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947" r:id="rId4"/>
    <p:sldMasterId id="2147483962" r:id="rId5"/>
  </p:sldMasterIdLst>
  <p:notesMasterIdLst>
    <p:notesMasterId r:id="rId75"/>
  </p:notesMasterIdLst>
  <p:sldIdLst>
    <p:sldId id="494" r:id="rId6"/>
    <p:sldId id="256" r:id="rId7"/>
    <p:sldId id="311" r:id="rId8"/>
    <p:sldId id="313" r:id="rId9"/>
    <p:sldId id="259" r:id="rId10"/>
    <p:sldId id="411" r:id="rId11"/>
    <p:sldId id="412" r:id="rId12"/>
    <p:sldId id="1474" r:id="rId13"/>
    <p:sldId id="1472" r:id="rId14"/>
    <p:sldId id="413" r:id="rId15"/>
    <p:sldId id="414" r:id="rId16"/>
    <p:sldId id="1466" r:id="rId17"/>
    <p:sldId id="1467" r:id="rId18"/>
    <p:sldId id="418" r:id="rId19"/>
    <p:sldId id="1446" r:id="rId20"/>
    <p:sldId id="419" r:id="rId21"/>
    <p:sldId id="420" r:id="rId22"/>
    <p:sldId id="417" r:id="rId23"/>
    <p:sldId id="504" r:id="rId24"/>
    <p:sldId id="1443" r:id="rId25"/>
    <p:sldId id="1440" r:id="rId26"/>
    <p:sldId id="1419" r:id="rId27"/>
    <p:sldId id="1473" r:id="rId28"/>
    <p:sldId id="1471" r:id="rId29"/>
    <p:sldId id="901" r:id="rId30"/>
    <p:sldId id="258" r:id="rId31"/>
    <p:sldId id="511" r:id="rId32"/>
    <p:sldId id="452" r:id="rId33"/>
    <p:sldId id="434" r:id="rId34"/>
    <p:sldId id="438" r:id="rId35"/>
    <p:sldId id="501" r:id="rId36"/>
    <p:sldId id="499" r:id="rId37"/>
    <p:sldId id="444" r:id="rId38"/>
    <p:sldId id="1402" r:id="rId39"/>
    <p:sldId id="1460" r:id="rId40"/>
    <p:sldId id="1458" r:id="rId41"/>
    <p:sldId id="1369" r:id="rId42"/>
    <p:sldId id="1408" r:id="rId43"/>
    <p:sldId id="1407" r:id="rId44"/>
    <p:sldId id="1374" r:id="rId45"/>
    <p:sldId id="1464" r:id="rId46"/>
    <p:sldId id="1410" r:id="rId47"/>
    <p:sldId id="1411" r:id="rId48"/>
    <p:sldId id="1465" r:id="rId49"/>
    <p:sldId id="1376" r:id="rId50"/>
    <p:sldId id="1377" r:id="rId51"/>
    <p:sldId id="887" r:id="rId52"/>
    <p:sldId id="1462" r:id="rId53"/>
    <p:sldId id="1384" r:id="rId54"/>
    <p:sldId id="1385" r:id="rId55"/>
    <p:sldId id="1378" r:id="rId56"/>
    <p:sldId id="1412" r:id="rId57"/>
    <p:sldId id="1415" r:id="rId58"/>
    <p:sldId id="1414" r:id="rId59"/>
    <p:sldId id="1463" r:id="rId60"/>
    <p:sldId id="1450" r:id="rId61"/>
    <p:sldId id="1451" r:id="rId62"/>
    <p:sldId id="1452" r:id="rId63"/>
    <p:sldId id="1372" r:id="rId64"/>
    <p:sldId id="1475" r:id="rId65"/>
    <p:sldId id="281" r:id="rId66"/>
    <p:sldId id="385" r:id="rId67"/>
    <p:sldId id="371" r:id="rId68"/>
    <p:sldId id="389" r:id="rId69"/>
    <p:sldId id="384" r:id="rId70"/>
    <p:sldId id="282" r:id="rId71"/>
    <p:sldId id="1469" r:id="rId72"/>
    <p:sldId id="1476" r:id="rId73"/>
    <p:sldId id="1468" r:id="rId7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CB6F0D-F82F-4069-A4FA-07605FAE3CDE}" v="6" dt="2022-09-12T09:12:12.5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21" autoAdjust="0"/>
    <p:restoredTop sz="85267" autoAdjust="0"/>
  </p:normalViewPr>
  <p:slideViewPr>
    <p:cSldViewPr>
      <p:cViewPr varScale="1">
        <p:scale>
          <a:sx n="70" d="100"/>
          <a:sy n="70" d="100"/>
        </p:scale>
        <p:origin x="1829" y="3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805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ễn Đức Trung" userId="74dea139-f294-41b3-8edd-48b3eb3b5667" providerId="ADAL" clId="{F8CB6F0D-F82F-4069-A4FA-07605FAE3CDE}"/>
    <pc:docChg chg="undo custSel modSld sldOrd">
      <pc:chgData name="Nguyễn Đức Trung" userId="74dea139-f294-41b3-8edd-48b3eb3b5667" providerId="ADAL" clId="{F8CB6F0D-F82F-4069-A4FA-07605FAE3CDE}" dt="2022-09-12T09:12:56.772" v="6" actId="27309"/>
      <pc:docMkLst>
        <pc:docMk/>
      </pc:docMkLst>
      <pc:sldChg chg="ord">
        <pc:chgData name="Nguyễn Đức Trung" userId="74dea139-f294-41b3-8edd-48b3eb3b5667" providerId="ADAL" clId="{F8CB6F0D-F82F-4069-A4FA-07605FAE3CDE}" dt="2022-09-12T09:12:45.882" v="2" actId="20578"/>
        <pc:sldMkLst>
          <pc:docMk/>
          <pc:sldMk cId="0" sldId="417"/>
        </pc:sldMkLst>
      </pc:sldChg>
      <pc:sldChg chg="addSp delSp modSp mod">
        <pc:chgData name="Nguyễn Đức Trung" userId="74dea139-f294-41b3-8edd-48b3eb3b5667" providerId="ADAL" clId="{F8CB6F0D-F82F-4069-A4FA-07605FAE3CDE}" dt="2022-09-12T09:12:56.772" v="6" actId="27309"/>
        <pc:sldMkLst>
          <pc:docMk/>
          <pc:sldMk cId="3802368349" sldId="418"/>
        </pc:sldMkLst>
        <pc:graphicFrameChg chg="add del modGraphic">
          <ac:chgData name="Nguyễn Đức Trung" userId="74dea139-f294-41b3-8edd-48b3eb3b5667" providerId="ADAL" clId="{F8CB6F0D-F82F-4069-A4FA-07605FAE3CDE}" dt="2022-09-12T09:12:56.772" v="6" actId="27309"/>
          <ac:graphicFrameMkLst>
            <pc:docMk/>
            <pc:sldMk cId="3802368349" sldId="418"/>
            <ac:graphicFrameMk id="3" creationId="{7D0AF40A-4776-6C1C-38AC-A0557A7A5BC0}"/>
          </ac:graphicFrameMkLst>
        </pc:graphicFrameChg>
      </pc:sldChg>
      <pc:sldChg chg="ord">
        <pc:chgData name="Nguyễn Đức Trung" userId="74dea139-f294-41b3-8edd-48b3eb3b5667" providerId="ADAL" clId="{F8CB6F0D-F82F-4069-A4FA-07605FAE3CDE}" dt="2022-09-12T09:12:49.635" v="4"/>
        <pc:sldMkLst>
          <pc:docMk/>
          <pc:sldMk cId="1179265676" sldId="144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4D13BEF5-1A71-4F1E-A8CD-C9182D39B029}"/>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latin typeface="Garamond" pitchFamily="18" charset="0"/>
              </a:defRPr>
            </a:lvl1pPr>
          </a:lstStyle>
          <a:p>
            <a:pPr>
              <a:defRPr/>
            </a:pPr>
            <a:endParaRPr lang="en-US"/>
          </a:p>
        </p:txBody>
      </p:sp>
      <p:sp>
        <p:nvSpPr>
          <p:cNvPr id="77827" name="Rectangle 3">
            <a:extLst>
              <a:ext uri="{FF2B5EF4-FFF2-40B4-BE49-F238E27FC236}">
                <a16:creationId xmlns:a16="http://schemas.microsoft.com/office/drawing/2014/main" id="{64A6416E-2528-40A4-AD0B-031214B9FBB8}"/>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atin typeface="Garamond" pitchFamily="18" charset="0"/>
              </a:defRPr>
            </a:lvl1pPr>
          </a:lstStyle>
          <a:p>
            <a:pPr>
              <a:defRPr/>
            </a:pPr>
            <a:fld id="{697C706C-0F9C-4027-B880-80AA78862A87}" type="datetimeFigureOut">
              <a:rPr lang="en-US"/>
              <a:pPr>
                <a:defRPr/>
              </a:pPr>
              <a:t>9/12/2022</a:t>
            </a:fld>
            <a:endParaRPr lang="en-US"/>
          </a:p>
        </p:txBody>
      </p:sp>
      <p:sp>
        <p:nvSpPr>
          <p:cNvPr id="60420" name="Rectangle 4">
            <a:extLst>
              <a:ext uri="{FF2B5EF4-FFF2-40B4-BE49-F238E27FC236}">
                <a16:creationId xmlns:a16="http://schemas.microsoft.com/office/drawing/2014/main" id="{8D5D6222-B421-4ABA-A6BB-685496683EA0}"/>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7829" name="Rectangle 5">
            <a:extLst>
              <a:ext uri="{FF2B5EF4-FFF2-40B4-BE49-F238E27FC236}">
                <a16:creationId xmlns:a16="http://schemas.microsoft.com/office/drawing/2014/main" id="{4FF98350-2D9D-46DB-BF04-E886B6471F4F}"/>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7830" name="Rectangle 6">
            <a:extLst>
              <a:ext uri="{FF2B5EF4-FFF2-40B4-BE49-F238E27FC236}">
                <a16:creationId xmlns:a16="http://schemas.microsoft.com/office/drawing/2014/main" id="{CE4A71DD-B7F3-40A7-8DB4-FB96DC6DF94A}"/>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latin typeface="Garamond" pitchFamily="18" charset="0"/>
              </a:defRPr>
            </a:lvl1pPr>
          </a:lstStyle>
          <a:p>
            <a:pPr>
              <a:defRPr/>
            </a:pPr>
            <a:endParaRPr lang="en-US"/>
          </a:p>
        </p:txBody>
      </p:sp>
      <p:sp>
        <p:nvSpPr>
          <p:cNvPr id="77831" name="Rectangle 7">
            <a:extLst>
              <a:ext uri="{FF2B5EF4-FFF2-40B4-BE49-F238E27FC236}">
                <a16:creationId xmlns:a16="http://schemas.microsoft.com/office/drawing/2014/main" id="{C2D6C058-C469-4246-AAD4-FB7958527531}"/>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atin typeface="Garamond" panose="02020404030301010803" pitchFamily="18" charset="0"/>
              </a:defRPr>
            </a:lvl1pPr>
          </a:lstStyle>
          <a:p>
            <a:fld id="{DD64CA40-3887-4848-B6F9-6031E38AD888}"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2E10FC6A-3BCD-4476-9958-511031BB9FEB}"/>
              </a:ext>
            </a:extLst>
          </p:cNvPr>
          <p:cNvSpPr>
            <a:spLocks noGrp="1" noRot="1" noChangeAspect="1" noChangeArrowheads="1" noTextEdit="1"/>
          </p:cNvSpPr>
          <p:nvPr>
            <p:ph type="sldImg"/>
          </p:nvPr>
        </p:nvSpPr>
        <p:spPr>
          <a:ln/>
        </p:spPr>
      </p:sp>
      <p:sp>
        <p:nvSpPr>
          <p:cNvPr id="61443" name="Rectangle 3">
            <a:extLst>
              <a:ext uri="{FF2B5EF4-FFF2-40B4-BE49-F238E27FC236}">
                <a16:creationId xmlns:a16="http://schemas.microsoft.com/office/drawing/2014/main" id="{C02C090B-2732-4B76-AE51-CE60EBC2C0B1}"/>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C98546D2-3E77-4F5B-BD79-60EDA5DE75E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Rectangle 3">
            <a:extLst>
              <a:ext uri="{FF2B5EF4-FFF2-40B4-BE49-F238E27FC236}">
                <a16:creationId xmlns:a16="http://schemas.microsoft.com/office/drawing/2014/main" id="{38DC1F76-E316-45AE-86C2-8DB441099BE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itchFamily="-84" charset="0"/>
                <a:ea typeface="ＭＳ Ｐゴシック" pitchFamily="-84" charset="-128"/>
                <a:cs typeface="ＭＳ Ｐゴシック" pitchFamily="-84" charset="-128"/>
              </a:rPr>
              <a:t> </a:t>
            </a:r>
            <a:endParaRPr lang="en-US" dirty="0">
              <a:effectLst/>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12</a:t>
            </a:fld>
            <a:endParaRPr lang="en-US" dirty="0"/>
          </a:p>
        </p:txBody>
      </p:sp>
    </p:spTree>
    <p:extLst>
      <p:ext uri="{BB962C8B-B14F-4D97-AF65-F5344CB8AC3E}">
        <p14:creationId xmlns:p14="http://schemas.microsoft.com/office/powerpoint/2010/main" val="3327483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itchFamily="-84" charset="0"/>
                <a:ea typeface="ＭＳ Ｐゴシック" pitchFamily="-84" charset="-128"/>
                <a:cs typeface="ＭＳ Ｐゴシック" pitchFamily="-84" charset="-128"/>
              </a:rPr>
              <a:t> The inverse substitute byte transformation , called </a:t>
            </a:r>
            <a:r>
              <a:rPr lang="en-US" dirty="0" err="1">
                <a:latin typeface="Arial" pitchFamily="-84" charset="0"/>
                <a:ea typeface="ＭＳ Ｐゴシック" pitchFamily="-84" charset="-128"/>
                <a:cs typeface="ＭＳ Ｐゴシック" pitchFamily="-84" charset="-128"/>
              </a:rPr>
              <a:t>InvSubBytes</a:t>
            </a:r>
            <a:r>
              <a:rPr lang="en-US" dirty="0">
                <a:latin typeface="Arial" pitchFamily="-84" charset="0"/>
                <a:ea typeface="ＭＳ Ｐゴシック" pitchFamily="-84" charset="-128"/>
                <a:cs typeface="ＭＳ Ｐゴシック" pitchFamily="-84" charset="-128"/>
              </a:rPr>
              <a:t>, makes use</a:t>
            </a:r>
          </a:p>
          <a:p>
            <a:r>
              <a:rPr lang="en-US" dirty="0">
                <a:latin typeface="Arial" pitchFamily="-84" charset="0"/>
                <a:ea typeface="ＭＳ Ｐゴシック" pitchFamily="-84" charset="-128"/>
                <a:cs typeface="ＭＳ Ｐゴシック" pitchFamily="-84" charset="-128"/>
              </a:rPr>
              <a:t>of the inverse S-box shown in Table 6.2b.</a:t>
            </a:r>
          </a:p>
          <a:p>
            <a:endParaRPr lang="en-US" dirty="0">
              <a:effectLst/>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13</a:t>
            </a:fld>
            <a:endParaRPr lang="en-US" dirty="0"/>
          </a:p>
        </p:txBody>
      </p:sp>
    </p:spTree>
    <p:extLst>
      <p:ext uri="{BB962C8B-B14F-4D97-AF65-F5344CB8AC3E}">
        <p14:creationId xmlns:p14="http://schemas.microsoft.com/office/powerpoint/2010/main" val="1741761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EDD94FDD-57B1-4312-ADA6-0FE3915EF9D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Rectangle 3">
            <a:extLst>
              <a:ext uri="{FF2B5EF4-FFF2-40B4-BE49-F238E27FC236}">
                <a16:creationId xmlns:a16="http://schemas.microsoft.com/office/drawing/2014/main" id="{6CDDDFC6-A9EE-4EF5-8AB8-FD892FF330A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3427005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itchFamily="-84" charset="0"/>
                <a:ea typeface="ＭＳ Ｐゴシック" pitchFamily="-84" charset="-128"/>
                <a:cs typeface="ＭＳ Ｐゴシック" pitchFamily="-84" charset="-128"/>
              </a:rPr>
              <a:t> The forward shift row transformation ,</a:t>
            </a:r>
          </a:p>
          <a:p>
            <a:r>
              <a:rPr lang="en-US" dirty="0">
                <a:latin typeface="Arial" pitchFamily="-84" charset="0"/>
                <a:ea typeface="ＭＳ Ｐゴシック" pitchFamily="-84" charset="-128"/>
                <a:cs typeface="ＭＳ Ｐゴシック" pitchFamily="-84" charset="-128"/>
              </a:rPr>
              <a:t>called </a:t>
            </a:r>
            <a:r>
              <a:rPr lang="en-US" dirty="0" err="1">
                <a:latin typeface="Arial" pitchFamily="-84" charset="0"/>
                <a:ea typeface="ＭＳ Ｐゴシック" pitchFamily="-84" charset="-128"/>
                <a:cs typeface="ＭＳ Ｐゴシック" pitchFamily="-84" charset="-128"/>
              </a:rPr>
              <a:t>ShiftRows</a:t>
            </a:r>
            <a:r>
              <a:rPr lang="en-US" dirty="0">
                <a:latin typeface="Arial" pitchFamily="-84" charset="0"/>
                <a:ea typeface="ＭＳ Ｐゴシック" pitchFamily="-84" charset="-128"/>
                <a:cs typeface="ＭＳ Ｐゴシック" pitchFamily="-84" charset="-128"/>
              </a:rPr>
              <a:t>, is depicted in Figure 6.7a. The first row of State  is not altered. For</a:t>
            </a:r>
          </a:p>
          <a:p>
            <a:r>
              <a:rPr lang="en-US" dirty="0">
                <a:latin typeface="Arial" pitchFamily="-84" charset="0"/>
                <a:ea typeface="ＭＳ Ｐゴシック" pitchFamily="-84" charset="-128"/>
                <a:cs typeface="ＭＳ Ｐゴシック" pitchFamily="-84" charset="-128"/>
              </a:rPr>
              <a:t>the second row, a 1-byte circular left shift is performed. For the third row, a 2-byte</a:t>
            </a:r>
          </a:p>
          <a:p>
            <a:r>
              <a:rPr lang="en-US" dirty="0">
                <a:latin typeface="Arial" pitchFamily="-84" charset="0"/>
                <a:ea typeface="ＭＳ Ｐゴシック" pitchFamily="-84" charset="-128"/>
                <a:cs typeface="ＭＳ Ｐゴシック" pitchFamily="-84" charset="-128"/>
              </a:rPr>
              <a:t>circular left shift is performed. For the fourth row, a 3-byte circular left shift is performed.</a:t>
            </a:r>
          </a:p>
          <a:p>
            <a:r>
              <a:rPr lang="en-US" dirty="0">
                <a:latin typeface="Arial" pitchFamily="-84" charset="0"/>
                <a:ea typeface="ＭＳ Ｐゴシック" pitchFamily="-84" charset="-128"/>
                <a:cs typeface="ＭＳ Ｐゴシック" pitchFamily="-84" charset="-128"/>
              </a:rPr>
              <a:t>The following is an example of </a:t>
            </a:r>
            <a:r>
              <a:rPr lang="en-US" dirty="0" err="1">
                <a:latin typeface="Arial" pitchFamily="-84" charset="0"/>
                <a:ea typeface="ＭＳ Ｐゴシック" pitchFamily="-84" charset="-128"/>
                <a:cs typeface="ＭＳ Ｐゴシック" pitchFamily="-84" charset="-128"/>
              </a:rPr>
              <a:t>ShiftRows</a:t>
            </a:r>
            <a:r>
              <a:rPr lang="en-US" dirty="0">
                <a:latin typeface="Arial" pitchFamily="-84" charset="0"/>
                <a:ea typeface="ＭＳ Ｐゴシック" pitchFamily="-84" charset="-128"/>
                <a:cs typeface="ＭＳ Ｐゴシック" pitchFamily="-84" charset="-128"/>
              </a:rPr>
              <a:t>.</a:t>
            </a:r>
          </a:p>
          <a:p>
            <a:endParaRPr lang="en-US" dirty="0">
              <a:latin typeface="Arial" pitchFamily="-84" charset="0"/>
              <a:ea typeface="ＭＳ Ｐゴシック" pitchFamily="-84" charset="-128"/>
              <a:cs typeface="ＭＳ Ｐゴシック" pitchFamily="-84" charset="-128"/>
            </a:endParaRPr>
          </a:p>
          <a:p>
            <a:r>
              <a:rPr lang="en-US" dirty="0">
                <a:latin typeface="Arial" pitchFamily="-84" charset="0"/>
                <a:ea typeface="ＭＳ Ｐゴシック" pitchFamily="-84" charset="-128"/>
                <a:cs typeface="ＭＳ Ｐゴシック" pitchFamily="-84" charset="-128"/>
              </a:rPr>
              <a:t> The inverse shift row transformation , called </a:t>
            </a:r>
            <a:r>
              <a:rPr lang="en-US" dirty="0" err="1">
                <a:latin typeface="Arial" pitchFamily="-84" charset="0"/>
                <a:ea typeface="ＭＳ Ｐゴシック" pitchFamily="-84" charset="-128"/>
                <a:cs typeface="ＭＳ Ｐゴシック" pitchFamily="-84" charset="-128"/>
              </a:rPr>
              <a:t>InvShiftRows</a:t>
            </a:r>
            <a:r>
              <a:rPr lang="en-US" dirty="0">
                <a:latin typeface="Arial" pitchFamily="-84" charset="0"/>
                <a:ea typeface="ＭＳ Ｐゴシック" pitchFamily="-84" charset="-128"/>
                <a:cs typeface="ＭＳ Ｐゴシック" pitchFamily="-84" charset="-128"/>
              </a:rPr>
              <a:t>, performs the circular</a:t>
            </a:r>
          </a:p>
          <a:p>
            <a:r>
              <a:rPr lang="en-US" dirty="0">
                <a:latin typeface="Arial" pitchFamily="-84" charset="0"/>
                <a:ea typeface="ＭＳ Ｐゴシック" pitchFamily="-84" charset="-128"/>
                <a:cs typeface="ＭＳ Ｐゴシック" pitchFamily="-84" charset="-128"/>
              </a:rPr>
              <a:t>shifts in the opposite direction for each of the last three rows, with a 1-byte</a:t>
            </a:r>
          </a:p>
          <a:p>
            <a:r>
              <a:rPr lang="en-US" dirty="0">
                <a:latin typeface="Arial" pitchFamily="-84" charset="0"/>
                <a:ea typeface="ＭＳ Ｐゴシック" pitchFamily="-84" charset="-128"/>
                <a:cs typeface="ＭＳ Ｐゴシック" pitchFamily="-84" charset="-128"/>
              </a:rPr>
              <a:t>circular right shift for the second row, and so on.</a:t>
            </a:r>
          </a:p>
          <a:p>
            <a:endParaRPr lang="en-US" dirty="0">
              <a:latin typeface="Arial" pitchFamily="-84" charset="0"/>
              <a:ea typeface="ＭＳ Ｐゴシック" pitchFamily="-84" charset="-128"/>
              <a:cs typeface="ＭＳ Ｐゴシック" pitchFamily="-84" charset="-128"/>
            </a:endParaRPr>
          </a:p>
          <a:p>
            <a:r>
              <a:rPr lang="en-US" dirty="0">
                <a:latin typeface="Arial" pitchFamily="-84" charset="0"/>
                <a:ea typeface="ＭＳ Ｐゴシック" pitchFamily="-84" charset="-128"/>
                <a:cs typeface="ＭＳ Ｐゴシック" pitchFamily="-84" charset="-128"/>
              </a:rPr>
              <a:t>The forward mix column transformation,</a:t>
            </a:r>
          </a:p>
          <a:p>
            <a:r>
              <a:rPr lang="en-US" dirty="0">
                <a:latin typeface="Arial" pitchFamily="-84" charset="0"/>
                <a:ea typeface="ＭＳ Ｐゴシック" pitchFamily="-84" charset="-128"/>
                <a:cs typeface="ＭＳ Ｐゴシック" pitchFamily="-84" charset="-128"/>
              </a:rPr>
              <a:t>called </a:t>
            </a:r>
            <a:r>
              <a:rPr lang="en-US" dirty="0" err="1">
                <a:latin typeface="Arial" pitchFamily="-84" charset="0"/>
                <a:ea typeface="ＭＳ Ｐゴシック" pitchFamily="-84" charset="-128"/>
                <a:cs typeface="ＭＳ Ｐゴシック" pitchFamily="-84" charset="-128"/>
              </a:rPr>
              <a:t>MixColumns</a:t>
            </a:r>
            <a:r>
              <a:rPr lang="en-US" dirty="0">
                <a:latin typeface="Arial" pitchFamily="-84" charset="0"/>
                <a:ea typeface="ＭＳ Ｐゴシック" pitchFamily="-84" charset="-128"/>
                <a:cs typeface="ＭＳ Ｐゴシック" pitchFamily="-84" charset="-128"/>
              </a:rPr>
              <a:t>, operates on each column individually. Each byte of a column</a:t>
            </a:r>
          </a:p>
          <a:p>
            <a:r>
              <a:rPr lang="en-US" dirty="0">
                <a:latin typeface="Arial" pitchFamily="-84" charset="0"/>
                <a:ea typeface="ＭＳ Ｐゴシック" pitchFamily="-84" charset="-128"/>
                <a:cs typeface="ＭＳ Ｐゴシック" pitchFamily="-84" charset="-128"/>
              </a:rPr>
              <a:t>is mapped into a new value that is a function of all four bytes in that column. The</a:t>
            </a:r>
          </a:p>
          <a:p>
            <a:r>
              <a:rPr lang="en-US" dirty="0">
                <a:latin typeface="Arial" pitchFamily="-84" charset="0"/>
                <a:ea typeface="ＭＳ Ｐゴシック" pitchFamily="-84" charset="-128"/>
                <a:cs typeface="ＭＳ Ｐゴシック" pitchFamily="-84" charset="-128"/>
              </a:rPr>
              <a:t>transformation can be defined by the following matrix multiplication on State</a:t>
            </a:r>
          </a:p>
          <a:p>
            <a:r>
              <a:rPr lang="en-US" dirty="0">
                <a:latin typeface="Arial" pitchFamily="-84" charset="0"/>
                <a:ea typeface="ＭＳ Ｐゴシック" pitchFamily="-84" charset="-128"/>
                <a:cs typeface="ＭＳ Ｐゴシック" pitchFamily="-84" charset="-128"/>
              </a:rPr>
              <a:t> (Figure 6.7b)</a:t>
            </a:r>
          </a:p>
          <a:p>
            <a:endParaRPr lang="en-US" dirty="0">
              <a:latin typeface="Arial" pitchFamily="-84" charset="0"/>
              <a:ea typeface="ＭＳ Ｐゴシック" pitchFamily="-84" charset="-128"/>
              <a:cs typeface="ＭＳ Ｐゴシック" pitchFamily="-84" charset="-128"/>
            </a:endParaRPr>
          </a:p>
          <a:p>
            <a:r>
              <a:rPr lang="en-US" dirty="0">
                <a:latin typeface="Arial" pitchFamily="-84" charset="0"/>
                <a:ea typeface="ＭＳ Ｐゴシック" pitchFamily="-84" charset="-128"/>
                <a:cs typeface="ＭＳ Ｐゴシック" pitchFamily="-84" charset="-128"/>
              </a:rPr>
              <a:t> Each element in the product matrix is the sum of products of elements of one row</a:t>
            </a:r>
          </a:p>
          <a:p>
            <a:r>
              <a:rPr lang="en-US" dirty="0">
                <a:latin typeface="Arial" pitchFamily="-84" charset="0"/>
                <a:ea typeface="ＭＳ Ｐゴシック" pitchFamily="-84" charset="-128"/>
                <a:cs typeface="ＭＳ Ｐゴシック" pitchFamily="-84" charset="-128"/>
              </a:rPr>
              <a:t>and one column. In this case, the individual additions and multiplications  are</a:t>
            </a:r>
          </a:p>
          <a:p>
            <a:r>
              <a:rPr lang="en-US" dirty="0">
                <a:latin typeface="Arial" pitchFamily="-84" charset="0"/>
                <a:ea typeface="ＭＳ Ｐゴシック" pitchFamily="-84" charset="-128"/>
                <a:cs typeface="ＭＳ Ｐゴシック" pitchFamily="-84" charset="-128"/>
              </a:rPr>
              <a:t> performed in GF(2</a:t>
            </a:r>
            <a:r>
              <a:rPr lang="en-US" baseline="30000" dirty="0">
                <a:latin typeface="Arial" pitchFamily="-84" charset="0"/>
                <a:ea typeface="ＭＳ Ｐゴシック" pitchFamily="-84" charset="-128"/>
                <a:cs typeface="ＭＳ Ｐゴシック" pitchFamily="-84" charset="-128"/>
              </a:rPr>
              <a:t>8</a:t>
            </a:r>
            <a:r>
              <a:rPr lang="en-US" dirty="0">
                <a:latin typeface="Arial" pitchFamily="-84" charset="0"/>
                <a:ea typeface="ＭＳ Ｐゴシック" pitchFamily="-84" charset="-128"/>
                <a:cs typeface="ＭＳ Ｐゴシック" pitchFamily="-84" charset="-128"/>
              </a:rPr>
              <a:t> ).</a:t>
            </a:r>
            <a:endParaRPr lang="en-AU" dirty="0">
              <a:latin typeface="Arial" pitchFamily="-84" charset="0"/>
              <a:ea typeface="Arial" pitchFamily="-84" charset="0"/>
              <a:cs typeface="Arial" pitchFamily="-84" charset="0"/>
            </a:endParaRPr>
          </a:p>
          <a:p>
            <a:endParaRPr lang="en-AU" dirty="0">
              <a:latin typeface="Arial" pitchFamily="-84" charset="0"/>
              <a:ea typeface="ＭＳ Ｐゴシック" pitchFamily="-84" charset="-128"/>
              <a:cs typeface="ＭＳ Ｐゴシック" pitchFamily="-84" charset="-128"/>
            </a:endParaRPr>
          </a:p>
          <a:p>
            <a:endParaRPr lang="en-US" dirty="0">
              <a:latin typeface="Arial" pitchFamily="-1" charset="0"/>
              <a:ea typeface="ＭＳ Ｐゴシック" pitchFamily="-1" charset="-128"/>
              <a:cs typeface="ＭＳ Ｐゴシック" pitchFamily="-1"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15</a:t>
            </a:fld>
            <a:endParaRPr lang="en-US" dirty="0"/>
          </a:p>
        </p:txBody>
      </p:sp>
    </p:spTree>
    <p:extLst>
      <p:ext uri="{BB962C8B-B14F-4D97-AF65-F5344CB8AC3E}">
        <p14:creationId xmlns:p14="http://schemas.microsoft.com/office/powerpoint/2010/main" val="2177974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8FF6825F-9E95-471A-B3B5-10A8FE76914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Rectangle 3">
            <a:extLst>
              <a:ext uri="{FF2B5EF4-FFF2-40B4-BE49-F238E27FC236}">
                <a16:creationId xmlns:a16="http://schemas.microsoft.com/office/drawing/2014/main" id="{79CC1B78-CF91-4893-9B9E-D712A153A2E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3648628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4967C3E9-E50E-4E2C-92C1-8368B7C42FC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Rectangle 3">
            <a:extLst>
              <a:ext uri="{FF2B5EF4-FFF2-40B4-BE49-F238E27FC236}">
                <a16:creationId xmlns:a16="http://schemas.microsoft.com/office/drawing/2014/main" id="{660F9FA5-95BD-4AD5-B2D4-71E46E216E4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36103519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0F7DD635-71CC-4AA8-BCBD-7A90582ABA8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Rectangle 3">
            <a:extLst>
              <a:ext uri="{FF2B5EF4-FFF2-40B4-BE49-F238E27FC236}">
                <a16:creationId xmlns:a16="http://schemas.microsoft.com/office/drawing/2014/main" id="{04936B20-AE55-4349-BCEB-17DC9FD580C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27BF64-F7CD-4FBE-82E1-2B4DD2565617}" type="slidenum">
              <a:rPr lang="en-US" smtClean="0"/>
              <a:t>19</a:t>
            </a:fld>
            <a:endParaRPr lang="en-US"/>
          </a:p>
        </p:txBody>
      </p:sp>
    </p:spTree>
    <p:extLst>
      <p:ext uri="{BB962C8B-B14F-4D97-AF65-F5344CB8AC3E}">
        <p14:creationId xmlns:p14="http://schemas.microsoft.com/office/powerpoint/2010/main" val="17087994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643114AD-DAFD-41DA-863F-8D7ADE8A126D}" type="slidenum">
              <a:rPr lang="de-DE" altLang="en-US" smtClean="0"/>
              <a:pPr>
                <a:defRPr/>
              </a:pPr>
              <a:t>21</a:t>
            </a:fld>
            <a:endParaRPr lang="de-DE" altLang="en-US"/>
          </a:p>
        </p:txBody>
      </p:sp>
    </p:spTree>
    <p:extLst>
      <p:ext uri="{BB962C8B-B14F-4D97-AF65-F5344CB8AC3E}">
        <p14:creationId xmlns:p14="http://schemas.microsoft.com/office/powerpoint/2010/main" val="2384133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0B3F9811-4F5F-4A0B-A1F8-BACF92FA8D2F}"/>
              </a:ext>
            </a:extLst>
          </p:cNvPr>
          <p:cNvSpPr>
            <a:spLocks noGrp="1" noRot="1" noChangeAspect="1" noChangeArrowheads="1" noTextEdit="1"/>
          </p:cNvSpPr>
          <p:nvPr>
            <p:ph type="sldImg"/>
          </p:nvPr>
        </p:nvSpPr>
        <p:spPr>
          <a:ln/>
        </p:spPr>
      </p:sp>
      <p:sp>
        <p:nvSpPr>
          <p:cNvPr id="114691" name="Rectangle 3">
            <a:extLst>
              <a:ext uri="{FF2B5EF4-FFF2-40B4-BE49-F238E27FC236}">
                <a16:creationId xmlns:a16="http://schemas.microsoft.com/office/drawing/2014/main" id="{C54DA53D-7359-4C69-8B65-425A2C3E5CD7}"/>
              </a:ext>
            </a:extLst>
          </p:cNvPr>
          <p:cNvSpPr>
            <a:spLocks noGrp="1" noChangeArrowheads="1"/>
          </p:cNvSpPr>
          <p:nvPr>
            <p:ph type="body" idx="1"/>
          </p:nvPr>
        </p:nvSpPr>
        <p:spPr>
          <a:noFill/>
        </p:spPr>
        <p:txBody>
          <a:bodyPr/>
          <a:lstStyle/>
          <a:p>
            <a:pPr eaLnBrk="1" hangingPunct="1"/>
            <a:r>
              <a:rPr lang="en-US" altLang="en-US" dirty="0"/>
              <a:t>IDS= Intrusion detection system (phat </a:t>
            </a:r>
            <a:r>
              <a:rPr lang="en-US" altLang="en-US" dirty="0" err="1"/>
              <a:t>hien</a:t>
            </a:r>
            <a:r>
              <a:rPr lang="en-US" altLang="en-US" dirty="0"/>
              <a:t> </a:t>
            </a:r>
            <a:r>
              <a:rPr lang="en-US" altLang="en-US" dirty="0" err="1"/>
              <a:t>sam</a:t>
            </a:r>
            <a:r>
              <a:rPr lang="en-US" altLang="en-US" dirty="0"/>
              <a:t> </a:t>
            </a:r>
            <a:r>
              <a:rPr lang="en-US" altLang="en-US" dirty="0" err="1"/>
              <a:t>nhap</a:t>
            </a:r>
            <a:r>
              <a:rPr lang="en-US" altLang="en-US" dirty="0"/>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latin typeface="Arial" charset="0"/>
                <a:ea typeface="ＭＳ Ｐゴシック" pitchFamily="-107" charset="-128"/>
                <a:cs typeface="ＭＳ Ｐゴシック" pitchFamily="-107" charset="-128"/>
              </a:rPr>
              <a:t>Figure 9.5 summarizes the RSA algorithm. It corresponds to Figure 9.1a: Alice</a:t>
            </a:r>
          </a:p>
          <a:p>
            <a:r>
              <a:rPr lang="en-US" sz="1300" dirty="0">
                <a:latin typeface="Arial" charset="0"/>
                <a:ea typeface="ＭＳ Ｐゴシック" pitchFamily="-107" charset="-128"/>
                <a:cs typeface="ＭＳ Ｐゴシック" pitchFamily="-107" charset="-128"/>
              </a:rPr>
              <a:t>generates a public/private key pair; Bob encrypts using Alice’s public key; and Alice</a:t>
            </a:r>
          </a:p>
          <a:p>
            <a:r>
              <a:rPr lang="en-US" sz="1300" dirty="0">
                <a:latin typeface="Arial" charset="0"/>
                <a:ea typeface="ＭＳ Ｐゴシック" pitchFamily="-107" charset="-128"/>
                <a:cs typeface="ＭＳ Ｐゴシック" pitchFamily="-107" charset="-128"/>
              </a:rPr>
              <a:t>decrypts using her private key.</a:t>
            </a:r>
            <a:endParaRPr lang="en-AU" dirty="0">
              <a:latin typeface="Arial" pitchFamily="-84" charset="0"/>
              <a:ea typeface="ＭＳ Ｐゴシック" pitchFamily="-84" charset="-128"/>
              <a:cs typeface="ＭＳ Ｐゴシック" pitchFamily="-84" charset="-128"/>
            </a:endParaRPr>
          </a:p>
        </p:txBody>
      </p:sp>
      <p:sp>
        <p:nvSpPr>
          <p:cNvPr id="5" name="Slide Number Placeholder 4">
            <a:extLst>
              <a:ext uri="{FF2B5EF4-FFF2-40B4-BE49-F238E27FC236}">
                <a16:creationId xmlns:a16="http://schemas.microsoft.com/office/drawing/2014/main" id="{A805AD8A-3E45-4711-AD20-0FF580FC41DA}"/>
              </a:ext>
            </a:extLst>
          </p:cNvPr>
          <p:cNvSpPr>
            <a:spLocks noGrp="1"/>
          </p:cNvSpPr>
          <p:nvPr>
            <p:ph type="sldNum" sz="quarter" idx="5"/>
          </p:nvPr>
        </p:nvSpPr>
        <p:spPr/>
        <p:txBody>
          <a:bodyPr/>
          <a:lstStyle/>
          <a:p>
            <a:pPr>
              <a:defRPr/>
            </a:pPr>
            <a:fld id="{643114AD-DAFD-41DA-863F-8D7ADE8A126D}" type="slidenum">
              <a:rPr lang="de-DE" altLang="en-US" smtClean="0"/>
              <a:pPr>
                <a:defRPr/>
              </a:pPr>
              <a:t>22</a:t>
            </a:fld>
            <a:endParaRPr lang="de-DE" altLang="en-US"/>
          </a:p>
        </p:txBody>
      </p:sp>
    </p:spTree>
    <p:extLst>
      <p:ext uri="{BB962C8B-B14F-4D97-AF65-F5344CB8AC3E}">
        <p14:creationId xmlns:p14="http://schemas.microsoft.com/office/powerpoint/2010/main" val="14684218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11432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a:extLst>
              <a:ext uri="{FF2B5EF4-FFF2-40B4-BE49-F238E27FC236}">
                <a16:creationId xmlns:a16="http://schemas.microsoft.com/office/drawing/2014/main" id="{9CA79CA5-F073-47C3-83D6-98192D86094D}"/>
              </a:ext>
            </a:extLst>
          </p:cNvPr>
          <p:cNvSpPr>
            <a:spLocks noGrp="1" noRot="1" noChangeAspect="1" noTextEdit="1"/>
          </p:cNvSpPr>
          <p:nvPr>
            <p:ph type="sldImg"/>
          </p:nvPr>
        </p:nvSpPr>
        <p:spPr>
          <a:ln/>
        </p:spPr>
      </p:sp>
      <p:sp>
        <p:nvSpPr>
          <p:cNvPr id="41987" name="Notes Placeholder 2">
            <a:extLst>
              <a:ext uri="{FF2B5EF4-FFF2-40B4-BE49-F238E27FC236}">
                <a16:creationId xmlns:a16="http://schemas.microsoft.com/office/drawing/2014/main" id="{A2DC8B9E-197F-4BA8-99FC-9E7065AC45E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Example hash function: v:=1; for each character c, v=v*(c+1)+2 mod 2^{32};</a:t>
            </a:r>
          </a:p>
          <a:p>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6D1117F0-946B-4DF0-A3F9-24D031E4F33C}"/>
              </a:ext>
            </a:extLst>
          </p:cNvPr>
          <p:cNvSpPr>
            <a:spLocks noGrp="1" noRot="1" noChangeAspect="1" noTextEdit="1"/>
          </p:cNvSpPr>
          <p:nvPr>
            <p:ph type="sldImg"/>
          </p:nvPr>
        </p:nvSpPr>
        <p:spPr>
          <a:ln/>
        </p:spPr>
      </p:sp>
      <p:sp>
        <p:nvSpPr>
          <p:cNvPr id="44035" name="Notes Placeholder 2">
            <a:extLst>
              <a:ext uri="{FF2B5EF4-FFF2-40B4-BE49-F238E27FC236}">
                <a16:creationId xmlns:a16="http://schemas.microsoft.com/office/drawing/2014/main" id="{ED745832-0CC7-4815-B83C-032AAEE9BE9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D0E67067-5541-43E3-A9F1-70179BCF195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2" name="Rectangle 3">
            <a:extLst>
              <a:ext uri="{FF2B5EF4-FFF2-40B4-BE49-F238E27FC236}">
                <a16:creationId xmlns:a16="http://schemas.microsoft.com/office/drawing/2014/main" id="{BF7B7489-2CE0-4780-A3A3-C9D17388527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40710388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8F56A771-6956-44B0-8FC0-55E67EC0208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Rectangle 3">
            <a:extLst>
              <a:ext uri="{FF2B5EF4-FFF2-40B4-BE49-F238E27FC236}">
                <a16:creationId xmlns:a16="http://schemas.microsoft.com/office/drawing/2014/main" id="{3FC0A44E-0864-4734-AC55-7BB619B7F8D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6936430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a:extLst>
              <a:ext uri="{FF2B5EF4-FFF2-40B4-BE49-F238E27FC236}">
                <a16:creationId xmlns:a16="http://schemas.microsoft.com/office/drawing/2014/main" id="{3989A4A5-BF5C-489B-8C7B-1C787DEC07C5}"/>
              </a:ext>
            </a:extLst>
          </p:cNvPr>
          <p:cNvSpPr>
            <a:spLocks noGrp="1" noRot="1" noChangeAspect="1" noChangeArrowheads="1" noTextEdit="1"/>
          </p:cNvSpPr>
          <p:nvPr>
            <p:ph type="sldImg"/>
          </p:nvPr>
        </p:nvSpPr>
        <p:spPr>
          <a:xfrm>
            <a:off x="993775" y="766763"/>
            <a:ext cx="5116513" cy="3838575"/>
          </a:xfrm>
          <a:ln/>
        </p:spPr>
      </p:sp>
      <p:sp>
        <p:nvSpPr>
          <p:cNvPr id="49156" name="Rectangle 3">
            <a:extLst>
              <a:ext uri="{FF2B5EF4-FFF2-40B4-BE49-F238E27FC236}">
                <a16:creationId xmlns:a16="http://schemas.microsoft.com/office/drawing/2014/main" id="{0AA00A44-E546-4583-BE72-A8DA2DD38187}"/>
              </a:ext>
            </a:extLst>
          </p:cNvPr>
          <p:cNvSpPr>
            <a:spLocks noGrp="1" noChangeArrowheads="1"/>
          </p:cNvSpPr>
          <p:nvPr>
            <p:ph type="body" idx="1"/>
          </p:nvPr>
        </p:nvSpPr>
        <p:spPr>
          <a:xfrm>
            <a:off x="709613" y="4860925"/>
            <a:ext cx="5680075" cy="4606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latin typeface="Arial" pitchFamily="-84" charset="0"/>
              <a:ea typeface="Arial" pitchFamily="-84" charset="0"/>
              <a:cs typeface="Arial" pitchFamily="-84" charset="0"/>
            </a:endParaRPr>
          </a:p>
        </p:txBody>
      </p:sp>
      <p:sp>
        <p:nvSpPr>
          <p:cNvPr id="5" name="Slide Number Placeholder 4">
            <a:extLst>
              <a:ext uri="{FF2B5EF4-FFF2-40B4-BE49-F238E27FC236}">
                <a16:creationId xmlns:a16="http://schemas.microsoft.com/office/drawing/2014/main" id="{44413C80-22A9-4B4E-8748-E9B06A73EDF6}"/>
              </a:ext>
            </a:extLst>
          </p:cNvPr>
          <p:cNvSpPr>
            <a:spLocks noGrp="1"/>
          </p:cNvSpPr>
          <p:nvPr>
            <p:ph type="sldNum" sz="quarter" idx="5"/>
          </p:nvPr>
        </p:nvSpPr>
        <p:spPr/>
        <p:txBody>
          <a:bodyPr/>
          <a:lstStyle/>
          <a:p>
            <a:pPr>
              <a:defRPr/>
            </a:pPr>
            <a:fld id="{643114AD-DAFD-41DA-863F-8D7ADE8A126D}" type="slidenum">
              <a:rPr lang="de-DE" altLang="en-US" smtClean="0"/>
              <a:pPr>
                <a:defRPr/>
              </a:pPr>
              <a:t>34</a:t>
            </a:fld>
            <a:endParaRPr lang="de-DE" altLang="en-US"/>
          </a:p>
        </p:txBody>
      </p:sp>
    </p:spTree>
    <p:extLst>
      <p:ext uri="{BB962C8B-B14F-4D97-AF65-F5344CB8AC3E}">
        <p14:creationId xmlns:p14="http://schemas.microsoft.com/office/powerpoint/2010/main" val="14684218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latin typeface="Arial" pitchFamily="-84" charset="0"/>
              <a:ea typeface="Arial" pitchFamily="-84" charset="0"/>
              <a:cs typeface="Arial" pitchFamily="-84" charset="0"/>
            </a:endParaRPr>
          </a:p>
        </p:txBody>
      </p:sp>
      <p:sp>
        <p:nvSpPr>
          <p:cNvPr id="5" name="Slide Number Placeholder 4">
            <a:extLst>
              <a:ext uri="{FF2B5EF4-FFF2-40B4-BE49-F238E27FC236}">
                <a16:creationId xmlns:a16="http://schemas.microsoft.com/office/drawing/2014/main" id="{44413C80-22A9-4B4E-8748-E9B06A73EDF6}"/>
              </a:ext>
            </a:extLst>
          </p:cNvPr>
          <p:cNvSpPr>
            <a:spLocks noGrp="1"/>
          </p:cNvSpPr>
          <p:nvPr>
            <p:ph type="sldNum" sz="quarter" idx="5"/>
          </p:nvPr>
        </p:nvSpPr>
        <p:spPr/>
        <p:txBody>
          <a:bodyPr/>
          <a:lstStyle/>
          <a:p>
            <a:pPr>
              <a:defRPr/>
            </a:pPr>
            <a:fld id="{643114AD-DAFD-41DA-863F-8D7ADE8A126D}" type="slidenum">
              <a:rPr lang="de-DE" altLang="en-US" smtClean="0"/>
              <a:pPr>
                <a:defRPr/>
              </a:pPr>
              <a:t>35</a:t>
            </a:fld>
            <a:endParaRPr lang="de-DE" altLang="en-US"/>
          </a:p>
        </p:txBody>
      </p:sp>
    </p:spTree>
    <p:extLst>
      <p:ext uri="{BB962C8B-B14F-4D97-AF65-F5344CB8AC3E}">
        <p14:creationId xmlns:p14="http://schemas.microsoft.com/office/powerpoint/2010/main" val="24758634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latin typeface="Arial" pitchFamily="-84" charset="0"/>
              <a:ea typeface="Arial" pitchFamily="-84" charset="0"/>
              <a:cs typeface="Arial" pitchFamily="-84" charset="0"/>
            </a:endParaRPr>
          </a:p>
        </p:txBody>
      </p:sp>
      <p:sp>
        <p:nvSpPr>
          <p:cNvPr id="5" name="Slide Number Placeholder 4">
            <a:extLst>
              <a:ext uri="{FF2B5EF4-FFF2-40B4-BE49-F238E27FC236}">
                <a16:creationId xmlns:a16="http://schemas.microsoft.com/office/drawing/2014/main" id="{44413C80-22A9-4B4E-8748-E9B06A73EDF6}"/>
              </a:ext>
            </a:extLst>
          </p:cNvPr>
          <p:cNvSpPr>
            <a:spLocks noGrp="1"/>
          </p:cNvSpPr>
          <p:nvPr>
            <p:ph type="sldNum" sz="quarter" idx="5"/>
          </p:nvPr>
        </p:nvSpPr>
        <p:spPr/>
        <p:txBody>
          <a:bodyPr/>
          <a:lstStyle/>
          <a:p>
            <a:pPr>
              <a:defRPr/>
            </a:pPr>
            <a:fld id="{643114AD-DAFD-41DA-863F-8D7ADE8A126D}" type="slidenum">
              <a:rPr lang="de-DE" altLang="en-US" smtClean="0"/>
              <a:pPr>
                <a:defRPr/>
              </a:pPr>
              <a:t>36</a:t>
            </a:fld>
            <a:endParaRPr lang="de-DE" altLang="en-US"/>
          </a:p>
        </p:txBody>
      </p:sp>
    </p:spTree>
    <p:extLst>
      <p:ext uri="{BB962C8B-B14F-4D97-AF65-F5344CB8AC3E}">
        <p14:creationId xmlns:p14="http://schemas.microsoft.com/office/powerpoint/2010/main" val="3161992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1E50988B-BA72-491C-BB85-1F60221FADA2}"/>
              </a:ext>
            </a:extLst>
          </p:cNvPr>
          <p:cNvSpPr>
            <a:spLocks noGrp="1" noRot="1" noChangeAspect="1" noChangeArrowheads="1" noTextEdit="1"/>
          </p:cNvSpPr>
          <p:nvPr>
            <p:ph type="sldImg"/>
          </p:nvPr>
        </p:nvSpPr>
        <p:spPr>
          <a:ln/>
        </p:spPr>
      </p:sp>
      <p:sp>
        <p:nvSpPr>
          <p:cNvPr id="115715" name="Rectangle 3">
            <a:extLst>
              <a:ext uri="{FF2B5EF4-FFF2-40B4-BE49-F238E27FC236}">
                <a16:creationId xmlns:a16="http://schemas.microsoft.com/office/drawing/2014/main" id="{9463868E-A1D4-4DCE-BB60-7045D739B1B1}"/>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itchFamily="-84" charset="0"/>
              <a:ea typeface="Arial" pitchFamily="-84" charset="0"/>
              <a:cs typeface="Arial" pitchFamily="-84"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37</a:t>
            </a:fld>
            <a:endParaRPr lang="en-US" dirty="0"/>
          </a:p>
        </p:txBody>
      </p:sp>
    </p:spTree>
    <p:extLst>
      <p:ext uri="{BB962C8B-B14F-4D97-AF65-F5344CB8AC3E}">
        <p14:creationId xmlns:p14="http://schemas.microsoft.com/office/powerpoint/2010/main" val="30842289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25567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Times-Roman" charset="0"/>
              <a:ea typeface="ＭＳ Ｐゴシック" pitchFamily="-84" charset="-128"/>
              <a:cs typeface="ＭＳ Ｐゴシック" pitchFamily="-84" charset="-128"/>
            </a:endParaRPr>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A73D6722-9B4D-4E29-B226-C325925A8118}" type="slidenum">
              <a:rPr kumimoji="0" lang="en-US"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39</a:t>
            </a:fld>
            <a:endParaRPr kumimoji="0" lang="en-US" sz="12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endParaRPr>
          </a:p>
        </p:txBody>
      </p:sp>
    </p:spTree>
    <p:extLst>
      <p:ext uri="{BB962C8B-B14F-4D97-AF65-F5344CB8AC3E}">
        <p14:creationId xmlns:p14="http://schemas.microsoft.com/office/powerpoint/2010/main" val="33720375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Times-Roman" charset="0"/>
              <a:ea typeface="ＭＳ Ｐゴシック" pitchFamily="-84" charset="-128"/>
              <a:cs typeface="ＭＳ Ｐゴシック" pitchFamily="-84" charset="-128"/>
            </a:endParaRPr>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A73D6722-9B4D-4E29-B226-C325925A8118}" type="slidenum">
              <a:rPr kumimoji="0" lang="en-US"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40</a:t>
            </a:fld>
            <a:endParaRPr kumimoji="0" lang="en-US" sz="12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endParaRPr>
          </a:p>
        </p:txBody>
      </p:sp>
    </p:spTree>
    <p:extLst>
      <p:ext uri="{BB962C8B-B14F-4D97-AF65-F5344CB8AC3E}">
        <p14:creationId xmlns:p14="http://schemas.microsoft.com/office/powerpoint/2010/main" val="31201418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66755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37040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1623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84630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A73D6722-9B4D-4E29-B226-C325925A8118}" type="slidenum">
              <a:rPr kumimoji="0" lang="en-US"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45</a:t>
            </a:fld>
            <a:endParaRPr kumimoji="0" lang="en-US" sz="12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endParaRPr>
          </a:p>
        </p:txBody>
      </p:sp>
    </p:spTree>
    <p:extLst>
      <p:ext uri="{BB962C8B-B14F-4D97-AF65-F5344CB8AC3E}">
        <p14:creationId xmlns:p14="http://schemas.microsoft.com/office/powerpoint/2010/main" val="25715946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The DSA uses an algorithm that is designed to provide only the digital signature</a:t>
            </a:r>
          </a:p>
          <a:p>
            <a:r>
              <a:rPr lang="en-US" sz="1200" kern="1200" baseline="0" dirty="0">
                <a:solidFill>
                  <a:schemeClr val="tx1"/>
                </a:solidFill>
                <a:latin typeface="Arial" charset="0"/>
                <a:ea typeface="ＭＳ Ｐゴシック" pitchFamily="-107" charset="-128"/>
                <a:cs typeface="ＭＳ Ｐゴシック" pitchFamily="-107" charset="-128"/>
              </a:rPr>
              <a:t>function. Unlike RSA, it cannot be used for encryption or key exchange.</a:t>
            </a:r>
          </a:p>
          <a:p>
            <a:r>
              <a:rPr lang="en-US" sz="1200" kern="1200" baseline="0" dirty="0">
                <a:solidFill>
                  <a:schemeClr val="tx1"/>
                </a:solidFill>
                <a:latin typeface="Arial" charset="0"/>
                <a:ea typeface="ＭＳ Ｐゴシック" pitchFamily="-107" charset="-128"/>
                <a:cs typeface="ＭＳ Ｐゴシック" pitchFamily="-107" charset="-128"/>
              </a:rPr>
              <a:t>Nevertheless, it is a public-key technique.</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Figure 13.2 contrasts the DSA approach for generating digital signatures to</a:t>
            </a:r>
          </a:p>
          <a:p>
            <a:r>
              <a:rPr lang="en-US" sz="1200" kern="1200" baseline="0" dirty="0">
                <a:solidFill>
                  <a:schemeClr val="tx1"/>
                </a:solidFill>
                <a:latin typeface="Arial" charset="0"/>
                <a:ea typeface="ＭＳ Ｐゴシック" pitchFamily="-107" charset="-128"/>
                <a:cs typeface="ＭＳ Ｐゴシック" pitchFamily="-107" charset="-128"/>
              </a:rPr>
              <a:t>that used with RSA. In the RSA approach, the message to be signed is input to a</a:t>
            </a:r>
          </a:p>
          <a:p>
            <a:r>
              <a:rPr lang="en-US" sz="1200" kern="1200" baseline="0" dirty="0">
                <a:solidFill>
                  <a:schemeClr val="tx1"/>
                </a:solidFill>
                <a:latin typeface="Arial" charset="0"/>
                <a:ea typeface="ＭＳ Ｐゴシック" pitchFamily="-107" charset="-128"/>
                <a:cs typeface="ＭＳ Ｐゴシック" pitchFamily="-107" charset="-128"/>
              </a:rPr>
              <a:t>hash function that produces a secure hash code of fixed length. This hash code is</a:t>
            </a:r>
          </a:p>
          <a:p>
            <a:r>
              <a:rPr lang="en-US" sz="1200" kern="1200" baseline="0" dirty="0">
                <a:solidFill>
                  <a:schemeClr val="tx1"/>
                </a:solidFill>
                <a:latin typeface="Arial" charset="0"/>
                <a:ea typeface="ＭＳ Ｐゴシック" pitchFamily="-107" charset="-128"/>
                <a:cs typeface="ＭＳ Ｐゴシック" pitchFamily="-107" charset="-128"/>
              </a:rPr>
              <a:t>then encrypted using the sender’s private key to form the signature. Both the message</a:t>
            </a:r>
          </a:p>
          <a:p>
            <a:r>
              <a:rPr lang="en-US" sz="1200" kern="1200" baseline="0" dirty="0">
                <a:solidFill>
                  <a:schemeClr val="tx1"/>
                </a:solidFill>
                <a:latin typeface="Arial" charset="0"/>
                <a:ea typeface="ＭＳ Ｐゴシック" pitchFamily="-107" charset="-128"/>
                <a:cs typeface="ＭＳ Ｐゴシック" pitchFamily="-107" charset="-128"/>
              </a:rPr>
              <a:t>and the signature are then transmitted. The recipient takes the message and</a:t>
            </a:r>
          </a:p>
          <a:p>
            <a:r>
              <a:rPr lang="en-US" sz="1200" kern="1200" baseline="0" dirty="0">
                <a:solidFill>
                  <a:schemeClr val="tx1"/>
                </a:solidFill>
                <a:latin typeface="Arial" charset="0"/>
                <a:ea typeface="ＭＳ Ｐゴシック" pitchFamily="-107" charset="-128"/>
                <a:cs typeface="ＭＳ Ｐゴシック" pitchFamily="-107" charset="-128"/>
              </a:rPr>
              <a:t>produces a hash code. The recipient also decrypts the signature using the sender’s</a:t>
            </a:r>
          </a:p>
          <a:p>
            <a:r>
              <a:rPr lang="en-US" sz="1200" kern="1200" baseline="0" dirty="0">
                <a:solidFill>
                  <a:schemeClr val="tx1"/>
                </a:solidFill>
                <a:latin typeface="Arial" charset="0"/>
                <a:ea typeface="ＭＳ Ｐゴシック" pitchFamily="-107" charset="-128"/>
                <a:cs typeface="ＭＳ Ｐゴシック" pitchFamily="-107" charset="-128"/>
              </a:rPr>
              <a:t>public key. If the calculated hash code matches the decrypted signature, the signature</a:t>
            </a:r>
          </a:p>
          <a:p>
            <a:r>
              <a:rPr lang="en-US" sz="1200" kern="1200" baseline="0" dirty="0">
                <a:solidFill>
                  <a:schemeClr val="tx1"/>
                </a:solidFill>
                <a:latin typeface="Arial" charset="0"/>
                <a:ea typeface="ＭＳ Ｐゴシック" pitchFamily="-107" charset="-128"/>
                <a:cs typeface="ＭＳ Ｐゴシック" pitchFamily="-107" charset="-128"/>
              </a:rPr>
              <a:t>is accepted as valid. Because only the sender knows the private key, only the</a:t>
            </a:r>
          </a:p>
          <a:p>
            <a:r>
              <a:rPr lang="en-US" sz="1200" kern="1200" baseline="0" dirty="0">
                <a:solidFill>
                  <a:schemeClr val="tx1"/>
                </a:solidFill>
                <a:latin typeface="Arial" charset="0"/>
                <a:ea typeface="ＭＳ Ｐゴシック" pitchFamily="-107" charset="-128"/>
                <a:cs typeface="ＭＳ Ｐゴシック" pitchFamily="-107" charset="-128"/>
              </a:rPr>
              <a:t>sender could have produced a valid signature.</a:t>
            </a:r>
            <a:endParaRPr lang="en-US" dirty="0">
              <a:latin typeface="Arial" pitchFamily="-84" charset="0"/>
              <a:ea typeface="ＭＳ Ｐゴシック" pitchFamily="-84" charset="-128"/>
              <a:cs typeface="ＭＳ Ｐゴシック" pitchFamily="-84" charset="-128"/>
            </a:endParaRP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The DSA approach also makes use of a hash function. The hash code is provided</a:t>
            </a:r>
          </a:p>
          <a:p>
            <a:r>
              <a:rPr lang="en-US" sz="1200" kern="1200" baseline="0" dirty="0">
                <a:solidFill>
                  <a:schemeClr val="tx1"/>
                </a:solidFill>
                <a:latin typeface="Arial" charset="0"/>
                <a:ea typeface="ＭＳ Ｐゴシック" pitchFamily="-107" charset="-128"/>
                <a:cs typeface="ＭＳ Ｐゴシック" pitchFamily="-107" charset="-128"/>
              </a:rPr>
              <a:t>as input to a signature function along with a random number </a:t>
            </a:r>
            <a:r>
              <a:rPr lang="en-US" sz="1200" i="1" kern="1200" baseline="0" dirty="0">
                <a:solidFill>
                  <a:schemeClr val="tx1"/>
                </a:solidFill>
                <a:latin typeface="Arial" charset="0"/>
                <a:ea typeface="ＭＳ Ｐゴシック" pitchFamily="-107" charset="-128"/>
                <a:cs typeface="ＭＳ Ｐゴシック" pitchFamily="-107" charset="-128"/>
              </a:rPr>
              <a:t>k</a:t>
            </a:r>
            <a:r>
              <a:rPr lang="en-US" sz="1200" kern="1200" baseline="0" dirty="0">
                <a:solidFill>
                  <a:schemeClr val="tx1"/>
                </a:solidFill>
                <a:latin typeface="Arial" charset="0"/>
                <a:ea typeface="ＭＳ Ｐゴシック" pitchFamily="-107" charset="-128"/>
                <a:cs typeface="ＭＳ Ｐゴシック" pitchFamily="-107" charset="-128"/>
              </a:rPr>
              <a:t> generated</a:t>
            </a:r>
          </a:p>
          <a:p>
            <a:r>
              <a:rPr lang="en-US" sz="1200" kern="1200" baseline="0" dirty="0">
                <a:solidFill>
                  <a:schemeClr val="tx1"/>
                </a:solidFill>
                <a:latin typeface="Arial" charset="0"/>
                <a:ea typeface="ＭＳ Ｐゴシック" pitchFamily="-107" charset="-128"/>
                <a:cs typeface="ＭＳ Ｐゴシック" pitchFamily="-107" charset="-128"/>
              </a:rPr>
              <a:t>for this particular signature. The signature function also depends on the sender’s</a:t>
            </a:r>
          </a:p>
          <a:p>
            <a:r>
              <a:rPr lang="en-US" sz="1200" kern="1200" baseline="0" dirty="0">
                <a:solidFill>
                  <a:schemeClr val="tx1"/>
                </a:solidFill>
                <a:latin typeface="Arial" charset="0"/>
                <a:ea typeface="ＭＳ Ｐゴシック" pitchFamily="-107" charset="-128"/>
                <a:cs typeface="ＭＳ Ｐゴシック" pitchFamily="-107" charset="-128"/>
              </a:rPr>
              <a:t>private key (</a:t>
            </a:r>
            <a:r>
              <a:rPr lang="en-US" sz="1200" kern="1200" baseline="0" dirty="0" err="1">
                <a:solidFill>
                  <a:schemeClr val="tx1"/>
                </a:solidFill>
                <a:latin typeface="Arial" charset="0"/>
                <a:ea typeface="ＭＳ Ｐゴシック" pitchFamily="-107" charset="-128"/>
                <a:cs typeface="ＭＳ Ｐゴシック" pitchFamily="-107" charset="-128"/>
              </a:rPr>
              <a:t>PR</a:t>
            </a:r>
            <a:r>
              <a:rPr lang="en-US" sz="1200" kern="1200" baseline="-25000" dirty="0" err="1">
                <a:solidFill>
                  <a:schemeClr val="tx1"/>
                </a:solidFill>
                <a:latin typeface="Arial" charset="0"/>
                <a:ea typeface="ＭＳ Ｐゴシック" pitchFamily="-107" charset="-128"/>
                <a:cs typeface="ＭＳ Ｐゴシック" pitchFamily="-107" charset="-128"/>
              </a:rPr>
              <a:t>a</a:t>
            </a:r>
            <a:r>
              <a:rPr lang="en-US" sz="1200" kern="1200" baseline="0" dirty="0">
                <a:solidFill>
                  <a:schemeClr val="tx1"/>
                </a:solidFill>
                <a:latin typeface="Arial" charset="0"/>
                <a:ea typeface="ＭＳ Ｐゴシック" pitchFamily="-107" charset="-128"/>
                <a:cs typeface="ＭＳ Ｐゴシック" pitchFamily="-107" charset="-128"/>
              </a:rPr>
              <a:t> ) and a set of parameters known to a group of communicating principals.</a:t>
            </a:r>
          </a:p>
          <a:p>
            <a:r>
              <a:rPr lang="en-US" sz="1200" kern="1200" baseline="0" dirty="0">
                <a:solidFill>
                  <a:schemeClr val="tx1"/>
                </a:solidFill>
                <a:latin typeface="Arial" charset="0"/>
                <a:ea typeface="ＭＳ Ｐゴシック" pitchFamily="-107" charset="-128"/>
                <a:cs typeface="ＭＳ Ｐゴシック" pitchFamily="-107" charset="-128"/>
              </a:rPr>
              <a:t>We can consider this set to constitute a global public key (PU</a:t>
            </a:r>
            <a:r>
              <a:rPr lang="en-US" sz="1200" kern="1200" baseline="-25000" dirty="0">
                <a:solidFill>
                  <a:schemeClr val="tx1"/>
                </a:solidFill>
                <a:latin typeface="Arial" charset="0"/>
                <a:ea typeface="ＭＳ Ｐゴシック" pitchFamily="-107" charset="-128"/>
                <a:cs typeface="ＭＳ Ｐゴシック" pitchFamily="-107" charset="-128"/>
              </a:rPr>
              <a:t>G</a:t>
            </a:r>
            <a:r>
              <a:rPr lang="en-US" sz="1200" kern="1200" baseline="0" dirty="0">
                <a:solidFill>
                  <a:schemeClr val="tx1"/>
                </a:solidFill>
                <a:latin typeface="Arial" charset="0"/>
                <a:ea typeface="ＭＳ Ｐゴシック" pitchFamily="-107" charset="-128"/>
                <a:cs typeface="ＭＳ Ｐゴシック" pitchFamily="-107" charset="-128"/>
              </a:rPr>
              <a:t> ). The result</a:t>
            </a:r>
          </a:p>
          <a:p>
            <a:r>
              <a:rPr lang="en-US" sz="1200" kern="1200" baseline="0" dirty="0">
                <a:solidFill>
                  <a:schemeClr val="tx1"/>
                </a:solidFill>
                <a:latin typeface="Arial" charset="0"/>
                <a:ea typeface="ＭＳ Ｐゴシック" pitchFamily="-107" charset="-128"/>
                <a:cs typeface="ＭＳ Ｐゴシック" pitchFamily="-107" charset="-128"/>
              </a:rPr>
              <a:t>is a signature consisting of two components, labeled </a:t>
            </a:r>
            <a:r>
              <a:rPr lang="en-US" sz="1200" i="1" kern="1200" baseline="0" dirty="0">
                <a:solidFill>
                  <a:schemeClr val="tx1"/>
                </a:solidFill>
                <a:latin typeface="Arial" charset="0"/>
                <a:ea typeface="ＭＳ Ｐゴシック" pitchFamily="-107" charset="-128"/>
                <a:cs typeface="ＭＳ Ｐゴシック" pitchFamily="-107" charset="-128"/>
              </a:rPr>
              <a:t>s</a:t>
            </a:r>
            <a:r>
              <a:rPr lang="en-US" sz="1200" kern="1200" baseline="0" dirty="0">
                <a:solidFill>
                  <a:schemeClr val="tx1"/>
                </a:solidFill>
                <a:latin typeface="Arial" charset="0"/>
                <a:ea typeface="ＭＳ Ｐゴシック" pitchFamily="-107" charset="-128"/>
                <a:cs typeface="ＭＳ Ｐゴシック" pitchFamily="-107" charset="-128"/>
              </a:rPr>
              <a:t> and </a:t>
            </a:r>
            <a:r>
              <a:rPr lang="en-US" sz="1200" i="1" kern="1200" baseline="0" dirty="0">
                <a:solidFill>
                  <a:schemeClr val="tx1"/>
                </a:solidFill>
                <a:latin typeface="Arial" charset="0"/>
                <a:ea typeface="ＭＳ Ｐゴシック" pitchFamily="-107" charset="-128"/>
                <a:cs typeface="ＭＳ Ｐゴシック" pitchFamily="-107" charset="-128"/>
              </a:rPr>
              <a:t>r</a:t>
            </a:r>
            <a:r>
              <a:rPr lang="en-US" sz="1200" kern="1200" baseline="0" dirty="0">
                <a:solidFill>
                  <a:schemeClr val="tx1"/>
                </a:solidFill>
                <a:latin typeface="Arial" charset="0"/>
                <a:ea typeface="ＭＳ Ｐゴシック" pitchFamily="-107" charset="-128"/>
                <a:cs typeface="ＭＳ Ｐゴシック" pitchFamily="-107" charset="-128"/>
              </a:rPr>
              <a:t> .</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At the receiving end, the hash code of the incoming message is generated. This</a:t>
            </a:r>
          </a:p>
          <a:p>
            <a:r>
              <a:rPr lang="en-US" sz="1200" kern="1200" baseline="0" dirty="0">
                <a:solidFill>
                  <a:schemeClr val="tx1"/>
                </a:solidFill>
                <a:latin typeface="Arial" charset="0"/>
                <a:ea typeface="ＭＳ Ｐゴシック" pitchFamily="-107" charset="-128"/>
                <a:cs typeface="ＭＳ Ｐゴシック" pitchFamily="-107" charset="-128"/>
              </a:rPr>
              <a:t>plus the signature is input to a verification function. The verification function also</a:t>
            </a:r>
          </a:p>
          <a:p>
            <a:r>
              <a:rPr lang="en-US" sz="1200" kern="1200" baseline="0" dirty="0">
                <a:solidFill>
                  <a:schemeClr val="tx1"/>
                </a:solidFill>
                <a:latin typeface="Arial" charset="0"/>
                <a:ea typeface="ＭＳ Ｐゴシック" pitchFamily="-107" charset="-128"/>
                <a:cs typeface="ＭＳ Ｐゴシック" pitchFamily="-107" charset="-128"/>
              </a:rPr>
              <a:t>depends on the global public key as well as the sender’s public key (</a:t>
            </a:r>
            <a:r>
              <a:rPr lang="en-US" sz="1200" kern="1200" baseline="0" dirty="0" err="1">
                <a:solidFill>
                  <a:schemeClr val="tx1"/>
                </a:solidFill>
                <a:latin typeface="Arial" charset="0"/>
                <a:ea typeface="ＭＳ Ｐゴシック" pitchFamily="-107" charset="-128"/>
                <a:cs typeface="ＭＳ Ｐゴシック" pitchFamily="-107" charset="-128"/>
              </a:rPr>
              <a:t>PU</a:t>
            </a:r>
            <a:r>
              <a:rPr lang="en-US" sz="1200" kern="1200" baseline="-25000" dirty="0" err="1">
                <a:solidFill>
                  <a:schemeClr val="tx1"/>
                </a:solidFill>
                <a:latin typeface="Arial" charset="0"/>
                <a:ea typeface="ＭＳ Ｐゴシック" pitchFamily="-107" charset="-128"/>
                <a:cs typeface="ＭＳ Ｐゴシック" pitchFamily="-107" charset="-128"/>
              </a:rPr>
              <a:t>a</a:t>
            </a:r>
            <a:r>
              <a:rPr lang="en-US" sz="1200" kern="1200" baseline="0" dirty="0">
                <a:solidFill>
                  <a:schemeClr val="tx1"/>
                </a:solidFill>
                <a:latin typeface="Arial" charset="0"/>
                <a:ea typeface="ＭＳ Ｐゴシック" pitchFamily="-107" charset="-128"/>
                <a:cs typeface="ＭＳ Ｐゴシック" pitchFamily="-107" charset="-128"/>
              </a:rPr>
              <a:t> ), which</a:t>
            </a:r>
          </a:p>
          <a:p>
            <a:r>
              <a:rPr lang="en-US" sz="1200" kern="1200" baseline="0" dirty="0">
                <a:solidFill>
                  <a:schemeClr val="tx1"/>
                </a:solidFill>
                <a:latin typeface="Arial" charset="0"/>
                <a:ea typeface="ＭＳ Ｐゴシック" pitchFamily="-107" charset="-128"/>
                <a:cs typeface="ＭＳ Ｐゴシック" pitchFamily="-107" charset="-128"/>
              </a:rPr>
              <a:t>is paired with the sender’s private key. The output of the verification function is a</a:t>
            </a:r>
          </a:p>
          <a:p>
            <a:r>
              <a:rPr lang="en-US" sz="1200" kern="1200" baseline="0" dirty="0">
                <a:solidFill>
                  <a:schemeClr val="tx1"/>
                </a:solidFill>
                <a:latin typeface="Arial" charset="0"/>
                <a:ea typeface="ＭＳ Ｐゴシック" pitchFamily="-107" charset="-128"/>
                <a:cs typeface="ＭＳ Ｐゴシック" pitchFamily="-107" charset="-128"/>
              </a:rPr>
              <a:t>value that is equal to the signature component </a:t>
            </a:r>
            <a:r>
              <a:rPr lang="en-US" sz="1200" i="1" kern="1200" baseline="0" dirty="0">
                <a:solidFill>
                  <a:schemeClr val="tx1"/>
                </a:solidFill>
                <a:latin typeface="Arial" charset="0"/>
                <a:ea typeface="ＭＳ Ｐゴシック" pitchFamily="-107" charset="-128"/>
                <a:cs typeface="ＭＳ Ｐゴシック" pitchFamily="-107" charset="-128"/>
              </a:rPr>
              <a:t>r</a:t>
            </a:r>
            <a:r>
              <a:rPr lang="en-US" sz="1200" kern="1200" baseline="0" dirty="0">
                <a:solidFill>
                  <a:schemeClr val="tx1"/>
                </a:solidFill>
                <a:latin typeface="Arial" charset="0"/>
                <a:ea typeface="ＭＳ Ｐゴシック" pitchFamily="-107" charset="-128"/>
                <a:cs typeface="ＭＳ Ｐゴシック" pitchFamily="-107" charset="-128"/>
              </a:rPr>
              <a:t> if the signature is valid. The signature</a:t>
            </a:r>
          </a:p>
          <a:p>
            <a:r>
              <a:rPr lang="en-US" sz="1200" kern="1200" baseline="0" dirty="0">
                <a:solidFill>
                  <a:schemeClr val="tx1"/>
                </a:solidFill>
                <a:latin typeface="Arial" charset="0"/>
                <a:ea typeface="ＭＳ Ｐゴシック" pitchFamily="-107" charset="-128"/>
                <a:cs typeface="ＭＳ Ｐゴシック" pitchFamily="-107" charset="-128"/>
              </a:rPr>
              <a:t>function is such that only the sender, with knowledge of the private key, could</a:t>
            </a:r>
          </a:p>
          <a:p>
            <a:r>
              <a:rPr lang="en-US" sz="1200" kern="1200" baseline="0" dirty="0">
                <a:solidFill>
                  <a:schemeClr val="tx1"/>
                </a:solidFill>
                <a:latin typeface="Arial" charset="0"/>
                <a:ea typeface="ＭＳ Ｐゴシック" pitchFamily="-107" charset="-128"/>
                <a:cs typeface="ＭＳ Ｐゴシック" pitchFamily="-107" charset="-128"/>
              </a:rPr>
              <a:t>have produced the valid signature.</a:t>
            </a:r>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A73D6722-9B4D-4E29-B226-C325925A8118}" type="slidenum">
              <a:rPr kumimoji="0" lang="en-US"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46</a:t>
            </a:fld>
            <a:endParaRPr kumimoji="0" lang="en-US" sz="12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endParaRPr>
          </a:p>
        </p:txBody>
      </p:sp>
    </p:spTree>
    <p:extLst>
      <p:ext uri="{BB962C8B-B14F-4D97-AF65-F5344CB8AC3E}">
        <p14:creationId xmlns:p14="http://schemas.microsoft.com/office/powerpoint/2010/main" val="1110428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558052EF-F318-41C7-BBAA-696EB61DDB8D}"/>
              </a:ext>
            </a:extLst>
          </p:cNvPr>
          <p:cNvSpPr>
            <a:spLocks noGrp="1" noRot="1" noChangeAspect="1" noChangeArrowheads="1" noTextEdit="1"/>
          </p:cNvSpPr>
          <p:nvPr>
            <p:ph type="sldImg"/>
          </p:nvPr>
        </p:nvSpPr>
        <p:spPr>
          <a:ln/>
        </p:spPr>
      </p:sp>
      <p:sp>
        <p:nvSpPr>
          <p:cNvPr id="65539" name="Rectangle 3">
            <a:extLst>
              <a:ext uri="{FF2B5EF4-FFF2-40B4-BE49-F238E27FC236}">
                <a16:creationId xmlns:a16="http://schemas.microsoft.com/office/drawing/2014/main" id="{FF5529A6-19DD-405B-9EB2-5097FFFD0A35}"/>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The first stage in generating an RSA-PSS signature of a message</a:t>
            </a:r>
          </a:p>
          <a:p>
            <a:r>
              <a:rPr lang="en-US" sz="1200" i="1" kern="1200" baseline="0" dirty="0">
                <a:solidFill>
                  <a:schemeClr val="tx1"/>
                </a:solidFill>
                <a:latin typeface="Arial" charset="0"/>
                <a:ea typeface="ＭＳ Ｐゴシック" pitchFamily="-107" charset="-128"/>
                <a:cs typeface="ＭＳ Ｐゴシック" pitchFamily="-107" charset="-128"/>
              </a:rPr>
              <a:t>M</a:t>
            </a:r>
            <a:r>
              <a:rPr lang="en-US" sz="1200" kern="1200" baseline="0" dirty="0">
                <a:solidFill>
                  <a:schemeClr val="tx1"/>
                </a:solidFill>
                <a:latin typeface="Arial" charset="0"/>
                <a:ea typeface="ＭＳ Ｐゴシック" pitchFamily="-107" charset="-128"/>
                <a:cs typeface="ＭＳ Ｐゴシック" pitchFamily="-107" charset="-128"/>
              </a:rPr>
              <a:t> is to generate </a:t>
            </a:r>
            <a:r>
              <a:rPr lang="en-US" sz="1200" kern="1200" baseline="0">
                <a:solidFill>
                  <a:schemeClr val="tx1"/>
                </a:solidFill>
                <a:latin typeface="Arial" charset="0"/>
                <a:ea typeface="ＭＳ Ｐゴシック" pitchFamily="-107" charset="-128"/>
                <a:cs typeface="ＭＳ Ｐゴシック" pitchFamily="-107" charset="-128"/>
              </a:rPr>
              <a:t>from </a:t>
            </a:r>
            <a:r>
              <a:rPr lang="en-US" sz="1200" i="1" kern="1200" baseline="0">
                <a:solidFill>
                  <a:schemeClr val="tx1"/>
                </a:solidFill>
                <a:latin typeface="Arial" charset="0"/>
                <a:ea typeface="ＭＳ Ｐゴシック" pitchFamily="-107" charset="-128"/>
                <a:cs typeface="ＭＳ Ｐゴシック" pitchFamily="-107" charset="-128"/>
              </a:rPr>
              <a:t>M</a:t>
            </a:r>
            <a:r>
              <a:rPr lang="en-US" sz="1200" kern="1200" baseline="0">
                <a:solidFill>
                  <a:schemeClr val="tx1"/>
                </a:solidFill>
                <a:latin typeface="Arial" charset="0"/>
                <a:ea typeface="ＭＳ Ｐゴシック" pitchFamily="-107" charset="-128"/>
                <a:cs typeface="ＭＳ Ｐゴシック" pitchFamily="-107" charset="-128"/>
              </a:rPr>
              <a:t> a </a:t>
            </a:r>
            <a:r>
              <a:rPr lang="en-US" sz="1200" kern="1200" baseline="0" dirty="0">
                <a:solidFill>
                  <a:schemeClr val="tx1"/>
                </a:solidFill>
                <a:latin typeface="Arial" charset="0"/>
                <a:ea typeface="ＭＳ Ｐゴシック" pitchFamily="-107" charset="-128"/>
                <a:cs typeface="ＭＳ Ｐゴシック" pitchFamily="-107" charset="-128"/>
              </a:rPr>
              <a:t>fixed-length message digest, called an encoded message</a:t>
            </a:r>
          </a:p>
          <a:p>
            <a:r>
              <a:rPr lang="en-US" sz="1200" i="1" kern="1200" baseline="0" dirty="0">
                <a:solidFill>
                  <a:schemeClr val="tx1"/>
                </a:solidFill>
                <a:latin typeface="Arial" charset="0"/>
                <a:ea typeface="ＭＳ Ｐゴシック" pitchFamily="-107" charset="-128"/>
                <a:cs typeface="ＭＳ Ｐゴシック" pitchFamily="-107" charset="-128"/>
              </a:rPr>
              <a:t>(EM </a:t>
            </a:r>
            <a:r>
              <a:rPr lang="en-US" sz="1200" kern="1200" baseline="0" dirty="0">
                <a:solidFill>
                  <a:schemeClr val="tx1"/>
                </a:solidFill>
                <a:latin typeface="Arial" charset="0"/>
                <a:ea typeface="ＭＳ Ｐゴシック" pitchFamily="-107" charset="-128"/>
                <a:cs typeface="ＭＳ Ｐゴシック" pitchFamily="-107" charset="-128"/>
              </a:rPr>
              <a:t>). Figure 13.6 illustrates this process.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We make several comments about the complex nature of this message digest</a:t>
            </a:r>
          </a:p>
          <a:p>
            <a:r>
              <a:rPr lang="en-US" sz="1200" kern="1200" baseline="0" dirty="0">
                <a:solidFill>
                  <a:schemeClr val="tx1"/>
                </a:solidFill>
                <a:latin typeface="Arial" charset="0"/>
                <a:ea typeface="ＭＳ Ｐゴシック" pitchFamily="-107" charset="-128"/>
                <a:cs typeface="ＭＳ Ｐゴシック" pitchFamily="-107" charset="-128"/>
              </a:rPr>
              <a:t>algorithm. All of the RSA-based standardized digital signature schemes involve appending</a:t>
            </a:r>
          </a:p>
          <a:p>
            <a:r>
              <a:rPr lang="en-US" sz="1200" kern="1200" baseline="0" dirty="0">
                <a:solidFill>
                  <a:schemeClr val="tx1"/>
                </a:solidFill>
                <a:latin typeface="Arial" charset="0"/>
                <a:ea typeface="ＭＳ Ｐゴシック" pitchFamily="-107" charset="-128"/>
                <a:cs typeface="ＭＳ Ｐゴシック" pitchFamily="-107" charset="-128"/>
              </a:rPr>
              <a:t>one or more constants (e.g., padding</a:t>
            </a:r>
            <a:r>
              <a:rPr lang="en-US" sz="1200" kern="1200" baseline="-25000" dirty="0">
                <a:solidFill>
                  <a:schemeClr val="tx1"/>
                </a:solidFill>
                <a:latin typeface="Arial" charset="0"/>
                <a:ea typeface="ＭＳ Ｐゴシック" pitchFamily="-107" charset="-128"/>
                <a:cs typeface="ＭＳ Ｐゴシック" pitchFamily="-107" charset="-128"/>
              </a:rPr>
              <a:t>1</a:t>
            </a:r>
            <a:r>
              <a:rPr lang="en-US" sz="1200" kern="1200" baseline="0" dirty="0">
                <a:solidFill>
                  <a:schemeClr val="tx1"/>
                </a:solidFill>
                <a:latin typeface="Arial" charset="0"/>
                <a:ea typeface="ＭＳ Ｐゴシック" pitchFamily="-107" charset="-128"/>
                <a:cs typeface="ＭＳ Ｐゴシック" pitchFamily="-107" charset="-128"/>
              </a:rPr>
              <a:t> and padding</a:t>
            </a:r>
            <a:r>
              <a:rPr lang="en-US" sz="1200" kern="1200" baseline="-25000" dirty="0">
                <a:solidFill>
                  <a:schemeClr val="tx1"/>
                </a:solidFill>
                <a:latin typeface="Arial" charset="0"/>
                <a:ea typeface="ＭＳ Ｐゴシック" pitchFamily="-107" charset="-128"/>
                <a:cs typeface="ＭＳ Ｐゴシック" pitchFamily="-107" charset="-128"/>
              </a:rPr>
              <a:t>2</a:t>
            </a:r>
            <a:r>
              <a:rPr lang="en-US" sz="1200" kern="1200" baseline="0" dirty="0">
                <a:solidFill>
                  <a:schemeClr val="tx1"/>
                </a:solidFill>
                <a:latin typeface="Arial" charset="0"/>
                <a:ea typeface="ＭＳ Ｐゴシック" pitchFamily="-107" charset="-128"/>
                <a:cs typeface="ＭＳ Ｐゴシック" pitchFamily="-107" charset="-128"/>
              </a:rPr>
              <a:t> ) in the process of forming</a:t>
            </a:r>
          </a:p>
          <a:p>
            <a:r>
              <a:rPr lang="en-US" sz="1200" kern="1200" baseline="0" dirty="0">
                <a:solidFill>
                  <a:schemeClr val="tx1"/>
                </a:solidFill>
                <a:latin typeface="Arial" charset="0"/>
                <a:ea typeface="ＭＳ Ｐゴシック" pitchFamily="-107" charset="-128"/>
                <a:cs typeface="ＭＳ Ｐゴシック" pitchFamily="-107" charset="-128"/>
              </a:rPr>
              <a:t>the message digest. The objective is to make it more difficult for an adversary to</a:t>
            </a:r>
          </a:p>
          <a:p>
            <a:r>
              <a:rPr lang="en-US" sz="1200" kern="1200" baseline="0" dirty="0">
                <a:solidFill>
                  <a:schemeClr val="tx1"/>
                </a:solidFill>
                <a:latin typeface="Arial" charset="0"/>
                <a:ea typeface="ＭＳ Ｐゴシック" pitchFamily="-107" charset="-128"/>
                <a:cs typeface="ＭＳ Ｐゴシック" pitchFamily="-107" charset="-128"/>
              </a:rPr>
              <a:t>find another message that maps to the same message digest as a given message or to</a:t>
            </a:r>
          </a:p>
          <a:p>
            <a:r>
              <a:rPr lang="en-US" sz="1200" kern="1200" baseline="0" dirty="0">
                <a:solidFill>
                  <a:schemeClr val="tx1"/>
                </a:solidFill>
                <a:latin typeface="Arial" charset="0"/>
                <a:ea typeface="ＭＳ Ｐゴシック" pitchFamily="-107" charset="-128"/>
                <a:cs typeface="ＭＳ Ｐゴシック" pitchFamily="-107" charset="-128"/>
              </a:rPr>
              <a:t>find two messages that map to the same message digest. RSA-PSS also incorporates</a:t>
            </a:r>
          </a:p>
          <a:p>
            <a:r>
              <a:rPr lang="en-US" sz="1200" kern="1200" baseline="0" dirty="0">
                <a:solidFill>
                  <a:schemeClr val="tx1"/>
                </a:solidFill>
                <a:latin typeface="Arial" charset="0"/>
                <a:ea typeface="ＭＳ Ｐゴシック" pitchFamily="-107" charset="-128"/>
                <a:cs typeface="ＭＳ Ｐゴシック" pitchFamily="-107" charset="-128"/>
              </a:rPr>
              <a:t>a pseudorandom number, namely the salt. Because the salt changes with every use,</a:t>
            </a:r>
          </a:p>
          <a:p>
            <a:r>
              <a:rPr lang="en-US" sz="1200" kern="1200" baseline="0" dirty="0">
                <a:solidFill>
                  <a:schemeClr val="tx1"/>
                </a:solidFill>
                <a:latin typeface="Arial" charset="0"/>
                <a:ea typeface="ＭＳ Ｐゴシック" pitchFamily="-107" charset="-128"/>
                <a:cs typeface="ＭＳ Ｐゴシック" pitchFamily="-107" charset="-128"/>
              </a:rPr>
              <a:t>signing the same message twice using the same private key will yield two different</a:t>
            </a:r>
          </a:p>
          <a:p>
            <a:r>
              <a:rPr lang="en-US" sz="1200" kern="1200" baseline="0" dirty="0">
                <a:solidFill>
                  <a:schemeClr val="tx1"/>
                </a:solidFill>
                <a:latin typeface="Arial" charset="0"/>
                <a:ea typeface="ＭＳ Ｐゴシック" pitchFamily="-107" charset="-128"/>
                <a:cs typeface="ＭＳ Ｐゴシック" pitchFamily="-107" charset="-128"/>
              </a:rPr>
              <a:t>signatures. This is an added measure of security.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A73D6722-9B4D-4E29-B226-C325925A8118}" type="slidenum">
              <a:rPr kumimoji="0" lang="en-US"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49</a:t>
            </a:fld>
            <a:endParaRPr kumimoji="0" lang="en-US" sz="12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endParaRPr>
          </a:p>
        </p:txBody>
      </p:sp>
    </p:spTree>
    <p:extLst>
      <p:ext uri="{BB962C8B-B14F-4D97-AF65-F5344CB8AC3E}">
        <p14:creationId xmlns:p14="http://schemas.microsoft.com/office/powerpoint/2010/main" val="32088950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Figure 13.7 RSA-PSS EM Verification</a:t>
            </a:r>
          </a:p>
          <a:p>
            <a:endParaRPr lang="en-US" sz="1200" kern="1200" baseline="0" dirty="0">
              <a:solidFill>
                <a:schemeClr val="tx1"/>
              </a:solidFill>
              <a:latin typeface="Arial" charset="0"/>
              <a:ea typeface="ＭＳ Ｐゴシック" pitchFamily="-107" charset="-128"/>
            </a:endParaRPr>
          </a:p>
          <a:p>
            <a:r>
              <a:rPr lang="en-US" sz="1200" kern="1200" dirty="0">
                <a:solidFill>
                  <a:schemeClr val="tx1"/>
                </a:solidFill>
                <a:effectLst/>
                <a:latin typeface="Arial" charset="0"/>
                <a:ea typeface="ＭＳ Ｐゴシック" pitchFamily="-107" charset="-128"/>
                <a:cs typeface="ＭＳ Ｐゴシック" pitchFamily="-107" charset="-128"/>
              </a:rPr>
              <a:t>The shaded boxes labeled </a:t>
            </a:r>
            <a:r>
              <a:rPr lang="en-US" sz="1200" i="1" kern="1200" dirty="0">
                <a:solidFill>
                  <a:schemeClr val="tx1"/>
                </a:solidFill>
                <a:effectLst/>
                <a:latin typeface="Arial" charset="0"/>
                <a:ea typeface="ＭＳ Ｐゴシック" pitchFamily="-107" charset="-128"/>
                <a:cs typeface="ＭＳ Ｐゴシック" pitchFamily="-107" charset="-128"/>
              </a:rPr>
              <a:t>H </a:t>
            </a:r>
            <a:r>
              <a:rPr lang="en-US" sz="1200" kern="1200" dirty="0">
                <a:solidFill>
                  <a:schemeClr val="tx1"/>
                </a:solidFill>
                <a:effectLst/>
                <a:latin typeface="Arial" charset="0"/>
                <a:ea typeface="ＭＳ Ｐゴシック" pitchFamily="-107" charset="-128"/>
                <a:cs typeface="ＭＳ Ｐゴシック" pitchFamily="-107" charset="-128"/>
              </a:rPr>
              <a:t>and </a:t>
            </a:r>
            <a:r>
              <a:rPr lang="en-US" sz="1200" i="1" kern="1200" dirty="0">
                <a:solidFill>
                  <a:schemeClr val="tx1"/>
                </a:solidFill>
                <a:effectLst/>
                <a:latin typeface="Arial" charset="0"/>
                <a:ea typeface="ＭＳ Ｐゴシック" pitchFamily="-107" charset="-128"/>
                <a:cs typeface="ＭＳ Ｐゴシック" pitchFamily="-107" charset="-128"/>
              </a:rPr>
              <a:t>H</a:t>
            </a:r>
            <a:r>
              <a:rPr lang="en-US" sz="1200" kern="1200" dirty="0">
                <a:solidFill>
                  <a:schemeClr val="tx1"/>
                </a:solidFill>
                <a:effectLst/>
                <a:latin typeface="Arial" charset="0"/>
                <a:ea typeface="ＭＳ Ｐゴシック" pitchFamily="-107" charset="-128"/>
                <a:cs typeface="ＭＳ Ｐゴシック" pitchFamily="-107" charset="-128"/>
              </a:rPr>
              <a:t>′ correspond, respectively, to the value contained in the decrypted signature and the value generated from the message </a:t>
            </a:r>
            <a:r>
              <a:rPr lang="en-US" sz="1200" i="1" kern="1200" dirty="0">
                <a:solidFill>
                  <a:schemeClr val="tx1"/>
                </a:solidFill>
                <a:effectLst/>
                <a:latin typeface="Arial" charset="0"/>
                <a:ea typeface="ＭＳ Ｐゴシック" pitchFamily="-107" charset="-128"/>
                <a:cs typeface="ＭＳ Ｐゴシック" pitchFamily="-107" charset="-128"/>
              </a:rPr>
              <a:t>M </a:t>
            </a:r>
            <a:r>
              <a:rPr lang="en-US" sz="1200" kern="1200" dirty="0">
                <a:solidFill>
                  <a:schemeClr val="tx1"/>
                </a:solidFill>
                <a:effectLst/>
                <a:latin typeface="Arial" charset="0"/>
                <a:ea typeface="ＭＳ Ｐゴシック" pitchFamily="-107" charset="-128"/>
                <a:cs typeface="ＭＳ Ｐゴシック" pitchFamily="-107" charset="-128"/>
              </a:rPr>
              <a:t>associated with the signature. The remaining three shaded areas contain values generated from the decrypted signature and compared to known constants. We can now see more clearly the different roles played by the constants and the pseudorandom value </a:t>
            </a:r>
            <a:r>
              <a:rPr lang="en-US" sz="1200" i="1" kern="1200" dirty="0">
                <a:solidFill>
                  <a:schemeClr val="tx1"/>
                </a:solidFill>
                <a:effectLst/>
                <a:latin typeface="Arial" charset="0"/>
                <a:ea typeface="ＭＳ Ｐゴシック" pitchFamily="-107" charset="-128"/>
                <a:cs typeface="ＭＳ Ｐゴシック" pitchFamily="-107" charset="-128"/>
              </a:rPr>
              <a:t>salt</a:t>
            </a:r>
            <a:r>
              <a:rPr lang="en-US" sz="1200" kern="1200" dirty="0">
                <a:solidFill>
                  <a:schemeClr val="tx1"/>
                </a:solidFill>
                <a:effectLst/>
                <a:latin typeface="Arial" charset="0"/>
                <a:ea typeface="ＭＳ Ｐゴシック" pitchFamily="-107" charset="-128"/>
                <a:cs typeface="ＭＳ Ｐゴシック" pitchFamily="-107" charset="-128"/>
              </a:rPr>
              <a:t>, all of which are embedded in the </a:t>
            </a:r>
            <a:r>
              <a:rPr lang="en-US" sz="1200" i="1" kern="1200" dirty="0">
                <a:solidFill>
                  <a:schemeClr val="tx1"/>
                </a:solidFill>
                <a:effectLst/>
                <a:latin typeface="Arial" charset="0"/>
                <a:ea typeface="ＭＳ Ｐゴシック" pitchFamily="-107" charset="-128"/>
                <a:cs typeface="ＭＳ Ｐゴシック" pitchFamily="-107" charset="-128"/>
              </a:rPr>
              <a:t>EM </a:t>
            </a:r>
            <a:r>
              <a:rPr lang="en-US" sz="1200" kern="1200" dirty="0">
                <a:solidFill>
                  <a:schemeClr val="tx1"/>
                </a:solidFill>
                <a:effectLst/>
                <a:latin typeface="Arial" charset="0"/>
                <a:ea typeface="ＭＳ Ｐゴシック" pitchFamily="-107" charset="-128"/>
                <a:cs typeface="ＭＳ Ｐゴシック" pitchFamily="-107" charset="-128"/>
              </a:rPr>
              <a:t>generated by the signer. The constants are known to the verifier, so that the computed constants can be compared to the known constants as an additional check that the signature is valid (in addition to comparing </a:t>
            </a:r>
            <a:r>
              <a:rPr lang="en-US" sz="1200" i="1" kern="1200" dirty="0">
                <a:solidFill>
                  <a:schemeClr val="tx1"/>
                </a:solidFill>
                <a:effectLst/>
                <a:latin typeface="Arial" charset="0"/>
                <a:ea typeface="ＭＳ Ｐゴシック" pitchFamily="-107" charset="-128"/>
                <a:cs typeface="ＭＳ Ｐゴシック" pitchFamily="-107" charset="-128"/>
              </a:rPr>
              <a:t>H </a:t>
            </a:r>
            <a:r>
              <a:rPr lang="en-US" sz="1200" kern="1200" dirty="0">
                <a:solidFill>
                  <a:schemeClr val="tx1"/>
                </a:solidFill>
                <a:effectLst/>
                <a:latin typeface="Arial" charset="0"/>
                <a:ea typeface="ＭＳ Ｐゴシック" pitchFamily="-107" charset="-128"/>
                <a:cs typeface="ＭＳ Ｐゴシック" pitchFamily="-107" charset="-128"/>
              </a:rPr>
              <a:t>and </a:t>
            </a:r>
            <a:r>
              <a:rPr lang="en-US" sz="1200" i="1" kern="1200" dirty="0">
                <a:solidFill>
                  <a:schemeClr val="tx1"/>
                </a:solidFill>
                <a:effectLst/>
                <a:latin typeface="Arial" charset="0"/>
                <a:ea typeface="ＭＳ Ｐゴシック" pitchFamily="-107" charset="-128"/>
                <a:cs typeface="ＭＳ Ｐゴシック" pitchFamily="-107" charset="-128"/>
              </a:rPr>
              <a:t>H</a:t>
            </a:r>
            <a:r>
              <a:rPr lang="en-US" sz="1200" kern="1200" dirty="0">
                <a:solidFill>
                  <a:schemeClr val="tx1"/>
                </a:solidFill>
                <a:effectLst/>
                <a:latin typeface="Arial" charset="0"/>
                <a:ea typeface="ＭＳ Ｐゴシック" pitchFamily="-107" charset="-128"/>
                <a:cs typeface="ＭＳ Ｐゴシック" pitchFamily="-107" charset="-128"/>
              </a:rPr>
              <a:t>′). The salt results in a different signature every time a given message is signed with the same private key. The verifier does not know the value of the salt and does not attempt a comparison. Thus, the salt plays a similar role to the pseudorandom variable </a:t>
            </a:r>
            <a:r>
              <a:rPr lang="en-US" sz="1200" i="1" kern="1200" dirty="0">
                <a:solidFill>
                  <a:schemeClr val="tx1"/>
                </a:solidFill>
                <a:effectLst/>
                <a:latin typeface="Arial" charset="0"/>
                <a:ea typeface="ＭＳ Ｐゴシック" pitchFamily="-107" charset="-128"/>
                <a:cs typeface="ＭＳ Ｐゴシック" pitchFamily="-107" charset="-128"/>
              </a:rPr>
              <a:t>k </a:t>
            </a:r>
            <a:r>
              <a:rPr lang="en-US" sz="1200" kern="1200" dirty="0">
                <a:solidFill>
                  <a:schemeClr val="tx1"/>
                </a:solidFill>
                <a:effectLst/>
                <a:latin typeface="Arial" charset="0"/>
                <a:ea typeface="ＭＳ Ｐゴシック" pitchFamily="-107" charset="-128"/>
                <a:cs typeface="ＭＳ Ｐゴシック" pitchFamily="-107" charset="-128"/>
              </a:rPr>
              <a:t>in the NIST DSA and in ECDSA. In both of those schemes, </a:t>
            </a:r>
            <a:r>
              <a:rPr lang="en-US" sz="1200" i="1" kern="1200" dirty="0">
                <a:solidFill>
                  <a:schemeClr val="tx1"/>
                </a:solidFill>
                <a:effectLst/>
                <a:latin typeface="Arial" charset="0"/>
                <a:ea typeface="ＭＳ Ｐゴシック" pitchFamily="-107" charset="-128"/>
                <a:cs typeface="ＭＳ Ｐゴシック" pitchFamily="-107" charset="-128"/>
              </a:rPr>
              <a:t>k </a:t>
            </a:r>
            <a:r>
              <a:rPr lang="en-US" sz="1200" kern="1200" dirty="0">
                <a:solidFill>
                  <a:schemeClr val="tx1"/>
                </a:solidFill>
                <a:effectLst/>
                <a:latin typeface="Arial" charset="0"/>
                <a:ea typeface="ＭＳ Ｐゴシック" pitchFamily="-107" charset="-128"/>
                <a:cs typeface="ＭＳ Ｐゴシック" pitchFamily="-107" charset="-128"/>
              </a:rPr>
              <a:t>is a pseudorandom number generated by the signer, resulting in different signatures from multiple signings of the same </a:t>
            </a:r>
            <a:r>
              <a:rPr lang="en-US" sz="1200" kern="1200" dirty="0" err="1">
                <a:solidFill>
                  <a:schemeClr val="tx1"/>
                </a:solidFill>
                <a:effectLst/>
                <a:latin typeface="Arial" charset="0"/>
                <a:ea typeface="ＭＳ Ｐゴシック" pitchFamily="-107" charset="-128"/>
                <a:cs typeface="ＭＳ Ｐゴシック" pitchFamily="-107" charset="-128"/>
              </a:rPr>
              <a:t>mes</a:t>
            </a:r>
            <a:r>
              <a:rPr lang="en-US" sz="1200" kern="1200" dirty="0">
                <a:solidFill>
                  <a:schemeClr val="tx1"/>
                </a:solidFill>
                <a:effectLst/>
                <a:latin typeface="Arial" charset="0"/>
                <a:ea typeface="ＭＳ Ｐゴシック" pitchFamily="-107" charset="-128"/>
                <a:cs typeface="ＭＳ Ｐゴシック" pitchFamily="-107" charset="-128"/>
              </a:rPr>
              <a:t>- sage with the same private key. A verifier does not and need not know the value of </a:t>
            </a:r>
            <a:r>
              <a:rPr lang="en-US" sz="1200" i="1" kern="1200" dirty="0">
                <a:solidFill>
                  <a:schemeClr val="tx1"/>
                </a:solidFill>
                <a:effectLst/>
                <a:latin typeface="Arial" charset="0"/>
                <a:ea typeface="ＭＳ Ｐゴシック" pitchFamily="-107" charset="-128"/>
                <a:cs typeface="ＭＳ Ｐゴシック" pitchFamily="-107" charset="-128"/>
              </a:rPr>
              <a:t>k</a:t>
            </a:r>
            <a:r>
              <a:rPr lang="en-US" sz="1200" kern="1200" dirty="0">
                <a:solidFill>
                  <a:schemeClr val="tx1"/>
                </a:solidFill>
                <a:effectLst/>
                <a:latin typeface="Arial" charset="0"/>
                <a:ea typeface="ＭＳ Ｐゴシック" pitchFamily="-107" charset="-128"/>
                <a:cs typeface="ＭＳ Ｐゴシック" pitchFamily="-107" charset="-128"/>
              </a:rPr>
              <a:t>.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A73D6722-9B4D-4E29-B226-C325925A8118}" type="slidenum">
              <a:rPr kumimoji="0" lang="en-US"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50</a:t>
            </a:fld>
            <a:endParaRPr kumimoji="0" lang="en-US" sz="12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endParaRPr>
          </a:p>
        </p:txBody>
      </p:sp>
    </p:spTree>
    <p:extLst>
      <p:ext uri="{BB962C8B-B14F-4D97-AF65-F5344CB8AC3E}">
        <p14:creationId xmlns:p14="http://schemas.microsoft.com/office/powerpoint/2010/main" val="20898587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The DSA is based on the difficulty of computing discrete logarithms (see Chapter 2)</a:t>
            </a:r>
          </a:p>
          <a:p>
            <a:r>
              <a:rPr lang="en-US" sz="1200" kern="1200" baseline="0" dirty="0">
                <a:solidFill>
                  <a:schemeClr val="tx1"/>
                </a:solidFill>
                <a:latin typeface="Arial" charset="0"/>
                <a:ea typeface="ＭＳ Ｐゴシック" pitchFamily="-107" charset="-128"/>
                <a:cs typeface="ＭＳ Ｐゴシック" pitchFamily="-107" charset="-128"/>
              </a:rPr>
              <a:t>and is based on schemes originally presented by </a:t>
            </a:r>
            <a:r>
              <a:rPr lang="en-US" sz="1200" kern="1200" baseline="0" dirty="0" err="1">
                <a:solidFill>
                  <a:schemeClr val="tx1"/>
                </a:solidFill>
                <a:latin typeface="Arial" charset="0"/>
                <a:ea typeface="ＭＳ Ｐゴシック" pitchFamily="-107" charset="-128"/>
                <a:cs typeface="ＭＳ Ｐゴシック" pitchFamily="-107" charset="-128"/>
              </a:rPr>
              <a:t>Elgamal</a:t>
            </a:r>
            <a:r>
              <a:rPr lang="en-US" sz="1200" kern="1200" baseline="0" dirty="0">
                <a:solidFill>
                  <a:schemeClr val="tx1"/>
                </a:solidFill>
                <a:latin typeface="Arial" charset="0"/>
                <a:ea typeface="ＭＳ Ｐゴシック" pitchFamily="-107" charset="-128"/>
                <a:cs typeface="ＭＳ Ｐゴシック" pitchFamily="-107" charset="-128"/>
              </a:rPr>
              <a:t> [ELGA85] and </a:t>
            </a:r>
            <a:r>
              <a:rPr lang="en-US" sz="1200" kern="1200" baseline="0" dirty="0" err="1">
                <a:solidFill>
                  <a:schemeClr val="tx1"/>
                </a:solidFill>
                <a:latin typeface="Arial" charset="0"/>
                <a:ea typeface="ＭＳ Ｐゴシック" pitchFamily="-107" charset="-128"/>
                <a:cs typeface="ＭＳ Ｐゴシック" pitchFamily="-107" charset="-128"/>
              </a:rPr>
              <a:t>Schnorr</a:t>
            </a:r>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[SCHN91].</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Figure 13.3 summarizes the algorithm.</a:t>
            </a:r>
          </a:p>
          <a:p>
            <a:endParaRPr lang="en-US" sz="1200" kern="1200" baseline="0" dirty="0">
              <a:solidFill>
                <a:schemeClr val="tx1"/>
              </a:solidFill>
              <a:latin typeface="Arial" charset="0"/>
              <a:ea typeface="ＭＳ Ｐゴシック" pitchFamily="-107" charset="-128"/>
            </a:endParaRPr>
          </a:p>
          <a:p>
            <a:r>
              <a:rPr lang="en-US" sz="1200" kern="1200" dirty="0">
                <a:solidFill>
                  <a:schemeClr val="tx1"/>
                </a:solidFill>
                <a:effectLst/>
                <a:latin typeface="Arial" charset="0"/>
                <a:ea typeface="ＭＳ Ｐゴシック" pitchFamily="-107" charset="-128"/>
                <a:cs typeface="ＭＳ Ｐゴシック" pitchFamily="-107" charset="-128"/>
              </a:rPr>
              <a:t>There are three parameters that are public and can be common to a group of users. An </a:t>
            </a:r>
            <a:r>
              <a:rPr lang="en-US" sz="1200" i="1" kern="1200" dirty="0">
                <a:solidFill>
                  <a:schemeClr val="tx1"/>
                </a:solidFill>
                <a:effectLst/>
                <a:latin typeface="Arial" charset="0"/>
                <a:ea typeface="ＭＳ Ｐゴシック" pitchFamily="-107" charset="-128"/>
                <a:cs typeface="ＭＳ Ｐゴシック" pitchFamily="-107" charset="-128"/>
              </a:rPr>
              <a:t>N</a:t>
            </a:r>
            <a:r>
              <a:rPr lang="en-US" sz="1200" kern="1200" dirty="0">
                <a:solidFill>
                  <a:schemeClr val="tx1"/>
                </a:solidFill>
                <a:effectLst/>
                <a:latin typeface="Arial" charset="0"/>
                <a:ea typeface="ＭＳ Ｐゴシック" pitchFamily="-107" charset="-128"/>
                <a:cs typeface="ＭＳ Ｐゴシック" pitchFamily="-107" charset="-128"/>
              </a:rPr>
              <a:t>-bit prime number </a:t>
            </a:r>
            <a:r>
              <a:rPr lang="en-US" sz="1200" i="1" kern="1200" dirty="0">
                <a:solidFill>
                  <a:schemeClr val="tx1"/>
                </a:solidFill>
                <a:effectLst/>
                <a:latin typeface="Arial" charset="0"/>
                <a:ea typeface="ＭＳ Ｐゴシック" pitchFamily="-107" charset="-128"/>
                <a:cs typeface="ＭＳ Ｐゴシック" pitchFamily="-107" charset="-128"/>
              </a:rPr>
              <a:t>q </a:t>
            </a:r>
            <a:r>
              <a:rPr lang="en-US" sz="1200" kern="1200" dirty="0">
                <a:solidFill>
                  <a:schemeClr val="tx1"/>
                </a:solidFill>
                <a:effectLst/>
                <a:latin typeface="Arial" charset="0"/>
                <a:ea typeface="ＭＳ Ｐゴシック" pitchFamily="-107" charset="-128"/>
                <a:cs typeface="ＭＳ Ｐゴシック" pitchFamily="-107" charset="-128"/>
              </a:rPr>
              <a:t>is chosen. Next, a prime number </a:t>
            </a:r>
            <a:r>
              <a:rPr lang="en-US" sz="1200" i="1" kern="1200" dirty="0">
                <a:solidFill>
                  <a:schemeClr val="tx1"/>
                </a:solidFill>
                <a:effectLst/>
                <a:latin typeface="Arial" charset="0"/>
                <a:ea typeface="ＭＳ Ｐゴシック" pitchFamily="-107" charset="-128"/>
                <a:cs typeface="ＭＳ Ｐゴシック" pitchFamily="-107" charset="-128"/>
              </a:rPr>
              <a:t>p </a:t>
            </a:r>
            <a:r>
              <a:rPr lang="en-US" sz="1200" kern="1200" dirty="0">
                <a:solidFill>
                  <a:schemeClr val="tx1"/>
                </a:solidFill>
                <a:effectLst/>
                <a:latin typeface="Arial" charset="0"/>
                <a:ea typeface="ＭＳ Ｐゴシック" pitchFamily="-107" charset="-128"/>
                <a:cs typeface="ＭＳ Ｐゴシック" pitchFamily="-107" charset="-128"/>
              </a:rPr>
              <a:t>is selected with a length between 512 and 1024 bits such that </a:t>
            </a:r>
            <a:r>
              <a:rPr lang="en-US" sz="1200" i="1" kern="1200" dirty="0">
                <a:solidFill>
                  <a:schemeClr val="tx1"/>
                </a:solidFill>
                <a:effectLst/>
                <a:latin typeface="Arial" charset="0"/>
                <a:ea typeface="ＭＳ Ｐゴシック" pitchFamily="-107" charset="-128"/>
                <a:cs typeface="ＭＳ Ｐゴシック" pitchFamily="-107" charset="-128"/>
              </a:rPr>
              <a:t>q </a:t>
            </a:r>
            <a:r>
              <a:rPr lang="en-US" sz="1200" kern="1200" dirty="0">
                <a:solidFill>
                  <a:schemeClr val="tx1"/>
                </a:solidFill>
                <a:effectLst/>
                <a:latin typeface="Arial" charset="0"/>
                <a:ea typeface="ＭＳ Ｐゴシック" pitchFamily="-107" charset="-128"/>
                <a:cs typeface="ＭＳ Ｐゴシック" pitchFamily="-107" charset="-128"/>
              </a:rPr>
              <a:t>divides (</a:t>
            </a:r>
            <a:r>
              <a:rPr lang="en-US" sz="1200" i="1" kern="1200" dirty="0">
                <a:solidFill>
                  <a:schemeClr val="tx1"/>
                </a:solidFill>
                <a:effectLst/>
                <a:latin typeface="Arial" charset="0"/>
                <a:ea typeface="ＭＳ Ｐゴシック" pitchFamily="-107" charset="-128"/>
                <a:cs typeface="ＭＳ Ｐゴシック" pitchFamily="-107" charset="-128"/>
              </a:rPr>
              <a:t>p </a:t>
            </a:r>
            <a:r>
              <a:rPr lang="en-US" sz="1200" kern="1200" dirty="0">
                <a:solidFill>
                  <a:schemeClr val="tx1"/>
                </a:solidFill>
                <a:effectLst/>
                <a:latin typeface="Arial" charset="0"/>
                <a:ea typeface="ＭＳ Ｐゴシック" pitchFamily="-107" charset="-128"/>
                <a:cs typeface="ＭＳ Ｐゴシック" pitchFamily="-107" charset="-128"/>
              </a:rPr>
              <a:t>- 1). Finally, </a:t>
            </a:r>
            <a:r>
              <a:rPr lang="en-US" sz="1200" i="1" kern="1200" dirty="0">
                <a:solidFill>
                  <a:schemeClr val="tx1"/>
                </a:solidFill>
                <a:effectLst/>
                <a:latin typeface="Arial" charset="0"/>
                <a:ea typeface="ＭＳ Ｐゴシック" pitchFamily="-107" charset="-128"/>
                <a:cs typeface="ＭＳ Ｐゴシック" pitchFamily="-107" charset="-128"/>
              </a:rPr>
              <a:t>g </a:t>
            </a:r>
            <a:r>
              <a:rPr lang="en-US" sz="1200" kern="1200" dirty="0">
                <a:solidFill>
                  <a:schemeClr val="tx1"/>
                </a:solidFill>
                <a:effectLst/>
                <a:latin typeface="Arial" charset="0"/>
                <a:ea typeface="ＭＳ Ｐゴシック" pitchFamily="-107" charset="-128"/>
                <a:cs typeface="ＭＳ Ｐゴシック" pitchFamily="-107" charset="-128"/>
              </a:rPr>
              <a:t>is chosen to be of the form </a:t>
            </a:r>
            <a:r>
              <a:rPr lang="en-US" sz="1200" i="1" kern="1200" dirty="0">
                <a:solidFill>
                  <a:schemeClr val="tx1"/>
                </a:solidFill>
                <a:effectLst/>
                <a:latin typeface="Arial" charset="0"/>
                <a:ea typeface="ＭＳ Ｐゴシック" pitchFamily="-107" charset="-128"/>
                <a:cs typeface="ＭＳ Ｐゴシック" pitchFamily="-107" charset="-128"/>
              </a:rPr>
              <a:t>h</a:t>
            </a:r>
            <a:r>
              <a:rPr lang="en-US" sz="1200" kern="1200" baseline="30000" dirty="0">
                <a:solidFill>
                  <a:schemeClr val="tx1"/>
                </a:solidFill>
                <a:effectLst/>
                <a:latin typeface="Arial" charset="0"/>
                <a:ea typeface="ＭＳ Ｐゴシック" pitchFamily="-107" charset="-128"/>
                <a:cs typeface="ＭＳ Ｐゴシック" pitchFamily="-107" charset="-128"/>
              </a:rPr>
              <a:t>(</a:t>
            </a:r>
            <a:r>
              <a:rPr lang="en-US" sz="1200" i="1" kern="1200" baseline="30000" dirty="0">
                <a:solidFill>
                  <a:schemeClr val="tx1"/>
                </a:solidFill>
                <a:effectLst/>
                <a:latin typeface="Arial" charset="0"/>
                <a:ea typeface="ＭＳ Ｐゴシック" pitchFamily="-107" charset="-128"/>
                <a:cs typeface="ＭＳ Ｐゴシック" pitchFamily="-107" charset="-128"/>
              </a:rPr>
              <a:t>p</a:t>
            </a:r>
            <a:r>
              <a:rPr lang="en-US" sz="1200" kern="1200" baseline="30000" dirty="0">
                <a:solidFill>
                  <a:schemeClr val="tx1"/>
                </a:solidFill>
                <a:effectLst/>
                <a:latin typeface="Arial" charset="0"/>
                <a:ea typeface="ＭＳ Ｐゴシック" pitchFamily="-107" charset="-128"/>
                <a:cs typeface="ＭＳ Ｐゴシック" pitchFamily="-107" charset="-128"/>
              </a:rPr>
              <a:t>-1)/</a:t>
            </a:r>
            <a:r>
              <a:rPr lang="en-US" sz="1200" i="1" kern="1200" baseline="30000" dirty="0">
                <a:solidFill>
                  <a:schemeClr val="tx1"/>
                </a:solidFill>
                <a:effectLst/>
                <a:latin typeface="Arial" charset="0"/>
                <a:ea typeface="ＭＳ Ｐゴシック" pitchFamily="-107" charset="-128"/>
                <a:cs typeface="ＭＳ Ｐゴシック" pitchFamily="-107" charset="-128"/>
              </a:rPr>
              <a:t>q </a:t>
            </a:r>
            <a:r>
              <a:rPr lang="en-US" sz="1200" kern="1200" dirty="0">
                <a:solidFill>
                  <a:schemeClr val="tx1"/>
                </a:solidFill>
                <a:effectLst/>
                <a:latin typeface="Arial" charset="0"/>
                <a:ea typeface="ＭＳ Ｐゴシック" pitchFamily="-107" charset="-128"/>
                <a:cs typeface="ＭＳ Ｐゴシック" pitchFamily="-107" charset="-128"/>
              </a:rPr>
              <a:t>mod </a:t>
            </a:r>
            <a:r>
              <a:rPr lang="en-US" sz="1200" i="1" kern="1200" dirty="0">
                <a:solidFill>
                  <a:schemeClr val="tx1"/>
                </a:solidFill>
                <a:effectLst/>
                <a:latin typeface="Arial" charset="0"/>
                <a:ea typeface="ＭＳ Ｐゴシック" pitchFamily="-107" charset="-128"/>
                <a:cs typeface="ＭＳ Ｐゴシック" pitchFamily="-107" charset="-128"/>
              </a:rPr>
              <a:t>p</a:t>
            </a:r>
            <a:r>
              <a:rPr lang="en-US" sz="1200" kern="1200" dirty="0">
                <a:solidFill>
                  <a:schemeClr val="tx1"/>
                </a:solidFill>
                <a:effectLst/>
                <a:latin typeface="Arial" charset="0"/>
                <a:ea typeface="ＭＳ Ｐゴシック" pitchFamily="-107" charset="-128"/>
                <a:cs typeface="ＭＳ Ｐゴシック" pitchFamily="-107" charset="-128"/>
              </a:rPr>
              <a:t>, where </a:t>
            </a:r>
            <a:r>
              <a:rPr lang="en-US" sz="1200" i="1" kern="1200" dirty="0">
                <a:solidFill>
                  <a:schemeClr val="tx1"/>
                </a:solidFill>
                <a:effectLst/>
                <a:latin typeface="Arial" charset="0"/>
                <a:ea typeface="ＭＳ Ｐゴシック" pitchFamily="-107" charset="-128"/>
                <a:cs typeface="ＭＳ Ｐゴシック" pitchFamily="-107" charset="-128"/>
              </a:rPr>
              <a:t>h </a:t>
            </a:r>
            <a:r>
              <a:rPr lang="en-US" sz="1200" kern="1200" dirty="0">
                <a:solidFill>
                  <a:schemeClr val="tx1"/>
                </a:solidFill>
                <a:effectLst/>
                <a:latin typeface="Arial" charset="0"/>
                <a:ea typeface="ＭＳ Ｐゴシック" pitchFamily="-107" charset="-128"/>
                <a:cs typeface="ＭＳ Ｐゴシック" pitchFamily="-107" charset="-128"/>
              </a:rPr>
              <a:t>is an integer between 1 and (</a:t>
            </a:r>
            <a:r>
              <a:rPr lang="en-US" sz="1200" i="1" kern="1200" dirty="0">
                <a:solidFill>
                  <a:schemeClr val="tx1"/>
                </a:solidFill>
                <a:effectLst/>
                <a:latin typeface="Arial" charset="0"/>
                <a:ea typeface="ＭＳ Ｐゴシック" pitchFamily="-107" charset="-128"/>
                <a:cs typeface="ＭＳ Ｐゴシック" pitchFamily="-107" charset="-128"/>
              </a:rPr>
              <a:t>p </a:t>
            </a:r>
            <a:r>
              <a:rPr lang="en-US" sz="1200" kern="1200" dirty="0">
                <a:solidFill>
                  <a:schemeClr val="tx1"/>
                </a:solidFill>
                <a:effectLst/>
                <a:latin typeface="Arial" charset="0"/>
                <a:ea typeface="ＭＳ Ｐゴシック" pitchFamily="-107" charset="-128"/>
                <a:cs typeface="ＭＳ Ｐゴシック" pitchFamily="-107" charset="-128"/>
              </a:rPr>
              <a:t>- 1) with the restriction that </a:t>
            </a:r>
            <a:r>
              <a:rPr lang="en-US" sz="1200" i="1" kern="1200" dirty="0">
                <a:solidFill>
                  <a:schemeClr val="tx1"/>
                </a:solidFill>
                <a:effectLst/>
                <a:latin typeface="Arial" charset="0"/>
                <a:ea typeface="ＭＳ Ｐゴシック" pitchFamily="-107" charset="-128"/>
                <a:cs typeface="ＭＳ Ｐゴシック" pitchFamily="-107" charset="-128"/>
              </a:rPr>
              <a:t>g </a:t>
            </a:r>
            <a:r>
              <a:rPr lang="en-US" sz="1200" kern="1200" dirty="0">
                <a:solidFill>
                  <a:schemeClr val="tx1"/>
                </a:solidFill>
                <a:effectLst/>
                <a:latin typeface="Arial" charset="0"/>
                <a:ea typeface="ＭＳ Ｐゴシック" pitchFamily="-107" charset="-128"/>
                <a:cs typeface="ＭＳ Ｐゴシック" pitchFamily="-107" charset="-128"/>
              </a:rPr>
              <a:t>must be greater than 1. Thus, the global public-key components of DSA are the same as in the </a:t>
            </a:r>
            <a:r>
              <a:rPr lang="en-US" sz="1200" kern="1200" dirty="0" err="1">
                <a:solidFill>
                  <a:schemeClr val="tx1"/>
                </a:solidFill>
                <a:effectLst/>
                <a:latin typeface="Arial" charset="0"/>
                <a:ea typeface="ＭＳ Ｐゴシック" pitchFamily="-107" charset="-128"/>
                <a:cs typeface="ＭＳ Ｐゴシック" pitchFamily="-107" charset="-128"/>
              </a:rPr>
              <a:t>Schnorr</a:t>
            </a:r>
            <a:r>
              <a:rPr lang="en-US" sz="1200" kern="1200" dirty="0">
                <a:solidFill>
                  <a:schemeClr val="tx1"/>
                </a:solidFill>
                <a:effectLst/>
                <a:latin typeface="Arial" charset="0"/>
                <a:ea typeface="ＭＳ Ｐゴシック" pitchFamily="-107" charset="-128"/>
                <a:cs typeface="ＭＳ Ｐゴシック" pitchFamily="-107" charset="-128"/>
              </a:rPr>
              <a:t> sig- nature scheme. </a:t>
            </a:r>
            <a:endParaRPr lang="en-US" dirty="0"/>
          </a:p>
          <a:p>
            <a:endParaRPr lang="en-US" sz="1200" kern="1200" dirty="0">
              <a:solidFill>
                <a:schemeClr val="tx1"/>
              </a:solidFill>
              <a:effectLst/>
              <a:latin typeface="Arial" charset="0"/>
              <a:ea typeface="ＭＳ Ｐゴシック" pitchFamily="-107" charset="-128"/>
              <a:cs typeface="ＭＳ Ｐゴシック" pitchFamily="-107" charset="-128"/>
            </a:endParaRPr>
          </a:p>
          <a:p>
            <a:r>
              <a:rPr lang="en-US" sz="1200" kern="1200" dirty="0">
                <a:solidFill>
                  <a:schemeClr val="tx1"/>
                </a:solidFill>
                <a:effectLst/>
                <a:latin typeface="Arial" charset="0"/>
                <a:ea typeface="ＭＳ Ｐゴシック" pitchFamily="-107" charset="-128"/>
                <a:cs typeface="ＭＳ Ｐゴシック" pitchFamily="-107" charset="-128"/>
              </a:rPr>
              <a:t>With these parameters in hand, each user selects a private key and generates a public key. The private key </a:t>
            </a:r>
            <a:r>
              <a:rPr lang="en-US" sz="1200" i="1" kern="1200" dirty="0">
                <a:solidFill>
                  <a:schemeClr val="tx1"/>
                </a:solidFill>
                <a:effectLst/>
                <a:latin typeface="Arial" charset="0"/>
                <a:ea typeface="ＭＳ Ｐゴシック" pitchFamily="-107" charset="-128"/>
                <a:cs typeface="ＭＳ Ｐゴシック" pitchFamily="-107" charset="-128"/>
              </a:rPr>
              <a:t>x </a:t>
            </a:r>
            <a:r>
              <a:rPr lang="en-US" sz="1200" kern="1200" dirty="0">
                <a:solidFill>
                  <a:schemeClr val="tx1"/>
                </a:solidFill>
                <a:effectLst/>
                <a:latin typeface="Arial" charset="0"/>
                <a:ea typeface="ＭＳ Ｐゴシック" pitchFamily="-107" charset="-128"/>
                <a:cs typeface="ＭＳ Ｐゴシック" pitchFamily="-107" charset="-128"/>
              </a:rPr>
              <a:t>must be a number from 1 to (</a:t>
            </a:r>
            <a:r>
              <a:rPr lang="en-US" sz="1200" i="1" kern="1200" dirty="0">
                <a:solidFill>
                  <a:schemeClr val="tx1"/>
                </a:solidFill>
                <a:effectLst/>
                <a:latin typeface="Arial" charset="0"/>
                <a:ea typeface="ＭＳ Ｐゴシック" pitchFamily="-107" charset="-128"/>
                <a:cs typeface="ＭＳ Ｐゴシック" pitchFamily="-107" charset="-128"/>
              </a:rPr>
              <a:t>q </a:t>
            </a:r>
            <a:r>
              <a:rPr lang="en-US" sz="1200" kern="1200" dirty="0">
                <a:solidFill>
                  <a:schemeClr val="tx1"/>
                </a:solidFill>
                <a:effectLst/>
                <a:latin typeface="Arial" charset="0"/>
                <a:ea typeface="ＭＳ Ｐゴシック" pitchFamily="-107" charset="-128"/>
                <a:cs typeface="ＭＳ Ｐゴシック" pitchFamily="-107" charset="-128"/>
              </a:rPr>
              <a:t>- 1) and should be chosen randomly or </a:t>
            </a:r>
            <a:r>
              <a:rPr lang="en-US" sz="1200" kern="1200" dirty="0" err="1">
                <a:solidFill>
                  <a:schemeClr val="tx1"/>
                </a:solidFill>
                <a:effectLst/>
                <a:latin typeface="Arial" charset="0"/>
                <a:ea typeface="ＭＳ Ｐゴシック" pitchFamily="-107" charset="-128"/>
                <a:cs typeface="ＭＳ Ｐゴシック" pitchFamily="-107" charset="-128"/>
              </a:rPr>
              <a:t>pseudorandomly</a:t>
            </a:r>
            <a:r>
              <a:rPr lang="en-US" sz="1200" kern="1200" dirty="0">
                <a:solidFill>
                  <a:schemeClr val="tx1"/>
                </a:solidFill>
                <a:effectLst/>
                <a:latin typeface="Arial" charset="0"/>
                <a:ea typeface="ＭＳ Ｐゴシック" pitchFamily="-107" charset="-128"/>
                <a:cs typeface="ＭＳ Ｐゴシック" pitchFamily="-107" charset="-128"/>
              </a:rPr>
              <a:t>. The public key is calculated from the private key as </a:t>
            </a:r>
            <a:r>
              <a:rPr lang="en-US" sz="1200" i="1" kern="1200" dirty="0">
                <a:solidFill>
                  <a:schemeClr val="tx1"/>
                </a:solidFill>
                <a:effectLst/>
                <a:latin typeface="Arial" charset="0"/>
                <a:ea typeface="ＭＳ Ｐゴシック" pitchFamily="-107" charset="-128"/>
                <a:cs typeface="ＭＳ Ｐゴシック" pitchFamily="-107" charset="-128"/>
              </a:rPr>
              <a:t>y </a:t>
            </a:r>
            <a:r>
              <a:rPr lang="en-US" sz="1200" kern="1200" dirty="0">
                <a:solidFill>
                  <a:schemeClr val="tx1"/>
                </a:solidFill>
                <a:effectLst/>
                <a:latin typeface="Arial" charset="0"/>
                <a:ea typeface="ＭＳ Ｐゴシック" pitchFamily="-107" charset="-128"/>
                <a:cs typeface="ＭＳ Ｐゴシック" pitchFamily="-107" charset="-128"/>
              </a:rPr>
              <a:t>= </a:t>
            </a:r>
            <a:r>
              <a:rPr lang="en-US" sz="1200" i="1" kern="1200" dirty="0" err="1">
                <a:solidFill>
                  <a:schemeClr val="tx1"/>
                </a:solidFill>
                <a:effectLst/>
                <a:latin typeface="Arial" charset="0"/>
                <a:ea typeface="ＭＳ Ｐゴシック" pitchFamily="-107" charset="-128"/>
                <a:cs typeface="ＭＳ Ｐゴシック" pitchFamily="-107" charset="-128"/>
              </a:rPr>
              <a:t>g</a:t>
            </a:r>
            <a:r>
              <a:rPr lang="en-US" sz="1200" i="1" kern="1200" baseline="30000" dirty="0" err="1">
                <a:solidFill>
                  <a:schemeClr val="tx1"/>
                </a:solidFill>
                <a:effectLst/>
                <a:latin typeface="Arial" charset="0"/>
                <a:ea typeface="ＭＳ Ｐゴシック" pitchFamily="-107" charset="-128"/>
                <a:cs typeface="ＭＳ Ｐゴシック" pitchFamily="-107" charset="-128"/>
              </a:rPr>
              <a:t>x</a:t>
            </a:r>
            <a:r>
              <a:rPr lang="en-US" sz="1200" i="1" kern="1200" dirty="0">
                <a:solidFill>
                  <a:schemeClr val="tx1"/>
                </a:solidFill>
                <a:effectLst/>
                <a:latin typeface="Arial" charset="0"/>
                <a:ea typeface="ＭＳ Ｐゴシック" pitchFamily="-107" charset="-128"/>
                <a:cs typeface="ＭＳ Ｐゴシック" pitchFamily="-107" charset="-128"/>
              </a:rPr>
              <a:t> </a:t>
            </a:r>
            <a:r>
              <a:rPr lang="en-US" sz="1200" kern="1200" dirty="0">
                <a:solidFill>
                  <a:schemeClr val="tx1"/>
                </a:solidFill>
                <a:effectLst/>
                <a:latin typeface="Arial" charset="0"/>
                <a:ea typeface="ＭＳ Ｐゴシック" pitchFamily="-107" charset="-128"/>
                <a:cs typeface="ＭＳ Ｐゴシック" pitchFamily="-107" charset="-128"/>
              </a:rPr>
              <a:t>mod </a:t>
            </a:r>
            <a:r>
              <a:rPr lang="en-US" sz="1200" i="1" kern="1200" dirty="0">
                <a:solidFill>
                  <a:schemeClr val="tx1"/>
                </a:solidFill>
                <a:effectLst/>
                <a:latin typeface="Arial" charset="0"/>
                <a:ea typeface="ＭＳ Ｐゴシック" pitchFamily="-107" charset="-128"/>
                <a:cs typeface="ＭＳ Ｐゴシック" pitchFamily="-107" charset="-128"/>
              </a:rPr>
              <a:t>p</a:t>
            </a:r>
            <a:r>
              <a:rPr lang="en-US" sz="1200" kern="1200" dirty="0">
                <a:solidFill>
                  <a:schemeClr val="tx1"/>
                </a:solidFill>
                <a:effectLst/>
                <a:latin typeface="Arial" charset="0"/>
                <a:ea typeface="ＭＳ Ｐゴシック" pitchFamily="-107" charset="-128"/>
                <a:cs typeface="ＭＳ Ｐゴシック" pitchFamily="-107" charset="-128"/>
              </a:rPr>
              <a:t>. The calculation of </a:t>
            </a:r>
            <a:r>
              <a:rPr lang="en-US" sz="1200" i="1" kern="1200" dirty="0">
                <a:solidFill>
                  <a:schemeClr val="tx1"/>
                </a:solidFill>
                <a:effectLst/>
                <a:latin typeface="Arial" charset="0"/>
                <a:ea typeface="ＭＳ Ｐゴシック" pitchFamily="-107" charset="-128"/>
                <a:cs typeface="ＭＳ Ｐゴシック" pitchFamily="-107" charset="-128"/>
              </a:rPr>
              <a:t>y </a:t>
            </a:r>
            <a:r>
              <a:rPr lang="en-US" sz="1200" kern="1200" dirty="0">
                <a:solidFill>
                  <a:schemeClr val="tx1"/>
                </a:solidFill>
                <a:effectLst/>
                <a:latin typeface="Arial" charset="0"/>
                <a:ea typeface="ＭＳ Ｐゴシック" pitchFamily="-107" charset="-128"/>
                <a:cs typeface="ＭＳ Ｐゴシック" pitchFamily="-107" charset="-128"/>
              </a:rPr>
              <a:t>given </a:t>
            </a:r>
            <a:r>
              <a:rPr lang="en-US" sz="1200" i="1" kern="1200" dirty="0">
                <a:solidFill>
                  <a:schemeClr val="tx1"/>
                </a:solidFill>
                <a:effectLst/>
                <a:latin typeface="Arial" charset="0"/>
                <a:ea typeface="ＭＳ Ｐゴシック" pitchFamily="-107" charset="-128"/>
                <a:cs typeface="ＭＳ Ｐゴシック" pitchFamily="-107" charset="-128"/>
              </a:rPr>
              <a:t>x </a:t>
            </a:r>
            <a:r>
              <a:rPr lang="en-US" sz="1200" kern="1200" dirty="0">
                <a:solidFill>
                  <a:schemeClr val="tx1"/>
                </a:solidFill>
                <a:effectLst/>
                <a:latin typeface="Arial" charset="0"/>
                <a:ea typeface="ＭＳ Ｐゴシック" pitchFamily="-107" charset="-128"/>
                <a:cs typeface="ＭＳ Ｐゴシック" pitchFamily="-107" charset="-128"/>
              </a:rPr>
              <a:t>is relatively straight- forward. However, given the public key </a:t>
            </a:r>
            <a:r>
              <a:rPr lang="en-US" sz="1200" i="1" kern="1200" dirty="0">
                <a:solidFill>
                  <a:schemeClr val="tx1"/>
                </a:solidFill>
                <a:effectLst/>
                <a:latin typeface="Arial" charset="0"/>
                <a:ea typeface="ＭＳ Ｐゴシック" pitchFamily="-107" charset="-128"/>
                <a:cs typeface="ＭＳ Ｐゴシック" pitchFamily="-107" charset="-128"/>
              </a:rPr>
              <a:t>y</a:t>
            </a:r>
            <a:r>
              <a:rPr lang="en-US" sz="1200" kern="1200" dirty="0">
                <a:solidFill>
                  <a:schemeClr val="tx1"/>
                </a:solidFill>
                <a:effectLst/>
                <a:latin typeface="Arial" charset="0"/>
                <a:ea typeface="ＭＳ Ｐゴシック" pitchFamily="-107" charset="-128"/>
                <a:cs typeface="ＭＳ Ｐゴシック" pitchFamily="-107" charset="-128"/>
              </a:rPr>
              <a:t>, it is believed to be computationally infeasible to determine </a:t>
            </a:r>
            <a:r>
              <a:rPr lang="en-US" sz="1200" i="1" kern="1200" dirty="0">
                <a:solidFill>
                  <a:schemeClr val="tx1"/>
                </a:solidFill>
                <a:effectLst/>
                <a:latin typeface="Arial" charset="0"/>
                <a:ea typeface="ＭＳ Ｐゴシック" pitchFamily="-107" charset="-128"/>
                <a:cs typeface="ＭＳ Ｐゴシック" pitchFamily="-107" charset="-128"/>
              </a:rPr>
              <a:t>x</a:t>
            </a:r>
            <a:r>
              <a:rPr lang="en-US" sz="1200" kern="1200" dirty="0">
                <a:solidFill>
                  <a:schemeClr val="tx1"/>
                </a:solidFill>
                <a:effectLst/>
                <a:latin typeface="Arial" charset="0"/>
                <a:ea typeface="ＭＳ Ｐゴシック" pitchFamily="-107" charset="-128"/>
                <a:cs typeface="ＭＳ Ｐゴシック" pitchFamily="-107" charset="-128"/>
              </a:rPr>
              <a:t>, which is the discrete logarithm of </a:t>
            </a:r>
            <a:r>
              <a:rPr lang="en-US" sz="1200" i="1" kern="1200" dirty="0">
                <a:solidFill>
                  <a:schemeClr val="tx1"/>
                </a:solidFill>
                <a:effectLst/>
                <a:latin typeface="Arial" charset="0"/>
                <a:ea typeface="ＭＳ Ｐゴシック" pitchFamily="-107" charset="-128"/>
                <a:cs typeface="ＭＳ Ｐゴシック" pitchFamily="-107" charset="-128"/>
              </a:rPr>
              <a:t>y </a:t>
            </a:r>
            <a:r>
              <a:rPr lang="en-US" sz="1200" kern="1200" dirty="0">
                <a:solidFill>
                  <a:schemeClr val="tx1"/>
                </a:solidFill>
                <a:effectLst/>
                <a:latin typeface="Arial" charset="0"/>
                <a:ea typeface="ＭＳ Ｐゴシック" pitchFamily="-107" charset="-128"/>
                <a:cs typeface="ＭＳ Ｐゴシック" pitchFamily="-107" charset="-128"/>
              </a:rPr>
              <a:t>to the base </a:t>
            </a:r>
            <a:r>
              <a:rPr lang="en-US" sz="1200" i="1" kern="1200" dirty="0">
                <a:solidFill>
                  <a:schemeClr val="tx1"/>
                </a:solidFill>
                <a:effectLst/>
                <a:latin typeface="Arial" charset="0"/>
                <a:ea typeface="ＭＳ Ｐゴシック" pitchFamily="-107" charset="-128"/>
                <a:cs typeface="ＭＳ Ｐゴシック" pitchFamily="-107" charset="-128"/>
              </a:rPr>
              <a:t>g</a:t>
            </a:r>
            <a:r>
              <a:rPr lang="en-US" sz="1200" kern="1200" dirty="0">
                <a:solidFill>
                  <a:schemeClr val="tx1"/>
                </a:solidFill>
                <a:effectLst/>
                <a:latin typeface="Arial" charset="0"/>
                <a:ea typeface="ＭＳ Ｐゴシック" pitchFamily="-107" charset="-128"/>
                <a:cs typeface="ＭＳ Ｐゴシック" pitchFamily="-107" charset="-128"/>
              </a:rPr>
              <a:t>, mod </a:t>
            </a:r>
            <a:r>
              <a:rPr lang="en-US" sz="1200" i="1" kern="1200" dirty="0">
                <a:solidFill>
                  <a:schemeClr val="tx1"/>
                </a:solidFill>
                <a:effectLst/>
                <a:latin typeface="Arial" charset="0"/>
                <a:ea typeface="ＭＳ Ｐゴシック" pitchFamily="-107" charset="-128"/>
                <a:cs typeface="ＭＳ Ｐゴシック" pitchFamily="-107" charset="-128"/>
              </a:rPr>
              <a:t>p </a:t>
            </a:r>
            <a:r>
              <a:rPr lang="en-US" sz="1200" kern="1200" dirty="0">
                <a:solidFill>
                  <a:schemeClr val="tx1"/>
                </a:solidFill>
                <a:effectLst/>
                <a:latin typeface="Arial" charset="0"/>
                <a:ea typeface="ＭＳ Ｐゴシック" pitchFamily="-107" charset="-128"/>
                <a:cs typeface="ＭＳ Ｐゴシック" pitchFamily="-107" charset="-128"/>
              </a:rPr>
              <a:t>(see Chapter 2). </a:t>
            </a:r>
            <a:endParaRPr lang="en-US" dirty="0"/>
          </a:p>
          <a:p>
            <a:endParaRPr lang="en-US" dirty="0"/>
          </a:p>
          <a:p>
            <a:r>
              <a:rPr lang="en-US" sz="1200" kern="1200" dirty="0">
                <a:solidFill>
                  <a:schemeClr val="tx1"/>
                </a:solidFill>
                <a:effectLst/>
                <a:latin typeface="Arial" charset="0"/>
                <a:ea typeface="ＭＳ Ｐゴシック" pitchFamily="-107" charset="-128"/>
                <a:cs typeface="ＭＳ Ｐゴシック" pitchFamily="-107" charset="-128"/>
              </a:rPr>
              <a:t>The signature of a message </a:t>
            </a:r>
            <a:r>
              <a:rPr lang="en-US" sz="1200" i="1" kern="1200" dirty="0">
                <a:solidFill>
                  <a:schemeClr val="tx1"/>
                </a:solidFill>
                <a:effectLst/>
                <a:latin typeface="Arial" charset="0"/>
                <a:ea typeface="ＭＳ Ｐゴシック" pitchFamily="-107" charset="-128"/>
                <a:cs typeface="ＭＳ Ｐゴシック" pitchFamily="-107" charset="-128"/>
              </a:rPr>
              <a:t>M </a:t>
            </a:r>
            <a:r>
              <a:rPr lang="en-US" sz="1200" kern="1200" dirty="0">
                <a:solidFill>
                  <a:schemeClr val="tx1"/>
                </a:solidFill>
                <a:effectLst/>
                <a:latin typeface="Arial" charset="0"/>
                <a:ea typeface="ＭＳ Ｐゴシック" pitchFamily="-107" charset="-128"/>
                <a:cs typeface="ＭＳ Ｐゴシック" pitchFamily="-107" charset="-128"/>
              </a:rPr>
              <a:t>consists of the pair of numbers </a:t>
            </a:r>
            <a:r>
              <a:rPr lang="en-US" sz="1200" i="1" kern="1200" dirty="0">
                <a:solidFill>
                  <a:schemeClr val="tx1"/>
                </a:solidFill>
                <a:effectLst/>
                <a:latin typeface="Arial" charset="0"/>
                <a:ea typeface="ＭＳ Ｐゴシック" pitchFamily="-107" charset="-128"/>
                <a:cs typeface="ＭＳ Ｐゴシック" pitchFamily="-107" charset="-128"/>
              </a:rPr>
              <a:t>r </a:t>
            </a:r>
            <a:r>
              <a:rPr lang="en-US" sz="1200" kern="1200" dirty="0">
                <a:solidFill>
                  <a:schemeClr val="tx1"/>
                </a:solidFill>
                <a:effectLst/>
                <a:latin typeface="Arial" charset="0"/>
                <a:ea typeface="ＭＳ Ｐゴシック" pitchFamily="-107" charset="-128"/>
                <a:cs typeface="ＭＳ Ｐゴシック" pitchFamily="-107" charset="-128"/>
              </a:rPr>
              <a:t>and </a:t>
            </a:r>
            <a:r>
              <a:rPr lang="en-US" sz="1200" i="1" kern="1200" dirty="0">
                <a:solidFill>
                  <a:schemeClr val="tx1"/>
                </a:solidFill>
                <a:effectLst/>
                <a:latin typeface="Arial" charset="0"/>
                <a:ea typeface="ＭＳ Ｐゴシック" pitchFamily="-107" charset="-128"/>
                <a:cs typeface="ＭＳ Ｐゴシック" pitchFamily="-107" charset="-128"/>
              </a:rPr>
              <a:t>s</a:t>
            </a:r>
            <a:r>
              <a:rPr lang="en-US" sz="1200" kern="1200" dirty="0">
                <a:solidFill>
                  <a:schemeClr val="tx1"/>
                </a:solidFill>
                <a:effectLst/>
                <a:latin typeface="Arial" charset="0"/>
                <a:ea typeface="ＭＳ Ｐゴシック" pitchFamily="-107" charset="-128"/>
                <a:cs typeface="ＭＳ Ｐゴシック" pitchFamily="-107" charset="-128"/>
              </a:rPr>
              <a:t>, which are functions of the public key components (</a:t>
            </a:r>
            <a:r>
              <a:rPr lang="en-US" sz="1200" i="1" kern="1200" dirty="0">
                <a:solidFill>
                  <a:schemeClr val="tx1"/>
                </a:solidFill>
                <a:effectLst/>
                <a:latin typeface="Arial" charset="0"/>
                <a:ea typeface="ＭＳ Ｐゴシック" pitchFamily="-107" charset="-128"/>
                <a:cs typeface="ＭＳ Ｐゴシック" pitchFamily="-107" charset="-128"/>
              </a:rPr>
              <a:t>p, q, g</a:t>
            </a:r>
            <a:r>
              <a:rPr lang="en-US" sz="1200" kern="1200" dirty="0">
                <a:solidFill>
                  <a:schemeClr val="tx1"/>
                </a:solidFill>
                <a:effectLst/>
                <a:latin typeface="Arial" charset="0"/>
                <a:ea typeface="ＭＳ Ｐゴシック" pitchFamily="-107" charset="-128"/>
                <a:cs typeface="ＭＳ Ｐゴシック" pitchFamily="-107" charset="-128"/>
              </a:rPr>
              <a:t>), the user’s private key (</a:t>
            </a:r>
            <a:r>
              <a:rPr lang="en-US" sz="1200" i="1" kern="1200" dirty="0">
                <a:solidFill>
                  <a:schemeClr val="tx1"/>
                </a:solidFill>
                <a:effectLst/>
                <a:latin typeface="Arial" charset="0"/>
                <a:ea typeface="ＭＳ Ｐゴシック" pitchFamily="-107" charset="-128"/>
                <a:cs typeface="ＭＳ Ｐゴシック" pitchFamily="-107" charset="-128"/>
              </a:rPr>
              <a:t>x</a:t>
            </a:r>
            <a:r>
              <a:rPr lang="en-US" sz="1200" kern="1200" dirty="0">
                <a:solidFill>
                  <a:schemeClr val="tx1"/>
                </a:solidFill>
                <a:effectLst/>
                <a:latin typeface="Arial" charset="0"/>
                <a:ea typeface="ＭＳ Ｐゴシック" pitchFamily="-107" charset="-128"/>
                <a:cs typeface="ＭＳ Ｐゴシック" pitchFamily="-107" charset="-128"/>
              </a:rPr>
              <a:t>), the hash code of the message H(</a:t>
            </a:r>
            <a:r>
              <a:rPr lang="en-US" sz="1200" i="1" kern="1200" dirty="0">
                <a:solidFill>
                  <a:schemeClr val="tx1"/>
                </a:solidFill>
                <a:effectLst/>
                <a:latin typeface="Arial" charset="0"/>
                <a:ea typeface="ＭＳ Ｐゴシック" pitchFamily="-107" charset="-128"/>
                <a:cs typeface="ＭＳ Ｐゴシック" pitchFamily="-107" charset="-128"/>
              </a:rPr>
              <a:t>M</a:t>
            </a:r>
            <a:r>
              <a:rPr lang="en-US" sz="1200" kern="1200" dirty="0">
                <a:solidFill>
                  <a:schemeClr val="tx1"/>
                </a:solidFill>
                <a:effectLst/>
                <a:latin typeface="Arial" charset="0"/>
                <a:ea typeface="ＭＳ Ｐゴシック" pitchFamily="-107" charset="-128"/>
                <a:cs typeface="ＭＳ Ｐゴシック" pitchFamily="-107" charset="-128"/>
              </a:rPr>
              <a:t>), and an additional integer </a:t>
            </a:r>
            <a:r>
              <a:rPr lang="en-US" sz="1200" i="1" kern="1200" dirty="0">
                <a:solidFill>
                  <a:schemeClr val="tx1"/>
                </a:solidFill>
                <a:effectLst/>
                <a:latin typeface="Arial" charset="0"/>
                <a:ea typeface="ＭＳ Ｐゴシック" pitchFamily="-107" charset="-128"/>
                <a:cs typeface="ＭＳ Ｐゴシック" pitchFamily="-107" charset="-128"/>
              </a:rPr>
              <a:t>k </a:t>
            </a:r>
            <a:r>
              <a:rPr lang="en-US" sz="1200" kern="1200" dirty="0">
                <a:solidFill>
                  <a:schemeClr val="tx1"/>
                </a:solidFill>
                <a:effectLst/>
                <a:latin typeface="Arial" charset="0"/>
                <a:ea typeface="ＭＳ Ｐゴシック" pitchFamily="-107" charset="-128"/>
                <a:cs typeface="ＭＳ Ｐゴシック" pitchFamily="-107" charset="-128"/>
              </a:rPr>
              <a:t>that should be generated randomly or </a:t>
            </a:r>
            <a:r>
              <a:rPr lang="en-US" sz="1200" kern="1200" dirty="0" err="1">
                <a:solidFill>
                  <a:schemeClr val="tx1"/>
                </a:solidFill>
                <a:effectLst/>
                <a:latin typeface="Arial" charset="0"/>
                <a:ea typeface="ＭＳ Ｐゴシック" pitchFamily="-107" charset="-128"/>
                <a:cs typeface="ＭＳ Ｐゴシック" pitchFamily="-107" charset="-128"/>
              </a:rPr>
              <a:t>pseudorandomly</a:t>
            </a:r>
            <a:r>
              <a:rPr lang="en-US" sz="1200" kern="1200" dirty="0">
                <a:solidFill>
                  <a:schemeClr val="tx1"/>
                </a:solidFill>
                <a:effectLst/>
                <a:latin typeface="Arial" charset="0"/>
                <a:ea typeface="ＭＳ Ｐゴシック" pitchFamily="-107" charset="-128"/>
                <a:cs typeface="ＭＳ Ｐゴシック" pitchFamily="-107" charset="-128"/>
              </a:rPr>
              <a:t> and be unique for each signing. </a:t>
            </a:r>
            <a:endParaRPr lang="en-US" dirty="0"/>
          </a:p>
          <a:p>
            <a:endParaRPr lang="en-US" sz="1200" kern="1200" dirty="0">
              <a:solidFill>
                <a:schemeClr val="tx1"/>
              </a:solidFill>
              <a:effectLst/>
              <a:latin typeface="Arial" charset="0"/>
              <a:ea typeface="ＭＳ Ｐゴシック" pitchFamily="-107" charset="-128"/>
              <a:cs typeface="ＭＳ Ｐゴシック" pitchFamily="-107" charset="-128"/>
            </a:endParaRPr>
          </a:p>
          <a:p>
            <a:r>
              <a:rPr lang="en-US" sz="1200" kern="1200" dirty="0">
                <a:solidFill>
                  <a:schemeClr val="tx1"/>
                </a:solidFill>
                <a:effectLst/>
                <a:latin typeface="Arial" charset="0"/>
                <a:ea typeface="ＭＳ Ｐゴシック" pitchFamily="-107" charset="-128"/>
                <a:cs typeface="ＭＳ Ｐゴシック" pitchFamily="-107" charset="-128"/>
              </a:rPr>
              <a:t>Let </a:t>
            </a:r>
            <a:r>
              <a:rPr lang="en-US" sz="1200" i="1" kern="1200" dirty="0">
                <a:solidFill>
                  <a:schemeClr val="tx1"/>
                </a:solidFill>
                <a:effectLst/>
                <a:latin typeface="Arial" charset="0"/>
                <a:ea typeface="ＭＳ Ｐゴシック" pitchFamily="-107" charset="-128"/>
                <a:cs typeface="ＭＳ Ｐゴシック" pitchFamily="-107" charset="-128"/>
              </a:rPr>
              <a:t>M</a:t>
            </a:r>
            <a:r>
              <a:rPr lang="en-US" sz="1200" kern="1200" dirty="0">
                <a:solidFill>
                  <a:schemeClr val="tx1"/>
                </a:solidFill>
                <a:effectLst/>
                <a:latin typeface="Arial" charset="0"/>
                <a:ea typeface="ＭＳ Ｐゴシック" pitchFamily="-107" charset="-128"/>
                <a:cs typeface="ＭＳ Ｐゴシック" pitchFamily="-107" charset="-128"/>
              </a:rPr>
              <a:t>, </a:t>
            </a:r>
            <a:r>
              <a:rPr lang="en-US" sz="1200" i="1" kern="1200" dirty="0">
                <a:solidFill>
                  <a:schemeClr val="tx1"/>
                </a:solidFill>
                <a:effectLst/>
                <a:latin typeface="Arial" charset="0"/>
                <a:ea typeface="ＭＳ Ｐゴシック" pitchFamily="-107" charset="-128"/>
                <a:cs typeface="ＭＳ Ｐゴシック" pitchFamily="-107" charset="-128"/>
              </a:rPr>
              <a:t>r</a:t>
            </a:r>
            <a:r>
              <a:rPr lang="en-US" sz="1200" kern="1200" dirty="0">
                <a:solidFill>
                  <a:schemeClr val="tx1"/>
                </a:solidFill>
                <a:effectLst/>
                <a:latin typeface="Arial" charset="0"/>
                <a:ea typeface="ＭＳ Ｐゴシック" pitchFamily="-107" charset="-128"/>
                <a:cs typeface="ＭＳ Ｐゴシック" pitchFamily="-107" charset="-128"/>
              </a:rPr>
              <a:t>′, and </a:t>
            </a:r>
            <a:r>
              <a:rPr lang="en-US" sz="1200" i="1" kern="1200" dirty="0">
                <a:solidFill>
                  <a:schemeClr val="tx1"/>
                </a:solidFill>
                <a:effectLst/>
                <a:latin typeface="Arial" charset="0"/>
                <a:ea typeface="ＭＳ Ｐゴシック" pitchFamily="-107" charset="-128"/>
                <a:cs typeface="ＭＳ Ｐゴシック" pitchFamily="-107" charset="-128"/>
              </a:rPr>
              <a:t>s</a:t>
            </a:r>
            <a:r>
              <a:rPr lang="en-US" sz="1200" kern="1200" dirty="0">
                <a:solidFill>
                  <a:schemeClr val="tx1"/>
                </a:solidFill>
                <a:effectLst/>
                <a:latin typeface="Arial" charset="0"/>
                <a:ea typeface="ＭＳ Ｐゴシック" pitchFamily="-107" charset="-128"/>
                <a:cs typeface="ＭＳ Ｐゴシック" pitchFamily="-107" charset="-128"/>
              </a:rPr>
              <a:t>′ be the received versions of </a:t>
            </a:r>
            <a:r>
              <a:rPr lang="en-US" sz="1200" i="1" kern="1200" dirty="0">
                <a:solidFill>
                  <a:schemeClr val="tx1"/>
                </a:solidFill>
                <a:effectLst/>
                <a:latin typeface="Arial" charset="0"/>
                <a:ea typeface="ＭＳ Ｐゴシック" pitchFamily="-107" charset="-128"/>
                <a:cs typeface="ＭＳ Ｐゴシック" pitchFamily="-107" charset="-128"/>
              </a:rPr>
              <a:t>M</a:t>
            </a:r>
            <a:r>
              <a:rPr lang="en-US" sz="1200" kern="1200" dirty="0">
                <a:solidFill>
                  <a:schemeClr val="tx1"/>
                </a:solidFill>
                <a:effectLst/>
                <a:latin typeface="Arial" charset="0"/>
                <a:ea typeface="ＭＳ Ｐゴシック" pitchFamily="-107" charset="-128"/>
                <a:cs typeface="ＭＳ Ｐゴシック" pitchFamily="-107" charset="-128"/>
              </a:rPr>
              <a:t>, </a:t>
            </a:r>
            <a:r>
              <a:rPr lang="en-US" sz="1200" i="1" kern="1200" dirty="0">
                <a:solidFill>
                  <a:schemeClr val="tx1"/>
                </a:solidFill>
                <a:effectLst/>
                <a:latin typeface="Arial" charset="0"/>
                <a:ea typeface="ＭＳ Ｐゴシック" pitchFamily="-107" charset="-128"/>
                <a:cs typeface="ＭＳ Ｐゴシック" pitchFamily="-107" charset="-128"/>
              </a:rPr>
              <a:t>r</a:t>
            </a:r>
            <a:r>
              <a:rPr lang="en-US" sz="1200" kern="1200" dirty="0">
                <a:solidFill>
                  <a:schemeClr val="tx1"/>
                </a:solidFill>
                <a:effectLst/>
                <a:latin typeface="Arial" charset="0"/>
                <a:ea typeface="ＭＳ Ｐゴシック" pitchFamily="-107" charset="-128"/>
                <a:cs typeface="ＭＳ Ｐゴシック" pitchFamily="-107" charset="-128"/>
              </a:rPr>
              <a:t>, and </a:t>
            </a:r>
            <a:r>
              <a:rPr lang="en-US" sz="1200" i="1" kern="1200" dirty="0">
                <a:solidFill>
                  <a:schemeClr val="tx1"/>
                </a:solidFill>
                <a:effectLst/>
                <a:latin typeface="Arial" charset="0"/>
                <a:ea typeface="ＭＳ Ｐゴシック" pitchFamily="-107" charset="-128"/>
                <a:cs typeface="ＭＳ Ｐゴシック" pitchFamily="-107" charset="-128"/>
              </a:rPr>
              <a:t>s</a:t>
            </a:r>
            <a:r>
              <a:rPr lang="en-US" sz="1200" kern="1200" dirty="0">
                <a:solidFill>
                  <a:schemeClr val="tx1"/>
                </a:solidFill>
                <a:effectLst/>
                <a:latin typeface="Arial" charset="0"/>
                <a:ea typeface="ＭＳ Ｐゴシック" pitchFamily="-107" charset="-128"/>
                <a:cs typeface="ＭＳ Ｐゴシック" pitchFamily="-107" charset="-128"/>
              </a:rPr>
              <a:t>, respectively. Verification is performed using the formulas shown in Figure 13.3. The receiver generates a quantity </a:t>
            </a:r>
            <a:r>
              <a:rPr lang="en-US" sz="1200" i="1" kern="1200" dirty="0">
                <a:solidFill>
                  <a:schemeClr val="tx1"/>
                </a:solidFill>
                <a:effectLst/>
                <a:latin typeface="Arial" charset="0"/>
                <a:ea typeface="ＭＳ Ｐゴシック" pitchFamily="-107" charset="-128"/>
                <a:cs typeface="ＭＳ Ｐゴシック" pitchFamily="-107" charset="-128"/>
              </a:rPr>
              <a:t>v </a:t>
            </a:r>
            <a:r>
              <a:rPr lang="en-US" sz="1200" kern="1200" dirty="0">
                <a:solidFill>
                  <a:schemeClr val="tx1"/>
                </a:solidFill>
                <a:effectLst/>
                <a:latin typeface="Arial" charset="0"/>
                <a:ea typeface="ＭＳ Ｐゴシック" pitchFamily="-107" charset="-128"/>
                <a:cs typeface="ＭＳ Ｐゴシック" pitchFamily="-107" charset="-128"/>
              </a:rPr>
              <a:t>that is a function of the public key components, the sender’s public key, the hash code of the incoming message, and the received versions of </a:t>
            </a:r>
            <a:r>
              <a:rPr lang="en-US" sz="1200" i="1" kern="1200" dirty="0">
                <a:solidFill>
                  <a:schemeClr val="tx1"/>
                </a:solidFill>
                <a:effectLst/>
                <a:latin typeface="Arial" charset="0"/>
                <a:ea typeface="ＭＳ Ｐゴシック" pitchFamily="-107" charset="-128"/>
                <a:cs typeface="ＭＳ Ｐゴシック" pitchFamily="-107" charset="-128"/>
              </a:rPr>
              <a:t>r </a:t>
            </a:r>
            <a:r>
              <a:rPr lang="en-US" sz="1200" kern="1200" dirty="0">
                <a:solidFill>
                  <a:schemeClr val="tx1"/>
                </a:solidFill>
                <a:effectLst/>
                <a:latin typeface="Arial" charset="0"/>
                <a:ea typeface="ＭＳ Ｐゴシック" pitchFamily="-107" charset="-128"/>
                <a:cs typeface="ＭＳ Ｐゴシック" pitchFamily="-107" charset="-128"/>
              </a:rPr>
              <a:t>and </a:t>
            </a:r>
            <a:r>
              <a:rPr lang="en-US" sz="1200" i="1" kern="1200" dirty="0">
                <a:solidFill>
                  <a:schemeClr val="tx1"/>
                </a:solidFill>
                <a:effectLst/>
                <a:latin typeface="Arial" charset="0"/>
                <a:ea typeface="ＭＳ Ｐゴシック" pitchFamily="-107" charset="-128"/>
                <a:cs typeface="ＭＳ Ｐゴシック" pitchFamily="-107" charset="-128"/>
              </a:rPr>
              <a:t>s</a:t>
            </a:r>
            <a:r>
              <a:rPr lang="en-US" sz="1200" kern="1200" dirty="0">
                <a:solidFill>
                  <a:schemeClr val="tx1"/>
                </a:solidFill>
                <a:effectLst/>
                <a:latin typeface="Arial" charset="0"/>
                <a:ea typeface="ＭＳ Ｐゴシック" pitchFamily="-107" charset="-128"/>
                <a:cs typeface="ＭＳ Ｐゴシック" pitchFamily="-107" charset="-128"/>
              </a:rPr>
              <a:t>. If this quantity matches the </a:t>
            </a:r>
            <a:r>
              <a:rPr lang="en-US" sz="1200" i="1" kern="1200" dirty="0">
                <a:solidFill>
                  <a:schemeClr val="tx1"/>
                </a:solidFill>
                <a:effectLst/>
                <a:latin typeface="Arial" charset="0"/>
                <a:ea typeface="ＭＳ Ｐゴシック" pitchFamily="-107" charset="-128"/>
                <a:cs typeface="ＭＳ Ｐゴシック" pitchFamily="-107" charset="-128"/>
              </a:rPr>
              <a:t>r </a:t>
            </a:r>
            <a:r>
              <a:rPr lang="en-US" sz="1200" kern="1200" dirty="0">
                <a:solidFill>
                  <a:schemeClr val="tx1"/>
                </a:solidFill>
                <a:effectLst/>
                <a:latin typeface="Arial" charset="0"/>
                <a:ea typeface="ＭＳ Ｐゴシック" pitchFamily="-107" charset="-128"/>
                <a:cs typeface="ＭＳ Ｐゴシック" pitchFamily="-107" charset="-128"/>
              </a:rPr>
              <a:t>component of the signature, then the signature is validated.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A73D6722-9B4D-4E29-B226-C325925A8118}" type="slidenum">
              <a:rPr kumimoji="0" lang="en-US"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51</a:t>
            </a:fld>
            <a:endParaRPr kumimoji="0" lang="en-US" sz="12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endParaRPr>
          </a:p>
        </p:txBody>
      </p:sp>
    </p:spTree>
    <p:extLst>
      <p:ext uri="{BB962C8B-B14F-4D97-AF65-F5344CB8AC3E}">
        <p14:creationId xmlns:p14="http://schemas.microsoft.com/office/powerpoint/2010/main" val="26596750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The DSA is based on the difficulty of computing discrete logarithms (see Chapter 2)</a:t>
            </a:r>
          </a:p>
          <a:p>
            <a:r>
              <a:rPr lang="en-US" sz="1200" kern="1200" baseline="0" dirty="0">
                <a:solidFill>
                  <a:schemeClr val="tx1"/>
                </a:solidFill>
                <a:latin typeface="Arial" charset="0"/>
                <a:ea typeface="ＭＳ Ｐゴシック" pitchFamily="-107" charset="-128"/>
                <a:cs typeface="ＭＳ Ｐゴシック" pitchFamily="-107" charset="-128"/>
              </a:rPr>
              <a:t>and is based on schemes originally presented by </a:t>
            </a:r>
            <a:r>
              <a:rPr lang="en-US" sz="1200" kern="1200" baseline="0" dirty="0" err="1">
                <a:solidFill>
                  <a:schemeClr val="tx1"/>
                </a:solidFill>
                <a:latin typeface="Arial" charset="0"/>
                <a:ea typeface="ＭＳ Ｐゴシック" pitchFamily="-107" charset="-128"/>
                <a:cs typeface="ＭＳ Ｐゴシック" pitchFamily="-107" charset="-128"/>
              </a:rPr>
              <a:t>Elgamal</a:t>
            </a:r>
            <a:r>
              <a:rPr lang="en-US" sz="1200" kern="1200" baseline="0" dirty="0">
                <a:solidFill>
                  <a:schemeClr val="tx1"/>
                </a:solidFill>
                <a:latin typeface="Arial" charset="0"/>
                <a:ea typeface="ＭＳ Ｐゴシック" pitchFamily="-107" charset="-128"/>
                <a:cs typeface="ＭＳ Ｐゴシック" pitchFamily="-107" charset="-128"/>
              </a:rPr>
              <a:t> [ELGA85] and </a:t>
            </a:r>
            <a:r>
              <a:rPr lang="en-US" sz="1200" kern="1200" baseline="0" dirty="0" err="1">
                <a:solidFill>
                  <a:schemeClr val="tx1"/>
                </a:solidFill>
                <a:latin typeface="Arial" charset="0"/>
                <a:ea typeface="ＭＳ Ｐゴシック" pitchFamily="-107" charset="-128"/>
                <a:cs typeface="ＭＳ Ｐゴシック" pitchFamily="-107" charset="-128"/>
              </a:rPr>
              <a:t>Schnorr</a:t>
            </a:r>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[SCHN91].</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Figure 13.3 summarizes the algorithm.</a:t>
            </a:r>
          </a:p>
          <a:p>
            <a:endParaRPr lang="en-US" sz="1200" kern="1200" baseline="0" dirty="0">
              <a:solidFill>
                <a:schemeClr val="tx1"/>
              </a:solidFill>
              <a:latin typeface="Arial" charset="0"/>
              <a:ea typeface="ＭＳ Ｐゴシック" pitchFamily="-107" charset="-128"/>
            </a:endParaRPr>
          </a:p>
          <a:p>
            <a:r>
              <a:rPr lang="en-US" sz="1200" kern="1200" dirty="0">
                <a:solidFill>
                  <a:schemeClr val="tx1"/>
                </a:solidFill>
                <a:effectLst/>
                <a:latin typeface="Arial" charset="0"/>
                <a:ea typeface="ＭＳ Ｐゴシック" pitchFamily="-107" charset="-128"/>
                <a:cs typeface="ＭＳ Ｐゴシック" pitchFamily="-107" charset="-128"/>
              </a:rPr>
              <a:t>There are three parameters that are public and can be common to a group of users. An </a:t>
            </a:r>
            <a:r>
              <a:rPr lang="en-US" sz="1200" i="1" kern="1200" dirty="0">
                <a:solidFill>
                  <a:schemeClr val="tx1"/>
                </a:solidFill>
                <a:effectLst/>
                <a:latin typeface="Arial" charset="0"/>
                <a:ea typeface="ＭＳ Ｐゴシック" pitchFamily="-107" charset="-128"/>
                <a:cs typeface="ＭＳ Ｐゴシック" pitchFamily="-107" charset="-128"/>
              </a:rPr>
              <a:t>N</a:t>
            </a:r>
            <a:r>
              <a:rPr lang="en-US" sz="1200" kern="1200" dirty="0">
                <a:solidFill>
                  <a:schemeClr val="tx1"/>
                </a:solidFill>
                <a:effectLst/>
                <a:latin typeface="Arial" charset="0"/>
                <a:ea typeface="ＭＳ Ｐゴシック" pitchFamily="-107" charset="-128"/>
                <a:cs typeface="ＭＳ Ｐゴシック" pitchFamily="-107" charset="-128"/>
              </a:rPr>
              <a:t>-bit prime number </a:t>
            </a:r>
            <a:r>
              <a:rPr lang="en-US" sz="1200" i="1" kern="1200" dirty="0">
                <a:solidFill>
                  <a:schemeClr val="tx1"/>
                </a:solidFill>
                <a:effectLst/>
                <a:latin typeface="Arial" charset="0"/>
                <a:ea typeface="ＭＳ Ｐゴシック" pitchFamily="-107" charset="-128"/>
                <a:cs typeface="ＭＳ Ｐゴシック" pitchFamily="-107" charset="-128"/>
              </a:rPr>
              <a:t>q </a:t>
            </a:r>
            <a:r>
              <a:rPr lang="en-US" sz="1200" kern="1200" dirty="0">
                <a:solidFill>
                  <a:schemeClr val="tx1"/>
                </a:solidFill>
                <a:effectLst/>
                <a:latin typeface="Arial" charset="0"/>
                <a:ea typeface="ＭＳ Ｐゴシック" pitchFamily="-107" charset="-128"/>
                <a:cs typeface="ＭＳ Ｐゴシック" pitchFamily="-107" charset="-128"/>
              </a:rPr>
              <a:t>is chosen. Next, a prime number </a:t>
            </a:r>
            <a:r>
              <a:rPr lang="en-US" sz="1200" i="1" kern="1200" dirty="0">
                <a:solidFill>
                  <a:schemeClr val="tx1"/>
                </a:solidFill>
                <a:effectLst/>
                <a:latin typeface="Arial" charset="0"/>
                <a:ea typeface="ＭＳ Ｐゴシック" pitchFamily="-107" charset="-128"/>
                <a:cs typeface="ＭＳ Ｐゴシック" pitchFamily="-107" charset="-128"/>
              </a:rPr>
              <a:t>p </a:t>
            </a:r>
            <a:r>
              <a:rPr lang="en-US" sz="1200" kern="1200" dirty="0">
                <a:solidFill>
                  <a:schemeClr val="tx1"/>
                </a:solidFill>
                <a:effectLst/>
                <a:latin typeface="Arial" charset="0"/>
                <a:ea typeface="ＭＳ Ｐゴシック" pitchFamily="-107" charset="-128"/>
                <a:cs typeface="ＭＳ Ｐゴシック" pitchFamily="-107" charset="-128"/>
              </a:rPr>
              <a:t>is selected with a length between 512 and 1024 bits such that </a:t>
            </a:r>
            <a:r>
              <a:rPr lang="en-US" sz="1200" i="1" kern="1200" dirty="0">
                <a:solidFill>
                  <a:schemeClr val="tx1"/>
                </a:solidFill>
                <a:effectLst/>
                <a:latin typeface="Arial" charset="0"/>
                <a:ea typeface="ＭＳ Ｐゴシック" pitchFamily="-107" charset="-128"/>
                <a:cs typeface="ＭＳ Ｐゴシック" pitchFamily="-107" charset="-128"/>
              </a:rPr>
              <a:t>q </a:t>
            </a:r>
            <a:r>
              <a:rPr lang="en-US" sz="1200" kern="1200" dirty="0">
                <a:solidFill>
                  <a:schemeClr val="tx1"/>
                </a:solidFill>
                <a:effectLst/>
                <a:latin typeface="Arial" charset="0"/>
                <a:ea typeface="ＭＳ Ｐゴシック" pitchFamily="-107" charset="-128"/>
                <a:cs typeface="ＭＳ Ｐゴシック" pitchFamily="-107" charset="-128"/>
              </a:rPr>
              <a:t>divides (</a:t>
            </a:r>
            <a:r>
              <a:rPr lang="en-US" sz="1200" i="1" kern="1200" dirty="0">
                <a:solidFill>
                  <a:schemeClr val="tx1"/>
                </a:solidFill>
                <a:effectLst/>
                <a:latin typeface="Arial" charset="0"/>
                <a:ea typeface="ＭＳ Ｐゴシック" pitchFamily="-107" charset="-128"/>
                <a:cs typeface="ＭＳ Ｐゴシック" pitchFamily="-107" charset="-128"/>
              </a:rPr>
              <a:t>p </a:t>
            </a:r>
            <a:r>
              <a:rPr lang="en-US" sz="1200" kern="1200" dirty="0">
                <a:solidFill>
                  <a:schemeClr val="tx1"/>
                </a:solidFill>
                <a:effectLst/>
                <a:latin typeface="Arial" charset="0"/>
                <a:ea typeface="ＭＳ Ｐゴシック" pitchFamily="-107" charset="-128"/>
                <a:cs typeface="ＭＳ Ｐゴシック" pitchFamily="-107" charset="-128"/>
              </a:rPr>
              <a:t>- 1). Finally, </a:t>
            </a:r>
            <a:r>
              <a:rPr lang="en-US" sz="1200" i="1" kern="1200" dirty="0">
                <a:solidFill>
                  <a:schemeClr val="tx1"/>
                </a:solidFill>
                <a:effectLst/>
                <a:latin typeface="Arial" charset="0"/>
                <a:ea typeface="ＭＳ Ｐゴシック" pitchFamily="-107" charset="-128"/>
                <a:cs typeface="ＭＳ Ｐゴシック" pitchFamily="-107" charset="-128"/>
              </a:rPr>
              <a:t>g </a:t>
            </a:r>
            <a:r>
              <a:rPr lang="en-US" sz="1200" kern="1200" dirty="0">
                <a:solidFill>
                  <a:schemeClr val="tx1"/>
                </a:solidFill>
                <a:effectLst/>
                <a:latin typeface="Arial" charset="0"/>
                <a:ea typeface="ＭＳ Ｐゴシック" pitchFamily="-107" charset="-128"/>
                <a:cs typeface="ＭＳ Ｐゴシック" pitchFamily="-107" charset="-128"/>
              </a:rPr>
              <a:t>is chosen to be of the form </a:t>
            </a:r>
            <a:r>
              <a:rPr lang="en-US" sz="1200" i="1" kern="1200" dirty="0">
                <a:solidFill>
                  <a:schemeClr val="tx1"/>
                </a:solidFill>
                <a:effectLst/>
                <a:latin typeface="Arial" charset="0"/>
                <a:ea typeface="ＭＳ Ｐゴシック" pitchFamily="-107" charset="-128"/>
                <a:cs typeface="ＭＳ Ｐゴシック" pitchFamily="-107" charset="-128"/>
              </a:rPr>
              <a:t>h</a:t>
            </a:r>
            <a:r>
              <a:rPr lang="en-US" sz="1200" kern="1200" baseline="30000" dirty="0">
                <a:solidFill>
                  <a:schemeClr val="tx1"/>
                </a:solidFill>
                <a:effectLst/>
                <a:latin typeface="Arial" charset="0"/>
                <a:ea typeface="ＭＳ Ｐゴシック" pitchFamily="-107" charset="-128"/>
                <a:cs typeface="ＭＳ Ｐゴシック" pitchFamily="-107" charset="-128"/>
              </a:rPr>
              <a:t>(</a:t>
            </a:r>
            <a:r>
              <a:rPr lang="en-US" sz="1200" i="1" kern="1200" baseline="30000" dirty="0">
                <a:solidFill>
                  <a:schemeClr val="tx1"/>
                </a:solidFill>
                <a:effectLst/>
                <a:latin typeface="Arial" charset="0"/>
                <a:ea typeface="ＭＳ Ｐゴシック" pitchFamily="-107" charset="-128"/>
                <a:cs typeface="ＭＳ Ｐゴシック" pitchFamily="-107" charset="-128"/>
              </a:rPr>
              <a:t>p</a:t>
            </a:r>
            <a:r>
              <a:rPr lang="en-US" sz="1200" kern="1200" baseline="30000" dirty="0">
                <a:solidFill>
                  <a:schemeClr val="tx1"/>
                </a:solidFill>
                <a:effectLst/>
                <a:latin typeface="Arial" charset="0"/>
                <a:ea typeface="ＭＳ Ｐゴシック" pitchFamily="-107" charset="-128"/>
                <a:cs typeface="ＭＳ Ｐゴシック" pitchFamily="-107" charset="-128"/>
              </a:rPr>
              <a:t>-1)/</a:t>
            </a:r>
            <a:r>
              <a:rPr lang="en-US" sz="1200" i="1" kern="1200" baseline="30000" dirty="0">
                <a:solidFill>
                  <a:schemeClr val="tx1"/>
                </a:solidFill>
                <a:effectLst/>
                <a:latin typeface="Arial" charset="0"/>
                <a:ea typeface="ＭＳ Ｐゴシック" pitchFamily="-107" charset="-128"/>
                <a:cs typeface="ＭＳ Ｐゴシック" pitchFamily="-107" charset="-128"/>
              </a:rPr>
              <a:t>q </a:t>
            </a:r>
            <a:r>
              <a:rPr lang="en-US" sz="1200" kern="1200" dirty="0">
                <a:solidFill>
                  <a:schemeClr val="tx1"/>
                </a:solidFill>
                <a:effectLst/>
                <a:latin typeface="Arial" charset="0"/>
                <a:ea typeface="ＭＳ Ｐゴシック" pitchFamily="-107" charset="-128"/>
                <a:cs typeface="ＭＳ Ｐゴシック" pitchFamily="-107" charset="-128"/>
              </a:rPr>
              <a:t>mod </a:t>
            </a:r>
            <a:r>
              <a:rPr lang="en-US" sz="1200" i="1" kern="1200" dirty="0">
                <a:solidFill>
                  <a:schemeClr val="tx1"/>
                </a:solidFill>
                <a:effectLst/>
                <a:latin typeface="Arial" charset="0"/>
                <a:ea typeface="ＭＳ Ｐゴシック" pitchFamily="-107" charset="-128"/>
                <a:cs typeface="ＭＳ Ｐゴシック" pitchFamily="-107" charset="-128"/>
              </a:rPr>
              <a:t>p</a:t>
            </a:r>
            <a:r>
              <a:rPr lang="en-US" sz="1200" kern="1200" dirty="0">
                <a:solidFill>
                  <a:schemeClr val="tx1"/>
                </a:solidFill>
                <a:effectLst/>
                <a:latin typeface="Arial" charset="0"/>
                <a:ea typeface="ＭＳ Ｐゴシック" pitchFamily="-107" charset="-128"/>
                <a:cs typeface="ＭＳ Ｐゴシック" pitchFamily="-107" charset="-128"/>
              </a:rPr>
              <a:t>, where </a:t>
            </a:r>
            <a:r>
              <a:rPr lang="en-US" sz="1200" i="1" kern="1200" dirty="0">
                <a:solidFill>
                  <a:schemeClr val="tx1"/>
                </a:solidFill>
                <a:effectLst/>
                <a:latin typeface="Arial" charset="0"/>
                <a:ea typeface="ＭＳ Ｐゴシック" pitchFamily="-107" charset="-128"/>
                <a:cs typeface="ＭＳ Ｐゴシック" pitchFamily="-107" charset="-128"/>
              </a:rPr>
              <a:t>h </a:t>
            </a:r>
            <a:r>
              <a:rPr lang="en-US" sz="1200" kern="1200" dirty="0">
                <a:solidFill>
                  <a:schemeClr val="tx1"/>
                </a:solidFill>
                <a:effectLst/>
                <a:latin typeface="Arial" charset="0"/>
                <a:ea typeface="ＭＳ Ｐゴシック" pitchFamily="-107" charset="-128"/>
                <a:cs typeface="ＭＳ Ｐゴシック" pitchFamily="-107" charset="-128"/>
              </a:rPr>
              <a:t>is an integer between 1 and (</a:t>
            </a:r>
            <a:r>
              <a:rPr lang="en-US" sz="1200" i="1" kern="1200" dirty="0">
                <a:solidFill>
                  <a:schemeClr val="tx1"/>
                </a:solidFill>
                <a:effectLst/>
                <a:latin typeface="Arial" charset="0"/>
                <a:ea typeface="ＭＳ Ｐゴシック" pitchFamily="-107" charset="-128"/>
                <a:cs typeface="ＭＳ Ｐゴシック" pitchFamily="-107" charset="-128"/>
              </a:rPr>
              <a:t>p </a:t>
            </a:r>
            <a:r>
              <a:rPr lang="en-US" sz="1200" kern="1200" dirty="0">
                <a:solidFill>
                  <a:schemeClr val="tx1"/>
                </a:solidFill>
                <a:effectLst/>
                <a:latin typeface="Arial" charset="0"/>
                <a:ea typeface="ＭＳ Ｐゴシック" pitchFamily="-107" charset="-128"/>
                <a:cs typeface="ＭＳ Ｐゴシック" pitchFamily="-107" charset="-128"/>
              </a:rPr>
              <a:t>- 1) with the restriction that </a:t>
            </a:r>
            <a:r>
              <a:rPr lang="en-US" sz="1200" i="1" kern="1200" dirty="0">
                <a:solidFill>
                  <a:schemeClr val="tx1"/>
                </a:solidFill>
                <a:effectLst/>
                <a:latin typeface="Arial" charset="0"/>
                <a:ea typeface="ＭＳ Ｐゴシック" pitchFamily="-107" charset="-128"/>
                <a:cs typeface="ＭＳ Ｐゴシック" pitchFamily="-107" charset="-128"/>
              </a:rPr>
              <a:t>g </a:t>
            </a:r>
            <a:r>
              <a:rPr lang="en-US" sz="1200" kern="1200" dirty="0">
                <a:solidFill>
                  <a:schemeClr val="tx1"/>
                </a:solidFill>
                <a:effectLst/>
                <a:latin typeface="Arial" charset="0"/>
                <a:ea typeface="ＭＳ Ｐゴシック" pitchFamily="-107" charset="-128"/>
                <a:cs typeface="ＭＳ Ｐゴシック" pitchFamily="-107" charset="-128"/>
              </a:rPr>
              <a:t>must be greater than 1. Thus, the global public-key components of DSA are the same as in the </a:t>
            </a:r>
            <a:r>
              <a:rPr lang="en-US" sz="1200" kern="1200" dirty="0" err="1">
                <a:solidFill>
                  <a:schemeClr val="tx1"/>
                </a:solidFill>
                <a:effectLst/>
                <a:latin typeface="Arial" charset="0"/>
                <a:ea typeface="ＭＳ Ｐゴシック" pitchFamily="-107" charset="-128"/>
                <a:cs typeface="ＭＳ Ｐゴシック" pitchFamily="-107" charset="-128"/>
              </a:rPr>
              <a:t>Schnorr</a:t>
            </a:r>
            <a:r>
              <a:rPr lang="en-US" sz="1200" kern="1200" dirty="0">
                <a:solidFill>
                  <a:schemeClr val="tx1"/>
                </a:solidFill>
                <a:effectLst/>
                <a:latin typeface="Arial" charset="0"/>
                <a:ea typeface="ＭＳ Ｐゴシック" pitchFamily="-107" charset="-128"/>
                <a:cs typeface="ＭＳ Ｐゴシック" pitchFamily="-107" charset="-128"/>
              </a:rPr>
              <a:t> sig- nature scheme. </a:t>
            </a:r>
            <a:endParaRPr lang="en-US" dirty="0"/>
          </a:p>
          <a:p>
            <a:endParaRPr lang="en-US" sz="1200" kern="1200" dirty="0">
              <a:solidFill>
                <a:schemeClr val="tx1"/>
              </a:solidFill>
              <a:effectLst/>
              <a:latin typeface="Arial" charset="0"/>
              <a:ea typeface="ＭＳ Ｐゴシック" pitchFamily="-107" charset="-128"/>
              <a:cs typeface="ＭＳ Ｐゴシック" pitchFamily="-107" charset="-128"/>
            </a:endParaRPr>
          </a:p>
          <a:p>
            <a:r>
              <a:rPr lang="en-US" sz="1200" kern="1200" dirty="0">
                <a:solidFill>
                  <a:schemeClr val="tx1"/>
                </a:solidFill>
                <a:effectLst/>
                <a:latin typeface="Arial" charset="0"/>
                <a:ea typeface="ＭＳ Ｐゴシック" pitchFamily="-107" charset="-128"/>
                <a:cs typeface="ＭＳ Ｐゴシック" pitchFamily="-107" charset="-128"/>
              </a:rPr>
              <a:t>With these parameters in hand, each user selects a private key and generates a public key. The private key </a:t>
            </a:r>
            <a:r>
              <a:rPr lang="en-US" sz="1200" i="1" kern="1200" dirty="0">
                <a:solidFill>
                  <a:schemeClr val="tx1"/>
                </a:solidFill>
                <a:effectLst/>
                <a:latin typeface="Arial" charset="0"/>
                <a:ea typeface="ＭＳ Ｐゴシック" pitchFamily="-107" charset="-128"/>
                <a:cs typeface="ＭＳ Ｐゴシック" pitchFamily="-107" charset="-128"/>
              </a:rPr>
              <a:t>x </a:t>
            </a:r>
            <a:r>
              <a:rPr lang="en-US" sz="1200" kern="1200" dirty="0">
                <a:solidFill>
                  <a:schemeClr val="tx1"/>
                </a:solidFill>
                <a:effectLst/>
                <a:latin typeface="Arial" charset="0"/>
                <a:ea typeface="ＭＳ Ｐゴシック" pitchFamily="-107" charset="-128"/>
                <a:cs typeface="ＭＳ Ｐゴシック" pitchFamily="-107" charset="-128"/>
              </a:rPr>
              <a:t>must be a number from 1 to (</a:t>
            </a:r>
            <a:r>
              <a:rPr lang="en-US" sz="1200" i="1" kern="1200" dirty="0">
                <a:solidFill>
                  <a:schemeClr val="tx1"/>
                </a:solidFill>
                <a:effectLst/>
                <a:latin typeface="Arial" charset="0"/>
                <a:ea typeface="ＭＳ Ｐゴシック" pitchFamily="-107" charset="-128"/>
                <a:cs typeface="ＭＳ Ｐゴシック" pitchFamily="-107" charset="-128"/>
              </a:rPr>
              <a:t>q </a:t>
            </a:r>
            <a:r>
              <a:rPr lang="en-US" sz="1200" kern="1200" dirty="0">
                <a:solidFill>
                  <a:schemeClr val="tx1"/>
                </a:solidFill>
                <a:effectLst/>
                <a:latin typeface="Arial" charset="0"/>
                <a:ea typeface="ＭＳ Ｐゴシック" pitchFamily="-107" charset="-128"/>
                <a:cs typeface="ＭＳ Ｐゴシック" pitchFamily="-107" charset="-128"/>
              </a:rPr>
              <a:t>- 1) and should be chosen randomly or </a:t>
            </a:r>
            <a:r>
              <a:rPr lang="en-US" sz="1200" kern="1200" dirty="0" err="1">
                <a:solidFill>
                  <a:schemeClr val="tx1"/>
                </a:solidFill>
                <a:effectLst/>
                <a:latin typeface="Arial" charset="0"/>
                <a:ea typeface="ＭＳ Ｐゴシック" pitchFamily="-107" charset="-128"/>
                <a:cs typeface="ＭＳ Ｐゴシック" pitchFamily="-107" charset="-128"/>
              </a:rPr>
              <a:t>pseudorandomly</a:t>
            </a:r>
            <a:r>
              <a:rPr lang="en-US" sz="1200" kern="1200" dirty="0">
                <a:solidFill>
                  <a:schemeClr val="tx1"/>
                </a:solidFill>
                <a:effectLst/>
                <a:latin typeface="Arial" charset="0"/>
                <a:ea typeface="ＭＳ Ｐゴシック" pitchFamily="-107" charset="-128"/>
                <a:cs typeface="ＭＳ Ｐゴシック" pitchFamily="-107" charset="-128"/>
              </a:rPr>
              <a:t>. The public key is calculated from the private key as </a:t>
            </a:r>
            <a:r>
              <a:rPr lang="en-US" sz="1200" i="1" kern="1200" dirty="0">
                <a:solidFill>
                  <a:schemeClr val="tx1"/>
                </a:solidFill>
                <a:effectLst/>
                <a:latin typeface="Arial" charset="0"/>
                <a:ea typeface="ＭＳ Ｐゴシック" pitchFamily="-107" charset="-128"/>
                <a:cs typeface="ＭＳ Ｐゴシック" pitchFamily="-107" charset="-128"/>
              </a:rPr>
              <a:t>y </a:t>
            </a:r>
            <a:r>
              <a:rPr lang="en-US" sz="1200" kern="1200" dirty="0">
                <a:solidFill>
                  <a:schemeClr val="tx1"/>
                </a:solidFill>
                <a:effectLst/>
                <a:latin typeface="Arial" charset="0"/>
                <a:ea typeface="ＭＳ Ｐゴシック" pitchFamily="-107" charset="-128"/>
                <a:cs typeface="ＭＳ Ｐゴシック" pitchFamily="-107" charset="-128"/>
              </a:rPr>
              <a:t>= </a:t>
            </a:r>
            <a:r>
              <a:rPr lang="en-US" sz="1200" i="1" kern="1200" dirty="0" err="1">
                <a:solidFill>
                  <a:schemeClr val="tx1"/>
                </a:solidFill>
                <a:effectLst/>
                <a:latin typeface="Arial" charset="0"/>
                <a:ea typeface="ＭＳ Ｐゴシック" pitchFamily="-107" charset="-128"/>
                <a:cs typeface="ＭＳ Ｐゴシック" pitchFamily="-107" charset="-128"/>
              </a:rPr>
              <a:t>g</a:t>
            </a:r>
            <a:r>
              <a:rPr lang="en-US" sz="1200" i="1" kern="1200" baseline="30000" dirty="0" err="1">
                <a:solidFill>
                  <a:schemeClr val="tx1"/>
                </a:solidFill>
                <a:effectLst/>
                <a:latin typeface="Arial" charset="0"/>
                <a:ea typeface="ＭＳ Ｐゴシック" pitchFamily="-107" charset="-128"/>
                <a:cs typeface="ＭＳ Ｐゴシック" pitchFamily="-107" charset="-128"/>
              </a:rPr>
              <a:t>x</a:t>
            </a:r>
            <a:r>
              <a:rPr lang="en-US" sz="1200" i="1" kern="1200" dirty="0">
                <a:solidFill>
                  <a:schemeClr val="tx1"/>
                </a:solidFill>
                <a:effectLst/>
                <a:latin typeface="Arial" charset="0"/>
                <a:ea typeface="ＭＳ Ｐゴシック" pitchFamily="-107" charset="-128"/>
                <a:cs typeface="ＭＳ Ｐゴシック" pitchFamily="-107" charset="-128"/>
              </a:rPr>
              <a:t> </a:t>
            </a:r>
            <a:r>
              <a:rPr lang="en-US" sz="1200" kern="1200" dirty="0">
                <a:solidFill>
                  <a:schemeClr val="tx1"/>
                </a:solidFill>
                <a:effectLst/>
                <a:latin typeface="Arial" charset="0"/>
                <a:ea typeface="ＭＳ Ｐゴシック" pitchFamily="-107" charset="-128"/>
                <a:cs typeface="ＭＳ Ｐゴシック" pitchFamily="-107" charset="-128"/>
              </a:rPr>
              <a:t>mod </a:t>
            </a:r>
            <a:r>
              <a:rPr lang="en-US" sz="1200" i="1" kern="1200" dirty="0">
                <a:solidFill>
                  <a:schemeClr val="tx1"/>
                </a:solidFill>
                <a:effectLst/>
                <a:latin typeface="Arial" charset="0"/>
                <a:ea typeface="ＭＳ Ｐゴシック" pitchFamily="-107" charset="-128"/>
                <a:cs typeface="ＭＳ Ｐゴシック" pitchFamily="-107" charset="-128"/>
              </a:rPr>
              <a:t>p</a:t>
            </a:r>
            <a:r>
              <a:rPr lang="en-US" sz="1200" kern="1200" dirty="0">
                <a:solidFill>
                  <a:schemeClr val="tx1"/>
                </a:solidFill>
                <a:effectLst/>
                <a:latin typeface="Arial" charset="0"/>
                <a:ea typeface="ＭＳ Ｐゴシック" pitchFamily="-107" charset="-128"/>
                <a:cs typeface="ＭＳ Ｐゴシック" pitchFamily="-107" charset="-128"/>
              </a:rPr>
              <a:t>. The calculation of </a:t>
            </a:r>
            <a:r>
              <a:rPr lang="en-US" sz="1200" i="1" kern="1200" dirty="0">
                <a:solidFill>
                  <a:schemeClr val="tx1"/>
                </a:solidFill>
                <a:effectLst/>
                <a:latin typeface="Arial" charset="0"/>
                <a:ea typeface="ＭＳ Ｐゴシック" pitchFamily="-107" charset="-128"/>
                <a:cs typeface="ＭＳ Ｐゴシック" pitchFamily="-107" charset="-128"/>
              </a:rPr>
              <a:t>y </a:t>
            </a:r>
            <a:r>
              <a:rPr lang="en-US" sz="1200" kern="1200" dirty="0">
                <a:solidFill>
                  <a:schemeClr val="tx1"/>
                </a:solidFill>
                <a:effectLst/>
                <a:latin typeface="Arial" charset="0"/>
                <a:ea typeface="ＭＳ Ｐゴシック" pitchFamily="-107" charset="-128"/>
                <a:cs typeface="ＭＳ Ｐゴシック" pitchFamily="-107" charset="-128"/>
              </a:rPr>
              <a:t>given </a:t>
            </a:r>
            <a:r>
              <a:rPr lang="en-US" sz="1200" i="1" kern="1200" dirty="0">
                <a:solidFill>
                  <a:schemeClr val="tx1"/>
                </a:solidFill>
                <a:effectLst/>
                <a:latin typeface="Arial" charset="0"/>
                <a:ea typeface="ＭＳ Ｐゴシック" pitchFamily="-107" charset="-128"/>
                <a:cs typeface="ＭＳ Ｐゴシック" pitchFamily="-107" charset="-128"/>
              </a:rPr>
              <a:t>x </a:t>
            </a:r>
            <a:r>
              <a:rPr lang="en-US" sz="1200" kern="1200" dirty="0">
                <a:solidFill>
                  <a:schemeClr val="tx1"/>
                </a:solidFill>
                <a:effectLst/>
                <a:latin typeface="Arial" charset="0"/>
                <a:ea typeface="ＭＳ Ｐゴシック" pitchFamily="-107" charset="-128"/>
                <a:cs typeface="ＭＳ Ｐゴシック" pitchFamily="-107" charset="-128"/>
              </a:rPr>
              <a:t>is relatively straight- forward. However, given the public key </a:t>
            </a:r>
            <a:r>
              <a:rPr lang="en-US" sz="1200" i="1" kern="1200" dirty="0">
                <a:solidFill>
                  <a:schemeClr val="tx1"/>
                </a:solidFill>
                <a:effectLst/>
                <a:latin typeface="Arial" charset="0"/>
                <a:ea typeface="ＭＳ Ｐゴシック" pitchFamily="-107" charset="-128"/>
                <a:cs typeface="ＭＳ Ｐゴシック" pitchFamily="-107" charset="-128"/>
              </a:rPr>
              <a:t>y</a:t>
            </a:r>
            <a:r>
              <a:rPr lang="en-US" sz="1200" kern="1200" dirty="0">
                <a:solidFill>
                  <a:schemeClr val="tx1"/>
                </a:solidFill>
                <a:effectLst/>
                <a:latin typeface="Arial" charset="0"/>
                <a:ea typeface="ＭＳ Ｐゴシック" pitchFamily="-107" charset="-128"/>
                <a:cs typeface="ＭＳ Ｐゴシック" pitchFamily="-107" charset="-128"/>
              </a:rPr>
              <a:t>, it is believed to be computationally infeasible to determine </a:t>
            </a:r>
            <a:r>
              <a:rPr lang="en-US" sz="1200" i="1" kern="1200" dirty="0">
                <a:solidFill>
                  <a:schemeClr val="tx1"/>
                </a:solidFill>
                <a:effectLst/>
                <a:latin typeface="Arial" charset="0"/>
                <a:ea typeface="ＭＳ Ｐゴシック" pitchFamily="-107" charset="-128"/>
                <a:cs typeface="ＭＳ Ｐゴシック" pitchFamily="-107" charset="-128"/>
              </a:rPr>
              <a:t>x</a:t>
            </a:r>
            <a:r>
              <a:rPr lang="en-US" sz="1200" kern="1200" dirty="0">
                <a:solidFill>
                  <a:schemeClr val="tx1"/>
                </a:solidFill>
                <a:effectLst/>
                <a:latin typeface="Arial" charset="0"/>
                <a:ea typeface="ＭＳ Ｐゴシック" pitchFamily="-107" charset="-128"/>
                <a:cs typeface="ＭＳ Ｐゴシック" pitchFamily="-107" charset="-128"/>
              </a:rPr>
              <a:t>, which is the discrete logarithm of </a:t>
            </a:r>
            <a:r>
              <a:rPr lang="en-US" sz="1200" i="1" kern="1200" dirty="0">
                <a:solidFill>
                  <a:schemeClr val="tx1"/>
                </a:solidFill>
                <a:effectLst/>
                <a:latin typeface="Arial" charset="0"/>
                <a:ea typeface="ＭＳ Ｐゴシック" pitchFamily="-107" charset="-128"/>
                <a:cs typeface="ＭＳ Ｐゴシック" pitchFamily="-107" charset="-128"/>
              </a:rPr>
              <a:t>y </a:t>
            </a:r>
            <a:r>
              <a:rPr lang="en-US" sz="1200" kern="1200" dirty="0">
                <a:solidFill>
                  <a:schemeClr val="tx1"/>
                </a:solidFill>
                <a:effectLst/>
                <a:latin typeface="Arial" charset="0"/>
                <a:ea typeface="ＭＳ Ｐゴシック" pitchFamily="-107" charset="-128"/>
                <a:cs typeface="ＭＳ Ｐゴシック" pitchFamily="-107" charset="-128"/>
              </a:rPr>
              <a:t>to the base </a:t>
            </a:r>
            <a:r>
              <a:rPr lang="en-US" sz="1200" i="1" kern="1200" dirty="0">
                <a:solidFill>
                  <a:schemeClr val="tx1"/>
                </a:solidFill>
                <a:effectLst/>
                <a:latin typeface="Arial" charset="0"/>
                <a:ea typeface="ＭＳ Ｐゴシック" pitchFamily="-107" charset="-128"/>
                <a:cs typeface="ＭＳ Ｐゴシック" pitchFamily="-107" charset="-128"/>
              </a:rPr>
              <a:t>g</a:t>
            </a:r>
            <a:r>
              <a:rPr lang="en-US" sz="1200" kern="1200" dirty="0">
                <a:solidFill>
                  <a:schemeClr val="tx1"/>
                </a:solidFill>
                <a:effectLst/>
                <a:latin typeface="Arial" charset="0"/>
                <a:ea typeface="ＭＳ Ｐゴシック" pitchFamily="-107" charset="-128"/>
                <a:cs typeface="ＭＳ Ｐゴシック" pitchFamily="-107" charset="-128"/>
              </a:rPr>
              <a:t>, mod </a:t>
            </a:r>
            <a:r>
              <a:rPr lang="en-US" sz="1200" i="1" kern="1200" dirty="0">
                <a:solidFill>
                  <a:schemeClr val="tx1"/>
                </a:solidFill>
                <a:effectLst/>
                <a:latin typeface="Arial" charset="0"/>
                <a:ea typeface="ＭＳ Ｐゴシック" pitchFamily="-107" charset="-128"/>
                <a:cs typeface="ＭＳ Ｐゴシック" pitchFamily="-107" charset="-128"/>
              </a:rPr>
              <a:t>p </a:t>
            </a:r>
            <a:r>
              <a:rPr lang="en-US" sz="1200" kern="1200" dirty="0">
                <a:solidFill>
                  <a:schemeClr val="tx1"/>
                </a:solidFill>
                <a:effectLst/>
                <a:latin typeface="Arial" charset="0"/>
                <a:ea typeface="ＭＳ Ｐゴシック" pitchFamily="-107" charset="-128"/>
                <a:cs typeface="ＭＳ Ｐゴシック" pitchFamily="-107" charset="-128"/>
              </a:rPr>
              <a:t>(see Chapter 2). </a:t>
            </a:r>
            <a:endParaRPr lang="en-US" dirty="0"/>
          </a:p>
          <a:p>
            <a:endParaRPr lang="en-US" dirty="0"/>
          </a:p>
          <a:p>
            <a:r>
              <a:rPr lang="en-US" sz="1200" kern="1200" dirty="0">
                <a:solidFill>
                  <a:schemeClr val="tx1"/>
                </a:solidFill>
                <a:effectLst/>
                <a:latin typeface="Arial" charset="0"/>
                <a:ea typeface="ＭＳ Ｐゴシック" pitchFamily="-107" charset="-128"/>
                <a:cs typeface="ＭＳ Ｐゴシック" pitchFamily="-107" charset="-128"/>
              </a:rPr>
              <a:t>The signature of a message </a:t>
            </a:r>
            <a:r>
              <a:rPr lang="en-US" sz="1200" i="1" kern="1200" dirty="0">
                <a:solidFill>
                  <a:schemeClr val="tx1"/>
                </a:solidFill>
                <a:effectLst/>
                <a:latin typeface="Arial" charset="0"/>
                <a:ea typeface="ＭＳ Ｐゴシック" pitchFamily="-107" charset="-128"/>
                <a:cs typeface="ＭＳ Ｐゴシック" pitchFamily="-107" charset="-128"/>
              </a:rPr>
              <a:t>M </a:t>
            </a:r>
            <a:r>
              <a:rPr lang="en-US" sz="1200" kern="1200" dirty="0">
                <a:solidFill>
                  <a:schemeClr val="tx1"/>
                </a:solidFill>
                <a:effectLst/>
                <a:latin typeface="Arial" charset="0"/>
                <a:ea typeface="ＭＳ Ｐゴシック" pitchFamily="-107" charset="-128"/>
                <a:cs typeface="ＭＳ Ｐゴシック" pitchFamily="-107" charset="-128"/>
              </a:rPr>
              <a:t>consists of the pair of numbers </a:t>
            </a:r>
            <a:r>
              <a:rPr lang="en-US" sz="1200" i="1" kern="1200" dirty="0">
                <a:solidFill>
                  <a:schemeClr val="tx1"/>
                </a:solidFill>
                <a:effectLst/>
                <a:latin typeface="Arial" charset="0"/>
                <a:ea typeface="ＭＳ Ｐゴシック" pitchFamily="-107" charset="-128"/>
                <a:cs typeface="ＭＳ Ｐゴシック" pitchFamily="-107" charset="-128"/>
              </a:rPr>
              <a:t>r </a:t>
            </a:r>
            <a:r>
              <a:rPr lang="en-US" sz="1200" kern="1200" dirty="0">
                <a:solidFill>
                  <a:schemeClr val="tx1"/>
                </a:solidFill>
                <a:effectLst/>
                <a:latin typeface="Arial" charset="0"/>
                <a:ea typeface="ＭＳ Ｐゴシック" pitchFamily="-107" charset="-128"/>
                <a:cs typeface="ＭＳ Ｐゴシック" pitchFamily="-107" charset="-128"/>
              </a:rPr>
              <a:t>and </a:t>
            </a:r>
            <a:r>
              <a:rPr lang="en-US" sz="1200" i="1" kern="1200" dirty="0">
                <a:solidFill>
                  <a:schemeClr val="tx1"/>
                </a:solidFill>
                <a:effectLst/>
                <a:latin typeface="Arial" charset="0"/>
                <a:ea typeface="ＭＳ Ｐゴシック" pitchFamily="-107" charset="-128"/>
                <a:cs typeface="ＭＳ Ｐゴシック" pitchFamily="-107" charset="-128"/>
              </a:rPr>
              <a:t>s</a:t>
            </a:r>
            <a:r>
              <a:rPr lang="en-US" sz="1200" kern="1200" dirty="0">
                <a:solidFill>
                  <a:schemeClr val="tx1"/>
                </a:solidFill>
                <a:effectLst/>
                <a:latin typeface="Arial" charset="0"/>
                <a:ea typeface="ＭＳ Ｐゴシック" pitchFamily="-107" charset="-128"/>
                <a:cs typeface="ＭＳ Ｐゴシック" pitchFamily="-107" charset="-128"/>
              </a:rPr>
              <a:t>, which are functions of the public key components (</a:t>
            </a:r>
            <a:r>
              <a:rPr lang="en-US" sz="1200" i="1" kern="1200" dirty="0">
                <a:solidFill>
                  <a:schemeClr val="tx1"/>
                </a:solidFill>
                <a:effectLst/>
                <a:latin typeface="Arial" charset="0"/>
                <a:ea typeface="ＭＳ Ｐゴシック" pitchFamily="-107" charset="-128"/>
                <a:cs typeface="ＭＳ Ｐゴシック" pitchFamily="-107" charset="-128"/>
              </a:rPr>
              <a:t>p, q, g</a:t>
            </a:r>
            <a:r>
              <a:rPr lang="en-US" sz="1200" kern="1200" dirty="0">
                <a:solidFill>
                  <a:schemeClr val="tx1"/>
                </a:solidFill>
                <a:effectLst/>
                <a:latin typeface="Arial" charset="0"/>
                <a:ea typeface="ＭＳ Ｐゴシック" pitchFamily="-107" charset="-128"/>
                <a:cs typeface="ＭＳ Ｐゴシック" pitchFamily="-107" charset="-128"/>
              </a:rPr>
              <a:t>), the user’s private key (</a:t>
            </a:r>
            <a:r>
              <a:rPr lang="en-US" sz="1200" i="1" kern="1200" dirty="0">
                <a:solidFill>
                  <a:schemeClr val="tx1"/>
                </a:solidFill>
                <a:effectLst/>
                <a:latin typeface="Arial" charset="0"/>
                <a:ea typeface="ＭＳ Ｐゴシック" pitchFamily="-107" charset="-128"/>
                <a:cs typeface="ＭＳ Ｐゴシック" pitchFamily="-107" charset="-128"/>
              </a:rPr>
              <a:t>x</a:t>
            </a:r>
            <a:r>
              <a:rPr lang="en-US" sz="1200" kern="1200" dirty="0">
                <a:solidFill>
                  <a:schemeClr val="tx1"/>
                </a:solidFill>
                <a:effectLst/>
                <a:latin typeface="Arial" charset="0"/>
                <a:ea typeface="ＭＳ Ｐゴシック" pitchFamily="-107" charset="-128"/>
                <a:cs typeface="ＭＳ Ｐゴシック" pitchFamily="-107" charset="-128"/>
              </a:rPr>
              <a:t>), the hash code of the message H(</a:t>
            </a:r>
            <a:r>
              <a:rPr lang="en-US" sz="1200" i="1" kern="1200" dirty="0">
                <a:solidFill>
                  <a:schemeClr val="tx1"/>
                </a:solidFill>
                <a:effectLst/>
                <a:latin typeface="Arial" charset="0"/>
                <a:ea typeface="ＭＳ Ｐゴシック" pitchFamily="-107" charset="-128"/>
                <a:cs typeface="ＭＳ Ｐゴシック" pitchFamily="-107" charset="-128"/>
              </a:rPr>
              <a:t>M</a:t>
            </a:r>
            <a:r>
              <a:rPr lang="en-US" sz="1200" kern="1200" dirty="0">
                <a:solidFill>
                  <a:schemeClr val="tx1"/>
                </a:solidFill>
                <a:effectLst/>
                <a:latin typeface="Arial" charset="0"/>
                <a:ea typeface="ＭＳ Ｐゴシック" pitchFamily="-107" charset="-128"/>
                <a:cs typeface="ＭＳ Ｐゴシック" pitchFamily="-107" charset="-128"/>
              </a:rPr>
              <a:t>), and an additional integer </a:t>
            </a:r>
            <a:r>
              <a:rPr lang="en-US" sz="1200" i="1" kern="1200" dirty="0">
                <a:solidFill>
                  <a:schemeClr val="tx1"/>
                </a:solidFill>
                <a:effectLst/>
                <a:latin typeface="Arial" charset="0"/>
                <a:ea typeface="ＭＳ Ｐゴシック" pitchFamily="-107" charset="-128"/>
                <a:cs typeface="ＭＳ Ｐゴシック" pitchFamily="-107" charset="-128"/>
              </a:rPr>
              <a:t>k </a:t>
            </a:r>
            <a:r>
              <a:rPr lang="en-US" sz="1200" kern="1200" dirty="0">
                <a:solidFill>
                  <a:schemeClr val="tx1"/>
                </a:solidFill>
                <a:effectLst/>
                <a:latin typeface="Arial" charset="0"/>
                <a:ea typeface="ＭＳ Ｐゴシック" pitchFamily="-107" charset="-128"/>
                <a:cs typeface="ＭＳ Ｐゴシック" pitchFamily="-107" charset="-128"/>
              </a:rPr>
              <a:t>that should be generated randomly or </a:t>
            </a:r>
            <a:r>
              <a:rPr lang="en-US" sz="1200" kern="1200" dirty="0" err="1">
                <a:solidFill>
                  <a:schemeClr val="tx1"/>
                </a:solidFill>
                <a:effectLst/>
                <a:latin typeface="Arial" charset="0"/>
                <a:ea typeface="ＭＳ Ｐゴシック" pitchFamily="-107" charset="-128"/>
                <a:cs typeface="ＭＳ Ｐゴシック" pitchFamily="-107" charset="-128"/>
              </a:rPr>
              <a:t>pseudorandomly</a:t>
            </a:r>
            <a:r>
              <a:rPr lang="en-US" sz="1200" kern="1200" dirty="0">
                <a:solidFill>
                  <a:schemeClr val="tx1"/>
                </a:solidFill>
                <a:effectLst/>
                <a:latin typeface="Arial" charset="0"/>
                <a:ea typeface="ＭＳ Ｐゴシック" pitchFamily="-107" charset="-128"/>
                <a:cs typeface="ＭＳ Ｐゴシック" pitchFamily="-107" charset="-128"/>
              </a:rPr>
              <a:t> and be unique for each signing. </a:t>
            </a:r>
            <a:endParaRPr lang="en-US" dirty="0"/>
          </a:p>
          <a:p>
            <a:endParaRPr lang="en-US" sz="1200" kern="1200" dirty="0">
              <a:solidFill>
                <a:schemeClr val="tx1"/>
              </a:solidFill>
              <a:effectLst/>
              <a:latin typeface="Arial" charset="0"/>
              <a:ea typeface="ＭＳ Ｐゴシック" pitchFamily="-107" charset="-128"/>
              <a:cs typeface="ＭＳ Ｐゴシック" pitchFamily="-107" charset="-128"/>
            </a:endParaRPr>
          </a:p>
          <a:p>
            <a:r>
              <a:rPr lang="en-US" sz="1200" kern="1200" dirty="0">
                <a:solidFill>
                  <a:schemeClr val="tx1"/>
                </a:solidFill>
                <a:effectLst/>
                <a:latin typeface="Arial" charset="0"/>
                <a:ea typeface="ＭＳ Ｐゴシック" pitchFamily="-107" charset="-128"/>
                <a:cs typeface="ＭＳ Ｐゴシック" pitchFamily="-107" charset="-128"/>
              </a:rPr>
              <a:t>Let </a:t>
            </a:r>
            <a:r>
              <a:rPr lang="en-US" sz="1200" i="1" kern="1200" dirty="0">
                <a:solidFill>
                  <a:schemeClr val="tx1"/>
                </a:solidFill>
                <a:effectLst/>
                <a:latin typeface="Arial" charset="0"/>
                <a:ea typeface="ＭＳ Ｐゴシック" pitchFamily="-107" charset="-128"/>
                <a:cs typeface="ＭＳ Ｐゴシック" pitchFamily="-107" charset="-128"/>
              </a:rPr>
              <a:t>M</a:t>
            </a:r>
            <a:r>
              <a:rPr lang="en-US" sz="1200" kern="1200" dirty="0">
                <a:solidFill>
                  <a:schemeClr val="tx1"/>
                </a:solidFill>
                <a:effectLst/>
                <a:latin typeface="Arial" charset="0"/>
                <a:ea typeface="ＭＳ Ｐゴシック" pitchFamily="-107" charset="-128"/>
                <a:cs typeface="ＭＳ Ｐゴシック" pitchFamily="-107" charset="-128"/>
              </a:rPr>
              <a:t>, </a:t>
            </a:r>
            <a:r>
              <a:rPr lang="en-US" sz="1200" i="1" kern="1200" dirty="0">
                <a:solidFill>
                  <a:schemeClr val="tx1"/>
                </a:solidFill>
                <a:effectLst/>
                <a:latin typeface="Arial" charset="0"/>
                <a:ea typeface="ＭＳ Ｐゴシック" pitchFamily="-107" charset="-128"/>
                <a:cs typeface="ＭＳ Ｐゴシック" pitchFamily="-107" charset="-128"/>
              </a:rPr>
              <a:t>r</a:t>
            </a:r>
            <a:r>
              <a:rPr lang="en-US" sz="1200" kern="1200" dirty="0">
                <a:solidFill>
                  <a:schemeClr val="tx1"/>
                </a:solidFill>
                <a:effectLst/>
                <a:latin typeface="Arial" charset="0"/>
                <a:ea typeface="ＭＳ Ｐゴシック" pitchFamily="-107" charset="-128"/>
                <a:cs typeface="ＭＳ Ｐゴシック" pitchFamily="-107" charset="-128"/>
              </a:rPr>
              <a:t>′, and </a:t>
            </a:r>
            <a:r>
              <a:rPr lang="en-US" sz="1200" i="1" kern="1200" dirty="0">
                <a:solidFill>
                  <a:schemeClr val="tx1"/>
                </a:solidFill>
                <a:effectLst/>
                <a:latin typeface="Arial" charset="0"/>
                <a:ea typeface="ＭＳ Ｐゴシック" pitchFamily="-107" charset="-128"/>
                <a:cs typeface="ＭＳ Ｐゴシック" pitchFamily="-107" charset="-128"/>
              </a:rPr>
              <a:t>s</a:t>
            </a:r>
            <a:r>
              <a:rPr lang="en-US" sz="1200" kern="1200" dirty="0">
                <a:solidFill>
                  <a:schemeClr val="tx1"/>
                </a:solidFill>
                <a:effectLst/>
                <a:latin typeface="Arial" charset="0"/>
                <a:ea typeface="ＭＳ Ｐゴシック" pitchFamily="-107" charset="-128"/>
                <a:cs typeface="ＭＳ Ｐゴシック" pitchFamily="-107" charset="-128"/>
              </a:rPr>
              <a:t>′ be the received versions of </a:t>
            </a:r>
            <a:r>
              <a:rPr lang="en-US" sz="1200" i="1" kern="1200" dirty="0">
                <a:solidFill>
                  <a:schemeClr val="tx1"/>
                </a:solidFill>
                <a:effectLst/>
                <a:latin typeface="Arial" charset="0"/>
                <a:ea typeface="ＭＳ Ｐゴシック" pitchFamily="-107" charset="-128"/>
                <a:cs typeface="ＭＳ Ｐゴシック" pitchFamily="-107" charset="-128"/>
              </a:rPr>
              <a:t>M</a:t>
            </a:r>
            <a:r>
              <a:rPr lang="en-US" sz="1200" kern="1200" dirty="0">
                <a:solidFill>
                  <a:schemeClr val="tx1"/>
                </a:solidFill>
                <a:effectLst/>
                <a:latin typeface="Arial" charset="0"/>
                <a:ea typeface="ＭＳ Ｐゴシック" pitchFamily="-107" charset="-128"/>
                <a:cs typeface="ＭＳ Ｐゴシック" pitchFamily="-107" charset="-128"/>
              </a:rPr>
              <a:t>, </a:t>
            </a:r>
            <a:r>
              <a:rPr lang="en-US" sz="1200" i="1" kern="1200" dirty="0">
                <a:solidFill>
                  <a:schemeClr val="tx1"/>
                </a:solidFill>
                <a:effectLst/>
                <a:latin typeface="Arial" charset="0"/>
                <a:ea typeface="ＭＳ Ｐゴシック" pitchFamily="-107" charset="-128"/>
                <a:cs typeface="ＭＳ Ｐゴシック" pitchFamily="-107" charset="-128"/>
              </a:rPr>
              <a:t>r</a:t>
            </a:r>
            <a:r>
              <a:rPr lang="en-US" sz="1200" kern="1200" dirty="0">
                <a:solidFill>
                  <a:schemeClr val="tx1"/>
                </a:solidFill>
                <a:effectLst/>
                <a:latin typeface="Arial" charset="0"/>
                <a:ea typeface="ＭＳ Ｐゴシック" pitchFamily="-107" charset="-128"/>
                <a:cs typeface="ＭＳ Ｐゴシック" pitchFamily="-107" charset="-128"/>
              </a:rPr>
              <a:t>, and </a:t>
            </a:r>
            <a:r>
              <a:rPr lang="en-US" sz="1200" i="1" kern="1200" dirty="0">
                <a:solidFill>
                  <a:schemeClr val="tx1"/>
                </a:solidFill>
                <a:effectLst/>
                <a:latin typeface="Arial" charset="0"/>
                <a:ea typeface="ＭＳ Ｐゴシック" pitchFamily="-107" charset="-128"/>
                <a:cs typeface="ＭＳ Ｐゴシック" pitchFamily="-107" charset="-128"/>
              </a:rPr>
              <a:t>s</a:t>
            </a:r>
            <a:r>
              <a:rPr lang="en-US" sz="1200" kern="1200" dirty="0">
                <a:solidFill>
                  <a:schemeClr val="tx1"/>
                </a:solidFill>
                <a:effectLst/>
                <a:latin typeface="Arial" charset="0"/>
                <a:ea typeface="ＭＳ Ｐゴシック" pitchFamily="-107" charset="-128"/>
                <a:cs typeface="ＭＳ Ｐゴシック" pitchFamily="-107" charset="-128"/>
              </a:rPr>
              <a:t>, respectively. Verification is performed using the formulas shown in Figure 13.3. The receiver generates a quantity </a:t>
            </a:r>
            <a:r>
              <a:rPr lang="en-US" sz="1200" i="1" kern="1200" dirty="0">
                <a:solidFill>
                  <a:schemeClr val="tx1"/>
                </a:solidFill>
                <a:effectLst/>
                <a:latin typeface="Arial" charset="0"/>
                <a:ea typeface="ＭＳ Ｐゴシック" pitchFamily="-107" charset="-128"/>
                <a:cs typeface="ＭＳ Ｐゴシック" pitchFamily="-107" charset="-128"/>
              </a:rPr>
              <a:t>v </a:t>
            </a:r>
            <a:r>
              <a:rPr lang="en-US" sz="1200" kern="1200" dirty="0">
                <a:solidFill>
                  <a:schemeClr val="tx1"/>
                </a:solidFill>
                <a:effectLst/>
                <a:latin typeface="Arial" charset="0"/>
                <a:ea typeface="ＭＳ Ｐゴシック" pitchFamily="-107" charset="-128"/>
                <a:cs typeface="ＭＳ Ｐゴシック" pitchFamily="-107" charset="-128"/>
              </a:rPr>
              <a:t>that is a function of the public key components, the sender’s public key, the hash code of the incoming message, and the received versions of </a:t>
            </a:r>
            <a:r>
              <a:rPr lang="en-US" sz="1200" i="1" kern="1200" dirty="0">
                <a:solidFill>
                  <a:schemeClr val="tx1"/>
                </a:solidFill>
                <a:effectLst/>
                <a:latin typeface="Arial" charset="0"/>
                <a:ea typeface="ＭＳ Ｐゴシック" pitchFamily="-107" charset="-128"/>
                <a:cs typeface="ＭＳ Ｐゴシック" pitchFamily="-107" charset="-128"/>
              </a:rPr>
              <a:t>r </a:t>
            </a:r>
            <a:r>
              <a:rPr lang="en-US" sz="1200" kern="1200" dirty="0">
                <a:solidFill>
                  <a:schemeClr val="tx1"/>
                </a:solidFill>
                <a:effectLst/>
                <a:latin typeface="Arial" charset="0"/>
                <a:ea typeface="ＭＳ Ｐゴシック" pitchFamily="-107" charset="-128"/>
                <a:cs typeface="ＭＳ Ｐゴシック" pitchFamily="-107" charset="-128"/>
              </a:rPr>
              <a:t>and </a:t>
            </a:r>
            <a:r>
              <a:rPr lang="en-US" sz="1200" i="1" kern="1200" dirty="0">
                <a:solidFill>
                  <a:schemeClr val="tx1"/>
                </a:solidFill>
                <a:effectLst/>
                <a:latin typeface="Arial" charset="0"/>
                <a:ea typeface="ＭＳ Ｐゴシック" pitchFamily="-107" charset="-128"/>
                <a:cs typeface="ＭＳ Ｐゴシック" pitchFamily="-107" charset="-128"/>
              </a:rPr>
              <a:t>s</a:t>
            </a:r>
            <a:r>
              <a:rPr lang="en-US" sz="1200" kern="1200" dirty="0">
                <a:solidFill>
                  <a:schemeClr val="tx1"/>
                </a:solidFill>
                <a:effectLst/>
                <a:latin typeface="Arial" charset="0"/>
                <a:ea typeface="ＭＳ Ｐゴシック" pitchFamily="-107" charset="-128"/>
                <a:cs typeface="ＭＳ Ｐゴシック" pitchFamily="-107" charset="-128"/>
              </a:rPr>
              <a:t>. If this quantity matches the </a:t>
            </a:r>
            <a:r>
              <a:rPr lang="en-US" sz="1200" i="1" kern="1200" dirty="0">
                <a:solidFill>
                  <a:schemeClr val="tx1"/>
                </a:solidFill>
                <a:effectLst/>
                <a:latin typeface="Arial" charset="0"/>
                <a:ea typeface="ＭＳ Ｐゴシック" pitchFamily="-107" charset="-128"/>
                <a:cs typeface="ＭＳ Ｐゴシック" pitchFamily="-107" charset="-128"/>
              </a:rPr>
              <a:t>r </a:t>
            </a:r>
            <a:r>
              <a:rPr lang="en-US" sz="1200" kern="1200" dirty="0">
                <a:solidFill>
                  <a:schemeClr val="tx1"/>
                </a:solidFill>
                <a:effectLst/>
                <a:latin typeface="Arial" charset="0"/>
                <a:ea typeface="ＭＳ Ｐゴシック" pitchFamily="-107" charset="-128"/>
                <a:cs typeface="ＭＳ Ｐゴシック" pitchFamily="-107" charset="-128"/>
              </a:rPr>
              <a:t>component of the signature, then the signature is validated.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A73D6722-9B4D-4E29-B226-C325925A8118}" type="slidenum">
              <a:rPr kumimoji="0" lang="en-US"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52</a:t>
            </a:fld>
            <a:endParaRPr kumimoji="0" lang="en-US" sz="12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endParaRPr>
          </a:p>
        </p:txBody>
      </p:sp>
    </p:spTree>
    <p:extLst>
      <p:ext uri="{BB962C8B-B14F-4D97-AF65-F5344CB8AC3E}">
        <p14:creationId xmlns:p14="http://schemas.microsoft.com/office/powerpoint/2010/main" val="32148492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0535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46820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81083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The DSA is based on the difficulty of computing discrete logarithms (see Chapter 2)</a:t>
            </a:r>
          </a:p>
          <a:p>
            <a:r>
              <a:rPr lang="en-US" sz="1200" kern="1200" baseline="0" dirty="0">
                <a:solidFill>
                  <a:schemeClr val="tx1"/>
                </a:solidFill>
                <a:latin typeface="Arial" charset="0"/>
                <a:ea typeface="ＭＳ Ｐゴシック" pitchFamily="-107" charset="-128"/>
                <a:cs typeface="ＭＳ Ｐゴシック" pitchFamily="-107" charset="-128"/>
              </a:rPr>
              <a:t>and is based on schemes originally presented by </a:t>
            </a:r>
            <a:r>
              <a:rPr lang="en-US" sz="1200" kern="1200" baseline="0" dirty="0" err="1">
                <a:solidFill>
                  <a:schemeClr val="tx1"/>
                </a:solidFill>
                <a:latin typeface="Arial" charset="0"/>
                <a:ea typeface="ＭＳ Ｐゴシック" pitchFamily="-107" charset="-128"/>
                <a:cs typeface="ＭＳ Ｐゴシック" pitchFamily="-107" charset="-128"/>
              </a:rPr>
              <a:t>Elgamal</a:t>
            </a:r>
            <a:r>
              <a:rPr lang="en-US" sz="1200" kern="1200" baseline="0" dirty="0">
                <a:solidFill>
                  <a:schemeClr val="tx1"/>
                </a:solidFill>
                <a:latin typeface="Arial" charset="0"/>
                <a:ea typeface="ＭＳ Ｐゴシック" pitchFamily="-107" charset="-128"/>
                <a:cs typeface="ＭＳ Ｐゴシック" pitchFamily="-107" charset="-128"/>
              </a:rPr>
              <a:t> [ELGA85] and </a:t>
            </a:r>
            <a:r>
              <a:rPr lang="en-US" sz="1200" kern="1200" baseline="0" dirty="0" err="1">
                <a:solidFill>
                  <a:schemeClr val="tx1"/>
                </a:solidFill>
                <a:latin typeface="Arial" charset="0"/>
                <a:ea typeface="ＭＳ Ｐゴシック" pitchFamily="-107" charset="-128"/>
                <a:cs typeface="ＭＳ Ｐゴシック" pitchFamily="-107" charset="-128"/>
              </a:rPr>
              <a:t>Schnorr</a:t>
            </a:r>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[SCHN91].</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Figure 13.3 summarizes the algorithm.</a:t>
            </a:r>
          </a:p>
          <a:p>
            <a:endParaRPr lang="en-US" sz="1200" kern="1200" baseline="0" dirty="0">
              <a:solidFill>
                <a:schemeClr val="tx1"/>
              </a:solidFill>
              <a:latin typeface="Arial" charset="0"/>
              <a:ea typeface="ＭＳ Ｐゴシック" pitchFamily="-107" charset="-128"/>
            </a:endParaRPr>
          </a:p>
          <a:p>
            <a:r>
              <a:rPr lang="en-US" sz="1200" kern="1200" dirty="0">
                <a:solidFill>
                  <a:schemeClr val="tx1"/>
                </a:solidFill>
                <a:effectLst/>
                <a:latin typeface="Arial" charset="0"/>
                <a:ea typeface="ＭＳ Ｐゴシック" pitchFamily="-107" charset="-128"/>
                <a:cs typeface="ＭＳ Ｐゴシック" pitchFamily="-107" charset="-128"/>
              </a:rPr>
              <a:t>There are three parameters that are public and can be common to a group of users. An </a:t>
            </a:r>
            <a:r>
              <a:rPr lang="en-US" sz="1200" i="1" kern="1200" dirty="0">
                <a:solidFill>
                  <a:schemeClr val="tx1"/>
                </a:solidFill>
                <a:effectLst/>
                <a:latin typeface="Arial" charset="0"/>
                <a:ea typeface="ＭＳ Ｐゴシック" pitchFamily="-107" charset="-128"/>
                <a:cs typeface="ＭＳ Ｐゴシック" pitchFamily="-107" charset="-128"/>
              </a:rPr>
              <a:t>N</a:t>
            </a:r>
            <a:r>
              <a:rPr lang="en-US" sz="1200" kern="1200" dirty="0">
                <a:solidFill>
                  <a:schemeClr val="tx1"/>
                </a:solidFill>
                <a:effectLst/>
                <a:latin typeface="Arial" charset="0"/>
                <a:ea typeface="ＭＳ Ｐゴシック" pitchFamily="-107" charset="-128"/>
                <a:cs typeface="ＭＳ Ｐゴシック" pitchFamily="-107" charset="-128"/>
              </a:rPr>
              <a:t>-bit prime number </a:t>
            </a:r>
            <a:r>
              <a:rPr lang="en-US" sz="1200" i="1" kern="1200" dirty="0">
                <a:solidFill>
                  <a:schemeClr val="tx1"/>
                </a:solidFill>
                <a:effectLst/>
                <a:latin typeface="Arial" charset="0"/>
                <a:ea typeface="ＭＳ Ｐゴシック" pitchFamily="-107" charset="-128"/>
                <a:cs typeface="ＭＳ Ｐゴシック" pitchFamily="-107" charset="-128"/>
              </a:rPr>
              <a:t>q </a:t>
            </a:r>
            <a:r>
              <a:rPr lang="en-US" sz="1200" kern="1200" dirty="0">
                <a:solidFill>
                  <a:schemeClr val="tx1"/>
                </a:solidFill>
                <a:effectLst/>
                <a:latin typeface="Arial" charset="0"/>
                <a:ea typeface="ＭＳ Ｐゴシック" pitchFamily="-107" charset="-128"/>
                <a:cs typeface="ＭＳ Ｐゴシック" pitchFamily="-107" charset="-128"/>
              </a:rPr>
              <a:t>is chosen. Next, a prime number </a:t>
            </a:r>
            <a:r>
              <a:rPr lang="en-US" sz="1200" i="1" kern="1200" dirty="0">
                <a:solidFill>
                  <a:schemeClr val="tx1"/>
                </a:solidFill>
                <a:effectLst/>
                <a:latin typeface="Arial" charset="0"/>
                <a:ea typeface="ＭＳ Ｐゴシック" pitchFamily="-107" charset="-128"/>
                <a:cs typeface="ＭＳ Ｐゴシック" pitchFamily="-107" charset="-128"/>
              </a:rPr>
              <a:t>p </a:t>
            </a:r>
            <a:r>
              <a:rPr lang="en-US" sz="1200" kern="1200" dirty="0">
                <a:solidFill>
                  <a:schemeClr val="tx1"/>
                </a:solidFill>
                <a:effectLst/>
                <a:latin typeface="Arial" charset="0"/>
                <a:ea typeface="ＭＳ Ｐゴシック" pitchFamily="-107" charset="-128"/>
                <a:cs typeface="ＭＳ Ｐゴシック" pitchFamily="-107" charset="-128"/>
              </a:rPr>
              <a:t>is selected with a length between 512 and 1024 bits such that </a:t>
            </a:r>
            <a:r>
              <a:rPr lang="en-US" sz="1200" i="1" kern="1200" dirty="0">
                <a:solidFill>
                  <a:schemeClr val="tx1"/>
                </a:solidFill>
                <a:effectLst/>
                <a:latin typeface="Arial" charset="0"/>
                <a:ea typeface="ＭＳ Ｐゴシック" pitchFamily="-107" charset="-128"/>
                <a:cs typeface="ＭＳ Ｐゴシック" pitchFamily="-107" charset="-128"/>
              </a:rPr>
              <a:t>q </a:t>
            </a:r>
            <a:r>
              <a:rPr lang="en-US" sz="1200" kern="1200" dirty="0">
                <a:solidFill>
                  <a:schemeClr val="tx1"/>
                </a:solidFill>
                <a:effectLst/>
                <a:latin typeface="Arial" charset="0"/>
                <a:ea typeface="ＭＳ Ｐゴシック" pitchFamily="-107" charset="-128"/>
                <a:cs typeface="ＭＳ Ｐゴシック" pitchFamily="-107" charset="-128"/>
              </a:rPr>
              <a:t>divides (</a:t>
            </a:r>
            <a:r>
              <a:rPr lang="en-US" sz="1200" i="1" kern="1200" dirty="0">
                <a:solidFill>
                  <a:schemeClr val="tx1"/>
                </a:solidFill>
                <a:effectLst/>
                <a:latin typeface="Arial" charset="0"/>
                <a:ea typeface="ＭＳ Ｐゴシック" pitchFamily="-107" charset="-128"/>
                <a:cs typeface="ＭＳ Ｐゴシック" pitchFamily="-107" charset="-128"/>
              </a:rPr>
              <a:t>p </a:t>
            </a:r>
            <a:r>
              <a:rPr lang="en-US" sz="1200" kern="1200" dirty="0">
                <a:solidFill>
                  <a:schemeClr val="tx1"/>
                </a:solidFill>
                <a:effectLst/>
                <a:latin typeface="Arial" charset="0"/>
                <a:ea typeface="ＭＳ Ｐゴシック" pitchFamily="-107" charset="-128"/>
                <a:cs typeface="ＭＳ Ｐゴシック" pitchFamily="-107" charset="-128"/>
              </a:rPr>
              <a:t>- 1). Finally, </a:t>
            </a:r>
            <a:r>
              <a:rPr lang="en-US" sz="1200" i="1" kern="1200" dirty="0">
                <a:solidFill>
                  <a:schemeClr val="tx1"/>
                </a:solidFill>
                <a:effectLst/>
                <a:latin typeface="Arial" charset="0"/>
                <a:ea typeface="ＭＳ Ｐゴシック" pitchFamily="-107" charset="-128"/>
                <a:cs typeface="ＭＳ Ｐゴシック" pitchFamily="-107" charset="-128"/>
              </a:rPr>
              <a:t>g </a:t>
            </a:r>
            <a:r>
              <a:rPr lang="en-US" sz="1200" kern="1200" dirty="0">
                <a:solidFill>
                  <a:schemeClr val="tx1"/>
                </a:solidFill>
                <a:effectLst/>
                <a:latin typeface="Arial" charset="0"/>
                <a:ea typeface="ＭＳ Ｐゴシック" pitchFamily="-107" charset="-128"/>
                <a:cs typeface="ＭＳ Ｐゴシック" pitchFamily="-107" charset="-128"/>
              </a:rPr>
              <a:t>is chosen to be of the form </a:t>
            </a:r>
            <a:r>
              <a:rPr lang="en-US" sz="1200" i="1" kern="1200" dirty="0">
                <a:solidFill>
                  <a:schemeClr val="tx1"/>
                </a:solidFill>
                <a:effectLst/>
                <a:latin typeface="Arial" charset="0"/>
                <a:ea typeface="ＭＳ Ｐゴシック" pitchFamily="-107" charset="-128"/>
                <a:cs typeface="ＭＳ Ｐゴシック" pitchFamily="-107" charset="-128"/>
              </a:rPr>
              <a:t>h</a:t>
            </a:r>
            <a:r>
              <a:rPr lang="en-US" sz="1200" kern="1200" baseline="30000" dirty="0">
                <a:solidFill>
                  <a:schemeClr val="tx1"/>
                </a:solidFill>
                <a:effectLst/>
                <a:latin typeface="Arial" charset="0"/>
                <a:ea typeface="ＭＳ Ｐゴシック" pitchFamily="-107" charset="-128"/>
                <a:cs typeface="ＭＳ Ｐゴシック" pitchFamily="-107" charset="-128"/>
              </a:rPr>
              <a:t>(</a:t>
            </a:r>
            <a:r>
              <a:rPr lang="en-US" sz="1200" i="1" kern="1200" baseline="30000" dirty="0">
                <a:solidFill>
                  <a:schemeClr val="tx1"/>
                </a:solidFill>
                <a:effectLst/>
                <a:latin typeface="Arial" charset="0"/>
                <a:ea typeface="ＭＳ Ｐゴシック" pitchFamily="-107" charset="-128"/>
                <a:cs typeface="ＭＳ Ｐゴシック" pitchFamily="-107" charset="-128"/>
              </a:rPr>
              <a:t>p</a:t>
            </a:r>
            <a:r>
              <a:rPr lang="en-US" sz="1200" kern="1200" baseline="30000" dirty="0">
                <a:solidFill>
                  <a:schemeClr val="tx1"/>
                </a:solidFill>
                <a:effectLst/>
                <a:latin typeface="Arial" charset="0"/>
                <a:ea typeface="ＭＳ Ｐゴシック" pitchFamily="-107" charset="-128"/>
                <a:cs typeface="ＭＳ Ｐゴシック" pitchFamily="-107" charset="-128"/>
              </a:rPr>
              <a:t>-1)/</a:t>
            </a:r>
            <a:r>
              <a:rPr lang="en-US" sz="1200" i="1" kern="1200" baseline="30000" dirty="0">
                <a:solidFill>
                  <a:schemeClr val="tx1"/>
                </a:solidFill>
                <a:effectLst/>
                <a:latin typeface="Arial" charset="0"/>
                <a:ea typeface="ＭＳ Ｐゴシック" pitchFamily="-107" charset="-128"/>
                <a:cs typeface="ＭＳ Ｐゴシック" pitchFamily="-107" charset="-128"/>
              </a:rPr>
              <a:t>q </a:t>
            </a:r>
            <a:r>
              <a:rPr lang="en-US" sz="1200" kern="1200" dirty="0">
                <a:solidFill>
                  <a:schemeClr val="tx1"/>
                </a:solidFill>
                <a:effectLst/>
                <a:latin typeface="Arial" charset="0"/>
                <a:ea typeface="ＭＳ Ｐゴシック" pitchFamily="-107" charset="-128"/>
                <a:cs typeface="ＭＳ Ｐゴシック" pitchFamily="-107" charset="-128"/>
              </a:rPr>
              <a:t>mod </a:t>
            </a:r>
            <a:r>
              <a:rPr lang="en-US" sz="1200" i="1" kern="1200" dirty="0">
                <a:solidFill>
                  <a:schemeClr val="tx1"/>
                </a:solidFill>
                <a:effectLst/>
                <a:latin typeface="Arial" charset="0"/>
                <a:ea typeface="ＭＳ Ｐゴシック" pitchFamily="-107" charset="-128"/>
                <a:cs typeface="ＭＳ Ｐゴシック" pitchFamily="-107" charset="-128"/>
              </a:rPr>
              <a:t>p</a:t>
            </a:r>
            <a:r>
              <a:rPr lang="en-US" sz="1200" kern="1200" dirty="0">
                <a:solidFill>
                  <a:schemeClr val="tx1"/>
                </a:solidFill>
                <a:effectLst/>
                <a:latin typeface="Arial" charset="0"/>
                <a:ea typeface="ＭＳ Ｐゴシック" pitchFamily="-107" charset="-128"/>
                <a:cs typeface="ＭＳ Ｐゴシック" pitchFamily="-107" charset="-128"/>
              </a:rPr>
              <a:t>, where </a:t>
            </a:r>
            <a:r>
              <a:rPr lang="en-US" sz="1200" i="1" kern="1200" dirty="0">
                <a:solidFill>
                  <a:schemeClr val="tx1"/>
                </a:solidFill>
                <a:effectLst/>
                <a:latin typeface="Arial" charset="0"/>
                <a:ea typeface="ＭＳ Ｐゴシック" pitchFamily="-107" charset="-128"/>
                <a:cs typeface="ＭＳ Ｐゴシック" pitchFamily="-107" charset="-128"/>
              </a:rPr>
              <a:t>h </a:t>
            </a:r>
            <a:r>
              <a:rPr lang="en-US" sz="1200" kern="1200" dirty="0">
                <a:solidFill>
                  <a:schemeClr val="tx1"/>
                </a:solidFill>
                <a:effectLst/>
                <a:latin typeface="Arial" charset="0"/>
                <a:ea typeface="ＭＳ Ｐゴシック" pitchFamily="-107" charset="-128"/>
                <a:cs typeface="ＭＳ Ｐゴシック" pitchFamily="-107" charset="-128"/>
              </a:rPr>
              <a:t>is an integer between 1 and (</a:t>
            </a:r>
            <a:r>
              <a:rPr lang="en-US" sz="1200" i="1" kern="1200" dirty="0">
                <a:solidFill>
                  <a:schemeClr val="tx1"/>
                </a:solidFill>
                <a:effectLst/>
                <a:latin typeface="Arial" charset="0"/>
                <a:ea typeface="ＭＳ Ｐゴシック" pitchFamily="-107" charset="-128"/>
                <a:cs typeface="ＭＳ Ｐゴシック" pitchFamily="-107" charset="-128"/>
              </a:rPr>
              <a:t>p </a:t>
            </a:r>
            <a:r>
              <a:rPr lang="en-US" sz="1200" kern="1200" dirty="0">
                <a:solidFill>
                  <a:schemeClr val="tx1"/>
                </a:solidFill>
                <a:effectLst/>
                <a:latin typeface="Arial" charset="0"/>
                <a:ea typeface="ＭＳ Ｐゴシック" pitchFamily="-107" charset="-128"/>
                <a:cs typeface="ＭＳ Ｐゴシック" pitchFamily="-107" charset="-128"/>
              </a:rPr>
              <a:t>- 1) with the restriction that </a:t>
            </a:r>
            <a:r>
              <a:rPr lang="en-US" sz="1200" i="1" kern="1200" dirty="0">
                <a:solidFill>
                  <a:schemeClr val="tx1"/>
                </a:solidFill>
                <a:effectLst/>
                <a:latin typeface="Arial" charset="0"/>
                <a:ea typeface="ＭＳ Ｐゴシック" pitchFamily="-107" charset="-128"/>
                <a:cs typeface="ＭＳ Ｐゴシック" pitchFamily="-107" charset="-128"/>
              </a:rPr>
              <a:t>g </a:t>
            </a:r>
            <a:r>
              <a:rPr lang="en-US" sz="1200" kern="1200" dirty="0">
                <a:solidFill>
                  <a:schemeClr val="tx1"/>
                </a:solidFill>
                <a:effectLst/>
                <a:latin typeface="Arial" charset="0"/>
                <a:ea typeface="ＭＳ Ｐゴシック" pitchFamily="-107" charset="-128"/>
                <a:cs typeface="ＭＳ Ｐゴシック" pitchFamily="-107" charset="-128"/>
              </a:rPr>
              <a:t>must be greater than 1. Thus, the global public-key components of DSA are the same as in the </a:t>
            </a:r>
            <a:r>
              <a:rPr lang="en-US" sz="1200" kern="1200" dirty="0" err="1">
                <a:solidFill>
                  <a:schemeClr val="tx1"/>
                </a:solidFill>
                <a:effectLst/>
                <a:latin typeface="Arial" charset="0"/>
                <a:ea typeface="ＭＳ Ｐゴシック" pitchFamily="-107" charset="-128"/>
                <a:cs typeface="ＭＳ Ｐゴシック" pitchFamily="-107" charset="-128"/>
              </a:rPr>
              <a:t>Schnorr</a:t>
            </a:r>
            <a:r>
              <a:rPr lang="en-US" sz="1200" kern="1200" dirty="0">
                <a:solidFill>
                  <a:schemeClr val="tx1"/>
                </a:solidFill>
                <a:effectLst/>
                <a:latin typeface="Arial" charset="0"/>
                <a:ea typeface="ＭＳ Ｐゴシック" pitchFamily="-107" charset="-128"/>
                <a:cs typeface="ＭＳ Ｐゴシック" pitchFamily="-107" charset="-128"/>
              </a:rPr>
              <a:t> sig- nature scheme. </a:t>
            </a:r>
            <a:endParaRPr lang="en-US" dirty="0"/>
          </a:p>
          <a:p>
            <a:endParaRPr lang="en-US" sz="1200" kern="1200" dirty="0">
              <a:solidFill>
                <a:schemeClr val="tx1"/>
              </a:solidFill>
              <a:effectLst/>
              <a:latin typeface="Arial" charset="0"/>
              <a:ea typeface="ＭＳ Ｐゴシック" pitchFamily="-107" charset="-128"/>
              <a:cs typeface="ＭＳ Ｐゴシック" pitchFamily="-107" charset="-128"/>
            </a:endParaRPr>
          </a:p>
          <a:p>
            <a:r>
              <a:rPr lang="en-US" sz="1200" kern="1200" dirty="0">
                <a:solidFill>
                  <a:schemeClr val="tx1"/>
                </a:solidFill>
                <a:effectLst/>
                <a:latin typeface="Arial" charset="0"/>
                <a:ea typeface="ＭＳ Ｐゴシック" pitchFamily="-107" charset="-128"/>
                <a:cs typeface="ＭＳ Ｐゴシック" pitchFamily="-107" charset="-128"/>
              </a:rPr>
              <a:t>With these parameters in hand, each user selects a private key and generates a public key. The private key </a:t>
            </a:r>
            <a:r>
              <a:rPr lang="en-US" sz="1200" i="1" kern="1200" dirty="0">
                <a:solidFill>
                  <a:schemeClr val="tx1"/>
                </a:solidFill>
                <a:effectLst/>
                <a:latin typeface="Arial" charset="0"/>
                <a:ea typeface="ＭＳ Ｐゴシック" pitchFamily="-107" charset="-128"/>
                <a:cs typeface="ＭＳ Ｐゴシック" pitchFamily="-107" charset="-128"/>
              </a:rPr>
              <a:t>x </a:t>
            </a:r>
            <a:r>
              <a:rPr lang="en-US" sz="1200" kern="1200" dirty="0">
                <a:solidFill>
                  <a:schemeClr val="tx1"/>
                </a:solidFill>
                <a:effectLst/>
                <a:latin typeface="Arial" charset="0"/>
                <a:ea typeface="ＭＳ Ｐゴシック" pitchFamily="-107" charset="-128"/>
                <a:cs typeface="ＭＳ Ｐゴシック" pitchFamily="-107" charset="-128"/>
              </a:rPr>
              <a:t>must be a number from 1 to (</a:t>
            </a:r>
            <a:r>
              <a:rPr lang="en-US" sz="1200" i="1" kern="1200" dirty="0">
                <a:solidFill>
                  <a:schemeClr val="tx1"/>
                </a:solidFill>
                <a:effectLst/>
                <a:latin typeface="Arial" charset="0"/>
                <a:ea typeface="ＭＳ Ｐゴシック" pitchFamily="-107" charset="-128"/>
                <a:cs typeface="ＭＳ Ｐゴシック" pitchFamily="-107" charset="-128"/>
              </a:rPr>
              <a:t>q </a:t>
            </a:r>
            <a:r>
              <a:rPr lang="en-US" sz="1200" kern="1200" dirty="0">
                <a:solidFill>
                  <a:schemeClr val="tx1"/>
                </a:solidFill>
                <a:effectLst/>
                <a:latin typeface="Arial" charset="0"/>
                <a:ea typeface="ＭＳ Ｐゴシック" pitchFamily="-107" charset="-128"/>
                <a:cs typeface="ＭＳ Ｐゴシック" pitchFamily="-107" charset="-128"/>
              </a:rPr>
              <a:t>- 1) and should be chosen randomly or </a:t>
            </a:r>
            <a:r>
              <a:rPr lang="en-US" sz="1200" kern="1200" dirty="0" err="1">
                <a:solidFill>
                  <a:schemeClr val="tx1"/>
                </a:solidFill>
                <a:effectLst/>
                <a:latin typeface="Arial" charset="0"/>
                <a:ea typeface="ＭＳ Ｐゴシック" pitchFamily="-107" charset="-128"/>
                <a:cs typeface="ＭＳ Ｐゴシック" pitchFamily="-107" charset="-128"/>
              </a:rPr>
              <a:t>pseudorandomly</a:t>
            </a:r>
            <a:r>
              <a:rPr lang="en-US" sz="1200" kern="1200" dirty="0">
                <a:solidFill>
                  <a:schemeClr val="tx1"/>
                </a:solidFill>
                <a:effectLst/>
                <a:latin typeface="Arial" charset="0"/>
                <a:ea typeface="ＭＳ Ｐゴシック" pitchFamily="-107" charset="-128"/>
                <a:cs typeface="ＭＳ Ｐゴシック" pitchFamily="-107" charset="-128"/>
              </a:rPr>
              <a:t>. The public key is calculated from the private key as </a:t>
            </a:r>
            <a:r>
              <a:rPr lang="en-US" sz="1200" i="1" kern="1200" dirty="0">
                <a:solidFill>
                  <a:schemeClr val="tx1"/>
                </a:solidFill>
                <a:effectLst/>
                <a:latin typeface="Arial" charset="0"/>
                <a:ea typeface="ＭＳ Ｐゴシック" pitchFamily="-107" charset="-128"/>
                <a:cs typeface="ＭＳ Ｐゴシック" pitchFamily="-107" charset="-128"/>
              </a:rPr>
              <a:t>y </a:t>
            </a:r>
            <a:r>
              <a:rPr lang="en-US" sz="1200" kern="1200" dirty="0">
                <a:solidFill>
                  <a:schemeClr val="tx1"/>
                </a:solidFill>
                <a:effectLst/>
                <a:latin typeface="Arial" charset="0"/>
                <a:ea typeface="ＭＳ Ｐゴシック" pitchFamily="-107" charset="-128"/>
                <a:cs typeface="ＭＳ Ｐゴシック" pitchFamily="-107" charset="-128"/>
              </a:rPr>
              <a:t>= </a:t>
            </a:r>
            <a:r>
              <a:rPr lang="en-US" sz="1200" i="1" kern="1200" dirty="0" err="1">
                <a:solidFill>
                  <a:schemeClr val="tx1"/>
                </a:solidFill>
                <a:effectLst/>
                <a:latin typeface="Arial" charset="0"/>
                <a:ea typeface="ＭＳ Ｐゴシック" pitchFamily="-107" charset="-128"/>
                <a:cs typeface="ＭＳ Ｐゴシック" pitchFamily="-107" charset="-128"/>
              </a:rPr>
              <a:t>g</a:t>
            </a:r>
            <a:r>
              <a:rPr lang="en-US" sz="1200" i="1" kern="1200" baseline="30000" dirty="0" err="1">
                <a:solidFill>
                  <a:schemeClr val="tx1"/>
                </a:solidFill>
                <a:effectLst/>
                <a:latin typeface="Arial" charset="0"/>
                <a:ea typeface="ＭＳ Ｐゴシック" pitchFamily="-107" charset="-128"/>
                <a:cs typeface="ＭＳ Ｐゴシック" pitchFamily="-107" charset="-128"/>
              </a:rPr>
              <a:t>x</a:t>
            </a:r>
            <a:r>
              <a:rPr lang="en-US" sz="1200" i="1" kern="1200" dirty="0">
                <a:solidFill>
                  <a:schemeClr val="tx1"/>
                </a:solidFill>
                <a:effectLst/>
                <a:latin typeface="Arial" charset="0"/>
                <a:ea typeface="ＭＳ Ｐゴシック" pitchFamily="-107" charset="-128"/>
                <a:cs typeface="ＭＳ Ｐゴシック" pitchFamily="-107" charset="-128"/>
              </a:rPr>
              <a:t> </a:t>
            </a:r>
            <a:r>
              <a:rPr lang="en-US" sz="1200" kern="1200" dirty="0">
                <a:solidFill>
                  <a:schemeClr val="tx1"/>
                </a:solidFill>
                <a:effectLst/>
                <a:latin typeface="Arial" charset="0"/>
                <a:ea typeface="ＭＳ Ｐゴシック" pitchFamily="-107" charset="-128"/>
                <a:cs typeface="ＭＳ Ｐゴシック" pitchFamily="-107" charset="-128"/>
              </a:rPr>
              <a:t>mod </a:t>
            </a:r>
            <a:r>
              <a:rPr lang="en-US" sz="1200" i="1" kern="1200" dirty="0">
                <a:solidFill>
                  <a:schemeClr val="tx1"/>
                </a:solidFill>
                <a:effectLst/>
                <a:latin typeface="Arial" charset="0"/>
                <a:ea typeface="ＭＳ Ｐゴシック" pitchFamily="-107" charset="-128"/>
                <a:cs typeface="ＭＳ Ｐゴシック" pitchFamily="-107" charset="-128"/>
              </a:rPr>
              <a:t>p</a:t>
            </a:r>
            <a:r>
              <a:rPr lang="en-US" sz="1200" kern="1200" dirty="0">
                <a:solidFill>
                  <a:schemeClr val="tx1"/>
                </a:solidFill>
                <a:effectLst/>
                <a:latin typeface="Arial" charset="0"/>
                <a:ea typeface="ＭＳ Ｐゴシック" pitchFamily="-107" charset="-128"/>
                <a:cs typeface="ＭＳ Ｐゴシック" pitchFamily="-107" charset="-128"/>
              </a:rPr>
              <a:t>. The calculation of </a:t>
            </a:r>
            <a:r>
              <a:rPr lang="en-US" sz="1200" i="1" kern="1200" dirty="0">
                <a:solidFill>
                  <a:schemeClr val="tx1"/>
                </a:solidFill>
                <a:effectLst/>
                <a:latin typeface="Arial" charset="0"/>
                <a:ea typeface="ＭＳ Ｐゴシック" pitchFamily="-107" charset="-128"/>
                <a:cs typeface="ＭＳ Ｐゴシック" pitchFamily="-107" charset="-128"/>
              </a:rPr>
              <a:t>y </a:t>
            </a:r>
            <a:r>
              <a:rPr lang="en-US" sz="1200" kern="1200" dirty="0">
                <a:solidFill>
                  <a:schemeClr val="tx1"/>
                </a:solidFill>
                <a:effectLst/>
                <a:latin typeface="Arial" charset="0"/>
                <a:ea typeface="ＭＳ Ｐゴシック" pitchFamily="-107" charset="-128"/>
                <a:cs typeface="ＭＳ Ｐゴシック" pitchFamily="-107" charset="-128"/>
              </a:rPr>
              <a:t>given </a:t>
            </a:r>
            <a:r>
              <a:rPr lang="en-US" sz="1200" i="1" kern="1200" dirty="0">
                <a:solidFill>
                  <a:schemeClr val="tx1"/>
                </a:solidFill>
                <a:effectLst/>
                <a:latin typeface="Arial" charset="0"/>
                <a:ea typeface="ＭＳ Ｐゴシック" pitchFamily="-107" charset="-128"/>
                <a:cs typeface="ＭＳ Ｐゴシック" pitchFamily="-107" charset="-128"/>
              </a:rPr>
              <a:t>x </a:t>
            </a:r>
            <a:r>
              <a:rPr lang="en-US" sz="1200" kern="1200" dirty="0">
                <a:solidFill>
                  <a:schemeClr val="tx1"/>
                </a:solidFill>
                <a:effectLst/>
                <a:latin typeface="Arial" charset="0"/>
                <a:ea typeface="ＭＳ Ｐゴシック" pitchFamily="-107" charset="-128"/>
                <a:cs typeface="ＭＳ Ｐゴシック" pitchFamily="-107" charset="-128"/>
              </a:rPr>
              <a:t>is relatively straight- forward. However, given the public key </a:t>
            </a:r>
            <a:r>
              <a:rPr lang="en-US" sz="1200" i="1" kern="1200" dirty="0">
                <a:solidFill>
                  <a:schemeClr val="tx1"/>
                </a:solidFill>
                <a:effectLst/>
                <a:latin typeface="Arial" charset="0"/>
                <a:ea typeface="ＭＳ Ｐゴシック" pitchFamily="-107" charset="-128"/>
                <a:cs typeface="ＭＳ Ｐゴシック" pitchFamily="-107" charset="-128"/>
              </a:rPr>
              <a:t>y</a:t>
            </a:r>
            <a:r>
              <a:rPr lang="en-US" sz="1200" kern="1200" dirty="0">
                <a:solidFill>
                  <a:schemeClr val="tx1"/>
                </a:solidFill>
                <a:effectLst/>
                <a:latin typeface="Arial" charset="0"/>
                <a:ea typeface="ＭＳ Ｐゴシック" pitchFamily="-107" charset="-128"/>
                <a:cs typeface="ＭＳ Ｐゴシック" pitchFamily="-107" charset="-128"/>
              </a:rPr>
              <a:t>, it is believed to be computationally infeasible to determine </a:t>
            </a:r>
            <a:r>
              <a:rPr lang="en-US" sz="1200" i="1" kern="1200" dirty="0">
                <a:solidFill>
                  <a:schemeClr val="tx1"/>
                </a:solidFill>
                <a:effectLst/>
                <a:latin typeface="Arial" charset="0"/>
                <a:ea typeface="ＭＳ Ｐゴシック" pitchFamily="-107" charset="-128"/>
                <a:cs typeface="ＭＳ Ｐゴシック" pitchFamily="-107" charset="-128"/>
              </a:rPr>
              <a:t>x</a:t>
            </a:r>
            <a:r>
              <a:rPr lang="en-US" sz="1200" kern="1200" dirty="0">
                <a:solidFill>
                  <a:schemeClr val="tx1"/>
                </a:solidFill>
                <a:effectLst/>
                <a:latin typeface="Arial" charset="0"/>
                <a:ea typeface="ＭＳ Ｐゴシック" pitchFamily="-107" charset="-128"/>
                <a:cs typeface="ＭＳ Ｐゴシック" pitchFamily="-107" charset="-128"/>
              </a:rPr>
              <a:t>, which is the discrete logarithm of </a:t>
            </a:r>
            <a:r>
              <a:rPr lang="en-US" sz="1200" i="1" kern="1200" dirty="0">
                <a:solidFill>
                  <a:schemeClr val="tx1"/>
                </a:solidFill>
                <a:effectLst/>
                <a:latin typeface="Arial" charset="0"/>
                <a:ea typeface="ＭＳ Ｐゴシック" pitchFamily="-107" charset="-128"/>
                <a:cs typeface="ＭＳ Ｐゴシック" pitchFamily="-107" charset="-128"/>
              </a:rPr>
              <a:t>y </a:t>
            </a:r>
            <a:r>
              <a:rPr lang="en-US" sz="1200" kern="1200" dirty="0">
                <a:solidFill>
                  <a:schemeClr val="tx1"/>
                </a:solidFill>
                <a:effectLst/>
                <a:latin typeface="Arial" charset="0"/>
                <a:ea typeface="ＭＳ Ｐゴシック" pitchFamily="-107" charset="-128"/>
                <a:cs typeface="ＭＳ Ｐゴシック" pitchFamily="-107" charset="-128"/>
              </a:rPr>
              <a:t>to the base </a:t>
            </a:r>
            <a:r>
              <a:rPr lang="en-US" sz="1200" i="1" kern="1200" dirty="0">
                <a:solidFill>
                  <a:schemeClr val="tx1"/>
                </a:solidFill>
                <a:effectLst/>
                <a:latin typeface="Arial" charset="0"/>
                <a:ea typeface="ＭＳ Ｐゴシック" pitchFamily="-107" charset="-128"/>
                <a:cs typeface="ＭＳ Ｐゴシック" pitchFamily="-107" charset="-128"/>
              </a:rPr>
              <a:t>g</a:t>
            </a:r>
            <a:r>
              <a:rPr lang="en-US" sz="1200" kern="1200" dirty="0">
                <a:solidFill>
                  <a:schemeClr val="tx1"/>
                </a:solidFill>
                <a:effectLst/>
                <a:latin typeface="Arial" charset="0"/>
                <a:ea typeface="ＭＳ Ｐゴシック" pitchFamily="-107" charset="-128"/>
                <a:cs typeface="ＭＳ Ｐゴシック" pitchFamily="-107" charset="-128"/>
              </a:rPr>
              <a:t>, mod </a:t>
            </a:r>
            <a:r>
              <a:rPr lang="en-US" sz="1200" i="1" kern="1200" dirty="0">
                <a:solidFill>
                  <a:schemeClr val="tx1"/>
                </a:solidFill>
                <a:effectLst/>
                <a:latin typeface="Arial" charset="0"/>
                <a:ea typeface="ＭＳ Ｐゴシック" pitchFamily="-107" charset="-128"/>
                <a:cs typeface="ＭＳ Ｐゴシック" pitchFamily="-107" charset="-128"/>
              </a:rPr>
              <a:t>p </a:t>
            </a:r>
            <a:r>
              <a:rPr lang="en-US" sz="1200" kern="1200" dirty="0">
                <a:solidFill>
                  <a:schemeClr val="tx1"/>
                </a:solidFill>
                <a:effectLst/>
                <a:latin typeface="Arial" charset="0"/>
                <a:ea typeface="ＭＳ Ｐゴシック" pitchFamily="-107" charset="-128"/>
                <a:cs typeface="ＭＳ Ｐゴシック" pitchFamily="-107" charset="-128"/>
              </a:rPr>
              <a:t>(see Chapter 2). </a:t>
            </a:r>
            <a:endParaRPr lang="en-US" dirty="0"/>
          </a:p>
          <a:p>
            <a:endParaRPr lang="en-US" dirty="0"/>
          </a:p>
          <a:p>
            <a:r>
              <a:rPr lang="en-US" sz="1200" kern="1200" dirty="0">
                <a:solidFill>
                  <a:schemeClr val="tx1"/>
                </a:solidFill>
                <a:effectLst/>
                <a:latin typeface="Arial" charset="0"/>
                <a:ea typeface="ＭＳ Ｐゴシック" pitchFamily="-107" charset="-128"/>
                <a:cs typeface="ＭＳ Ｐゴシック" pitchFamily="-107" charset="-128"/>
              </a:rPr>
              <a:t>The signature of a message </a:t>
            </a:r>
            <a:r>
              <a:rPr lang="en-US" sz="1200" i="1" kern="1200" dirty="0">
                <a:solidFill>
                  <a:schemeClr val="tx1"/>
                </a:solidFill>
                <a:effectLst/>
                <a:latin typeface="Arial" charset="0"/>
                <a:ea typeface="ＭＳ Ｐゴシック" pitchFamily="-107" charset="-128"/>
                <a:cs typeface="ＭＳ Ｐゴシック" pitchFamily="-107" charset="-128"/>
              </a:rPr>
              <a:t>M </a:t>
            </a:r>
            <a:r>
              <a:rPr lang="en-US" sz="1200" kern="1200" dirty="0">
                <a:solidFill>
                  <a:schemeClr val="tx1"/>
                </a:solidFill>
                <a:effectLst/>
                <a:latin typeface="Arial" charset="0"/>
                <a:ea typeface="ＭＳ Ｐゴシック" pitchFamily="-107" charset="-128"/>
                <a:cs typeface="ＭＳ Ｐゴシック" pitchFamily="-107" charset="-128"/>
              </a:rPr>
              <a:t>consists of the pair of numbers </a:t>
            </a:r>
            <a:r>
              <a:rPr lang="en-US" sz="1200" i="1" kern="1200" dirty="0">
                <a:solidFill>
                  <a:schemeClr val="tx1"/>
                </a:solidFill>
                <a:effectLst/>
                <a:latin typeface="Arial" charset="0"/>
                <a:ea typeface="ＭＳ Ｐゴシック" pitchFamily="-107" charset="-128"/>
                <a:cs typeface="ＭＳ Ｐゴシック" pitchFamily="-107" charset="-128"/>
              </a:rPr>
              <a:t>r </a:t>
            </a:r>
            <a:r>
              <a:rPr lang="en-US" sz="1200" kern="1200" dirty="0">
                <a:solidFill>
                  <a:schemeClr val="tx1"/>
                </a:solidFill>
                <a:effectLst/>
                <a:latin typeface="Arial" charset="0"/>
                <a:ea typeface="ＭＳ Ｐゴシック" pitchFamily="-107" charset="-128"/>
                <a:cs typeface="ＭＳ Ｐゴシック" pitchFamily="-107" charset="-128"/>
              </a:rPr>
              <a:t>and </a:t>
            </a:r>
            <a:r>
              <a:rPr lang="en-US" sz="1200" i="1" kern="1200" dirty="0">
                <a:solidFill>
                  <a:schemeClr val="tx1"/>
                </a:solidFill>
                <a:effectLst/>
                <a:latin typeface="Arial" charset="0"/>
                <a:ea typeface="ＭＳ Ｐゴシック" pitchFamily="-107" charset="-128"/>
                <a:cs typeface="ＭＳ Ｐゴシック" pitchFamily="-107" charset="-128"/>
              </a:rPr>
              <a:t>s</a:t>
            </a:r>
            <a:r>
              <a:rPr lang="en-US" sz="1200" kern="1200" dirty="0">
                <a:solidFill>
                  <a:schemeClr val="tx1"/>
                </a:solidFill>
                <a:effectLst/>
                <a:latin typeface="Arial" charset="0"/>
                <a:ea typeface="ＭＳ Ｐゴシック" pitchFamily="-107" charset="-128"/>
                <a:cs typeface="ＭＳ Ｐゴシック" pitchFamily="-107" charset="-128"/>
              </a:rPr>
              <a:t>, which are functions of the public key components (</a:t>
            </a:r>
            <a:r>
              <a:rPr lang="en-US" sz="1200" i="1" kern="1200" dirty="0">
                <a:solidFill>
                  <a:schemeClr val="tx1"/>
                </a:solidFill>
                <a:effectLst/>
                <a:latin typeface="Arial" charset="0"/>
                <a:ea typeface="ＭＳ Ｐゴシック" pitchFamily="-107" charset="-128"/>
                <a:cs typeface="ＭＳ Ｐゴシック" pitchFamily="-107" charset="-128"/>
              </a:rPr>
              <a:t>p, q, g</a:t>
            </a:r>
            <a:r>
              <a:rPr lang="en-US" sz="1200" kern="1200" dirty="0">
                <a:solidFill>
                  <a:schemeClr val="tx1"/>
                </a:solidFill>
                <a:effectLst/>
                <a:latin typeface="Arial" charset="0"/>
                <a:ea typeface="ＭＳ Ｐゴシック" pitchFamily="-107" charset="-128"/>
                <a:cs typeface="ＭＳ Ｐゴシック" pitchFamily="-107" charset="-128"/>
              </a:rPr>
              <a:t>), the user’s private key (</a:t>
            </a:r>
            <a:r>
              <a:rPr lang="en-US" sz="1200" i="1" kern="1200" dirty="0">
                <a:solidFill>
                  <a:schemeClr val="tx1"/>
                </a:solidFill>
                <a:effectLst/>
                <a:latin typeface="Arial" charset="0"/>
                <a:ea typeface="ＭＳ Ｐゴシック" pitchFamily="-107" charset="-128"/>
                <a:cs typeface="ＭＳ Ｐゴシック" pitchFamily="-107" charset="-128"/>
              </a:rPr>
              <a:t>x</a:t>
            </a:r>
            <a:r>
              <a:rPr lang="en-US" sz="1200" kern="1200" dirty="0">
                <a:solidFill>
                  <a:schemeClr val="tx1"/>
                </a:solidFill>
                <a:effectLst/>
                <a:latin typeface="Arial" charset="0"/>
                <a:ea typeface="ＭＳ Ｐゴシック" pitchFamily="-107" charset="-128"/>
                <a:cs typeface="ＭＳ Ｐゴシック" pitchFamily="-107" charset="-128"/>
              </a:rPr>
              <a:t>), the hash code of the message H(</a:t>
            </a:r>
            <a:r>
              <a:rPr lang="en-US" sz="1200" i="1" kern="1200" dirty="0">
                <a:solidFill>
                  <a:schemeClr val="tx1"/>
                </a:solidFill>
                <a:effectLst/>
                <a:latin typeface="Arial" charset="0"/>
                <a:ea typeface="ＭＳ Ｐゴシック" pitchFamily="-107" charset="-128"/>
                <a:cs typeface="ＭＳ Ｐゴシック" pitchFamily="-107" charset="-128"/>
              </a:rPr>
              <a:t>M</a:t>
            </a:r>
            <a:r>
              <a:rPr lang="en-US" sz="1200" kern="1200" dirty="0">
                <a:solidFill>
                  <a:schemeClr val="tx1"/>
                </a:solidFill>
                <a:effectLst/>
                <a:latin typeface="Arial" charset="0"/>
                <a:ea typeface="ＭＳ Ｐゴシック" pitchFamily="-107" charset="-128"/>
                <a:cs typeface="ＭＳ Ｐゴシック" pitchFamily="-107" charset="-128"/>
              </a:rPr>
              <a:t>), and an additional integer </a:t>
            </a:r>
            <a:r>
              <a:rPr lang="en-US" sz="1200" i="1" kern="1200" dirty="0">
                <a:solidFill>
                  <a:schemeClr val="tx1"/>
                </a:solidFill>
                <a:effectLst/>
                <a:latin typeface="Arial" charset="0"/>
                <a:ea typeface="ＭＳ Ｐゴシック" pitchFamily="-107" charset="-128"/>
                <a:cs typeface="ＭＳ Ｐゴシック" pitchFamily="-107" charset="-128"/>
              </a:rPr>
              <a:t>k </a:t>
            </a:r>
            <a:r>
              <a:rPr lang="en-US" sz="1200" kern="1200" dirty="0">
                <a:solidFill>
                  <a:schemeClr val="tx1"/>
                </a:solidFill>
                <a:effectLst/>
                <a:latin typeface="Arial" charset="0"/>
                <a:ea typeface="ＭＳ Ｐゴシック" pitchFamily="-107" charset="-128"/>
                <a:cs typeface="ＭＳ Ｐゴシック" pitchFamily="-107" charset="-128"/>
              </a:rPr>
              <a:t>that should be generated randomly or </a:t>
            </a:r>
            <a:r>
              <a:rPr lang="en-US" sz="1200" kern="1200" dirty="0" err="1">
                <a:solidFill>
                  <a:schemeClr val="tx1"/>
                </a:solidFill>
                <a:effectLst/>
                <a:latin typeface="Arial" charset="0"/>
                <a:ea typeface="ＭＳ Ｐゴシック" pitchFamily="-107" charset="-128"/>
                <a:cs typeface="ＭＳ Ｐゴシック" pitchFamily="-107" charset="-128"/>
              </a:rPr>
              <a:t>pseudorandomly</a:t>
            </a:r>
            <a:r>
              <a:rPr lang="en-US" sz="1200" kern="1200" dirty="0">
                <a:solidFill>
                  <a:schemeClr val="tx1"/>
                </a:solidFill>
                <a:effectLst/>
                <a:latin typeface="Arial" charset="0"/>
                <a:ea typeface="ＭＳ Ｐゴシック" pitchFamily="-107" charset="-128"/>
                <a:cs typeface="ＭＳ Ｐゴシック" pitchFamily="-107" charset="-128"/>
              </a:rPr>
              <a:t> and be unique for each signing. </a:t>
            </a:r>
            <a:endParaRPr lang="en-US" dirty="0"/>
          </a:p>
          <a:p>
            <a:endParaRPr lang="en-US" sz="1200" kern="1200" dirty="0">
              <a:solidFill>
                <a:schemeClr val="tx1"/>
              </a:solidFill>
              <a:effectLst/>
              <a:latin typeface="Arial" charset="0"/>
              <a:ea typeface="ＭＳ Ｐゴシック" pitchFamily="-107" charset="-128"/>
              <a:cs typeface="ＭＳ Ｐゴシック" pitchFamily="-107" charset="-128"/>
            </a:endParaRPr>
          </a:p>
          <a:p>
            <a:r>
              <a:rPr lang="en-US" sz="1200" kern="1200" dirty="0">
                <a:solidFill>
                  <a:schemeClr val="tx1"/>
                </a:solidFill>
                <a:effectLst/>
                <a:latin typeface="Arial" charset="0"/>
                <a:ea typeface="ＭＳ Ｐゴシック" pitchFamily="-107" charset="-128"/>
                <a:cs typeface="ＭＳ Ｐゴシック" pitchFamily="-107" charset="-128"/>
              </a:rPr>
              <a:t>Let </a:t>
            </a:r>
            <a:r>
              <a:rPr lang="en-US" sz="1200" i="1" kern="1200" dirty="0">
                <a:solidFill>
                  <a:schemeClr val="tx1"/>
                </a:solidFill>
                <a:effectLst/>
                <a:latin typeface="Arial" charset="0"/>
                <a:ea typeface="ＭＳ Ｐゴシック" pitchFamily="-107" charset="-128"/>
                <a:cs typeface="ＭＳ Ｐゴシック" pitchFamily="-107" charset="-128"/>
              </a:rPr>
              <a:t>M</a:t>
            </a:r>
            <a:r>
              <a:rPr lang="en-US" sz="1200" kern="1200" dirty="0">
                <a:solidFill>
                  <a:schemeClr val="tx1"/>
                </a:solidFill>
                <a:effectLst/>
                <a:latin typeface="Arial" charset="0"/>
                <a:ea typeface="ＭＳ Ｐゴシック" pitchFamily="-107" charset="-128"/>
                <a:cs typeface="ＭＳ Ｐゴシック" pitchFamily="-107" charset="-128"/>
              </a:rPr>
              <a:t>, </a:t>
            </a:r>
            <a:r>
              <a:rPr lang="en-US" sz="1200" i="1" kern="1200" dirty="0">
                <a:solidFill>
                  <a:schemeClr val="tx1"/>
                </a:solidFill>
                <a:effectLst/>
                <a:latin typeface="Arial" charset="0"/>
                <a:ea typeface="ＭＳ Ｐゴシック" pitchFamily="-107" charset="-128"/>
                <a:cs typeface="ＭＳ Ｐゴシック" pitchFamily="-107" charset="-128"/>
              </a:rPr>
              <a:t>r</a:t>
            </a:r>
            <a:r>
              <a:rPr lang="en-US" sz="1200" kern="1200" dirty="0">
                <a:solidFill>
                  <a:schemeClr val="tx1"/>
                </a:solidFill>
                <a:effectLst/>
                <a:latin typeface="Arial" charset="0"/>
                <a:ea typeface="ＭＳ Ｐゴシック" pitchFamily="-107" charset="-128"/>
                <a:cs typeface="ＭＳ Ｐゴシック" pitchFamily="-107" charset="-128"/>
              </a:rPr>
              <a:t>′, and </a:t>
            </a:r>
            <a:r>
              <a:rPr lang="en-US" sz="1200" i="1" kern="1200" dirty="0">
                <a:solidFill>
                  <a:schemeClr val="tx1"/>
                </a:solidFill>
                <a:effectLst/>
                <a:latin typeface="Arial" charset="0"/>
                <a:ea typeface="ＭＳ Ｐゴシック" pitchFamily="-107" charset="-128"/>
                <a:cs typeface="ＭＳ Ｐゴシック" pitchFamily="-107" charset="-128"/>
              </a:rPr>
              <a:t>s</a:t>
            </a:r>
            <a:r>
              <a:rPr lang="en-US" sz="1200" kern="1200" dirty="0">
                <a:solidFill>
                  <a:schemeClr val="tx1"/>
                </a:solidFill>
                <a:effectLst/>
                <a:latin typeface="Arial" charset="0"/>
                <a:ea typeface="ＭＳ Ｐゴシック" pitchFamily="-107" charset="-128"/>
                <a:cs typeface="ＭＳ Ｐゴシック" pitchFamily="-107" charset="-128"/>
              </a:rPr>
              <a:t>′ be the received versions of </a:t>
            </a:r>
            <a:r>
              <a:rPr lang="en-US" sz="1200" i="1" kern="1200" dirty="0">
                <a:solidFill>
                  <a:schemeClr val="tx1"/>
                </a:solidFill>
                <a:effectLst/>
                <a:latin typeface="Arial" charset="0"/>
                <a:ea typeface="ＭＳ Ｐゴシック" pitchFamily="-107" charset="-128"/>
                <a:cs typeface="ＭＳ Ｐゴシック" pitchFamily="-107" charset="-128"/>
              </a:rPr>
              <a:t>M</a:t>
            </a:r>
            <a:r>
              <a:rPr lang="en-US" sz="1200" kern="1200" dirty="0">
                <a:solidFill>
                  <a:schemeClr val="tx1"/>
                </a:solidFill>
                <a:effectLst/>
                <a:latin typeface="Arial" charset="0"/>
                <a:ea typeface="ＭＳ Ｐゴシック" pitchFamily="-107" charset="-128"/>
                <a:cs typeface="ＭＳ Ｐゴシック" pitchFamily="-107" charset="-128"/>
              </a:rPr>
              <a:t>, </a:t>
            </a:r>
            <a:r>
              <a:rPr lang="en-US" sz="1200" i="1" kern="1200" dirty="0">
                <a:solidFill>
                  <a:schemeClr val="tx1"/>
                </a:solidFill>
                <a:effectLst/>
                <a:latin typeface="Arial" charset="0"/>
                <a:ea typeface="ＭＳ Ｐゴシック" pitchFamily="-107" charset="-128"/>
                <a:cs typeface="ＭＳ Ｐゴシック" pitchFamily="-107" charset="-128"/>
              </a:rPr>
              <a:t>r</a:t>
            </a:r>
            <a:r>
              <a:rPr lang="en-US" sz="1200" kern="1200" dirty="0">
                <a:solidFill>
                  <a:schemeClr val="tx1"/>
                </a:solidFill>
                <a:effectLst/>
                <a:latin typeface="Arial" charset="0"/>
                <a:ea typeface="ＭＳ Ｐゴシック" pitchFamily="-107" charset="-128"/>
                <a:cs typeface="ＭＳ Ｐゴシック" pitchFamily="-107" charset="-128"/>
              </a:rPr>
              <a:t>, and </a:t>
            </a:r>
            <a:r>
              <a:rPr lang="en-US" sz="1200" i="1" kern="1200" dirty="0">
                <a:solidFill>
                  <a:schemeClr val="tx1"/>
                </a:solidFill>
                <a:effectLst/>
                <a:latin typeface="Arial" charset="0"/>
                <a:ea typeface="ＭＳ Ｐゴシック" pitchFamily="-107" charset="-128"/>
                <a:cs typeface="ＭＳ Ｐゴシック" pitchFamily="-107" charset="-128"/>
              </a:rPr>
              <a:t>s</a:t>
            </a:r>
            <a:r>
              <a:rPr lang="en-US" sz="1200" kern="1200" dirty="0">
                <a:solidFill>
                  <a:schemeClr val="tx1"/>
                </a:solidFill>
                <a:effectLst/>
                <a:latin typeface="Arial" charset="0"/>
                <a:ea typeface="ＭＳ Ｐゴシック" pitchFamily="-107" charset="-128"/>
                <a:cs typeface="ＭＳ Ｐゴシック" pitchFamily="-107" charset="-128"/>
              </a:rPr>
              <a:t>, respectively. Verification is performed using the formulas shown in Figure 13.3. The receiver generates a quantity </a:t>
            </a:r>
            <a:r>
              <a:rPr lang="en-US" sz="1200" i="1" kern="1200" dirty="0">
                <a:solidFill>
                  <a:schemeClr val="tx1"/>
                </a:solidFill>
                <a:effectLst/>
                <a:latin typeface="Arial" charset="0"/>
                <a:ea typeface="ＭＳ Ｐゴシック" pitchFamily="-107" charset="-128"/>
                <a:cs typeface="ＭＳ Ｐゴシック" pitchFamily="-107" charset="-128"/>
              </a:rPr>
              <a:t>v </a:t>
            </a:r>
            <a:r>
              <a:rPr lang="en-US" sz="1200" kern="1200" dirty="0">
                <a:solidFill>
                  <a:schemeClr val="tx1"/>
                </a:solidFill>
                <a:effectLst/>
                <a:latin typeface="Arial" charset="0"/>
                <a:ea typeface="ＭＳ Ｐゴシック" pitchFamily="-107" charset="-128"/>
                <a:cs typeface="ＭＳ Ｐゴシック" pitchFamily="-107" charset="-128"/>
              </a:rPr>
              <a:t>that is a function of the public key components, the sender’s public key, the hash code of the incoming message, and the received versions of </a:t>
            </a:r>
            <a:r>
              <a:rPr lang="en-US" sz="1200" i="1" kern="1200" dirty="0">
                <a:solidFill>
                  <a:schemeClr val="tx1"/>
                </a:solidFill>
                <a:effectLst/>
                <a:latin typeface="Arial" charset="0"/>
                <a:ea typeface="ＭＳ Ｐゴシック" pitchFamily="-107" charset="-128"/>
                <a:cs typeface="ＭＳ Ｐゴシック" pitchFamily="-107" charset="-128"/>
              </a:rPr>
              <a:t>r </a:t>
            </a:r>
            <a:r>
              <a:rPr lang="en-US" sz="1200" kern="1200" dirty="0">
                <a:solidFill>
                  <a:schemeClr val="tx1"/>
                </a:solidFill>
                <a:effectLst/>
                <a:latin typeface="Arial" charset="0"/>
                <a:ea typeface="ＭＳ Ｐゴシック" pitchFamily="-107" charset="-128"/>
                <a:cs typeface="ＭＳ Ｐゴシック" pitchFamily="-107" charset="-128"/>
              </a:rPr>
              <a:t>and </a:t>
            </a:r>
            <a:r>
              <a:rPr lang="en-US" sz="1200" i="1" kern="1200" dirty="0">
                <a:solidFill>
                  <a:schemeClr val="tx1"/>
                </a:solidFill>
                <a:effectLst/>
                <a:latin typeface="Arial" charset="0"/>
                <a:ea typeface="ＭＳ Ｐゴシック" pitchFamily="-107" charset="-128"/>
                <a:cs typeface="ＭＳ Ｐゴシック" pitchFamily="-107" charset="-128"/>
              </a:rPr>
              <a:t>s</a:t>
            </a:r>
            <a:r>
              <a:rPr lang="en-US" sz="1200" kern="1200" dirty="0">
                <a:solidFill>
                  <a:schemeClr val="tx1"/>
                </a:solidFill>
                <a:effectLst/>
                <a:latin typeface="Arial" charset="0"/>
                <a:ea typeface="ＭＳ Ｐゴシック" pitchFamily="-107" charset="-128"/>
                <a:cs typeface="ＭＳ Ｐゴシック" pitchFamily="-107" charset="-128"/>
              </a:rPr>
              <a:t>. If this quantity matches the </a:t>
            </a:r>
            <a:r>
              <a:rPr lang="en-US" sz="1200" i="1" kern="1200" dirty="0">
                <a:solidFill>
                  <a:schemeClr val="tx1"/>
                </a:solidFill>
                <a:effectLst/>
                <a:latin typeface="Arial" charset="0"/>
                <a:ea typeface="ＭＳ Ｐゴシック" pitchFamily="-107" charset="-128"/>
                <a:cs typeface="ＭＳ Ｐゴシック" pitchFamily="-107" charset="-128"/>
              </a:rPr>
              <a:t>r </a:t>
            </a:r>
            <a:r>
              <a:rPr lang="en-US" sz="1200" kern="1200" dirty="0">
                <a:solidFill>
                  <a:schemeClr val="tx1"/>
                </a:solidFill>
                <a:effectLst/>
                <a:latin typeface="Arial" charset="0"/>
                <a:ea typeface="ＭＳ Ｐゴシック" pitchFamily="-107" charset="-128"/>
                <a:cs typeface="ＭＳ Ｐゴシック" pitchFamily="-107" charset="-128"/>
              </a:rPr>
              <a:t>component of the signature, then the signature is validated.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A73D6722-9B4D-4E29-B226-C325925A8118}" type="slidenum">
              <a:rPr kumimoji="0" lang="en-US"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56</a:t>
            </a:fld>
            <a:endParaRPr kumimoji="0" lang="en-US" sz="12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endParaRPr>
          </a:p>
        </p:txBody>
      </p:sp>
    </p:spTree>
    <p:extLst>
      <p:ext uri="{BB962C8B-B14F-4D97-AF65-F5344CB8AC3E}">
        <p14:creationId xmlns:p14="http://schemas.microsoft.com/office/powerpoint/2010/main" val="732299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31632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6847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F8523166-338E-485D-8B89-4395E2F790D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Rectangle 3">
            <a:extLst>
              <a:ext uri="{FF2B5EF4-FFF2-40B4-BE49-F238E27FC236}">
                <a16:creationId xmlns:a16="http://schemas.microsoft.com/office/drawing/2014/main" id="{2CCFDB24-9CEF-4A2F-B675-1943E10BB63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itchFamily="-84" charset="0"/>
              <a:ea typeface="Arial" pitchFamily="-84" charset="0"/>
              <a:cs typeface="Arial" pitchFamily="-84" charset="0"/>
            </a:endParaRPr>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A73D6722-9B4D-4E29-B226-C325925A8118}" type="slidenum">
              <a:rPr kumimoji="0" lang="en-US"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59</a:t>
            </a:fld>
            <a:endParaRPr kumimoji="0" lang="en-US" sz="12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endParaRPr>
          </a:p>
        </p:txBody>
      </p:sp>
    </p:spTree>
    <p:extLst>
      <p:ext uri="{BB962C8B-B14F-4D97-AF65-F5344CB8AC3E}">
        <p14:creationId xmlns:p14="http://schemas.microsoft.com/office/powerpoint/2010/main" val="30842289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7093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6AD40F8E-1D1F-406C-AB6B-9946199239E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Rectangle 3">
            <a:extLst>
              <a:ext uri="{FF2B5EF4-FFF2-40B4-BE49-F238E27FC236}">
                <a16:creationId xmlns:a16="http://schemas.microsoft.com/office/drawing/2014/main" id="{26DFF264-1A19-4247-8119-E8756C148BA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21775241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6" name="Rectangle 6">
            <a:extLst>
              <a:ext uri="{FF2B5EF4-FFF2-40B4-BE49-F238E27FC236}">
                <a16:creationId xmlns:a16="http://schemas.microsoft.com/office/drawing/2014/main" id="{4DE27E79-4281-4021-890B-E1997A886B7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42950" indent="-285750" eaLnBrk="0" hangingPunct="0">
              <a:spcBef>
                <a:spcPct val="30000"/>
              </a:spcBef>
              <a:defRPr sz="1200">
                <a:solidFill>
                  <a:schemeClr val="tx1"/>
                </a:solidFill>
                <a:latin typeface="Calibri" panose="020F0502020204030204" pitchFamily="34" charset="0"/>
              </a:defRPr>
            </a:lvl2pPr>
            <a:lvl3pPr marL="1143000" indent="-228600" eaLnBrk="0" hangingPunct="0">
              <a:spcBef>
                <a:spcPct val="30000"/>
              </a:spcBef>
              <a:defRPr sz="1200">
                <a:solidFill>
                  <a:schemeClr val="tx1"/>
                </a:solidFill>
                <a:latin typeface="Calibri" panose="020F0502020204030204" pitchFamily="34" charset="0"/>
              </a:defRPr>
            </a:lvl3pPr>
            <a:lvl4pPr marL="1600200" indent="-228600" eaLnBrk="0" hangingPunct="0">
              <a:spcBef>
                <a:spcPct val="30000"/>
              </a:spcBef>
              <a:defRPr sz="1200">
                <a:solidFill>
                  <a:schemeClr val="tx1"/>
                </a:solidFill>
                <a:latin typeface="Calibri" panose="020F0502020204030204" pitchFamily="34" charset="0"/>
              </a:defRPr>
            </a:lvl4pPr>
            <a:lvl5pPr marL="2057400" indent="-228600" eaLnBrk="0" hangingPunct="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0F2304A-A651-438E-AD90-3BD6AE58299F}" type="slidenum">
              <a:rPr kumimoji="0" lang="en-GB"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en-GB"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
        <p:nvSpPr>
          <p:cNvPr id="82947" name="Rectangle 1">
            <a:extLst>
              <a:ext uri="{FF2B5EF4-FFF2-40B4-BE49-F238E27FC236}">
                <a16:creationId xmlns:a16="http://schemas.microsoft.com/office/drawing/2014/main" id="{0F70FEBE-7C2E-430C-AE15-DE65926D2C04}"/>
              </a:ext>
            </a:extLst>
          </p:cNvPr>
          <p:cNvSpPr>
            <a:spLocks noGrp="1" noRot="1" noChangeAspect="1" noChangeArrowheads="1" noTextEdit="1"/>
          </p:cNvSpPr>
          <p:nvPr>
            <p:ph type="sldImg"/>
          </p:nvPr>
        </p:nvSpPr>
        <p:spPr bwMode="auto">
          <a:xfrm>
            <a:off x="1455738" y="681038"/>
            <a:ext cx="4491037" cy="3368675"/>
          </a:xfrm>
          <a:solidFill>
            <a:srgbClr val="FFFFFF"/>
          </a:solidFill>
          <a:ln>
            <a:solidFill>
              <a:srgbClr val="000000"/>
            </a:solidFill>
            <a:miter lim="800000"/>
            <a:headEnd/>
            <a:tailEnd/>
          </a:ln>
        </p:spPr>
      </p:sp>
      <p:sp>
        <p:nvSpPr>
          <p:cNvPr id="82948" name="Rectangle 2">
            <a:extLst>
              <a:ext uri="{FF2B5EF4-FFF2-40B4-BE49-F238E27FC236}">
                <a16:creationId xmlns:a16="http://schemas.microsoft.com/office/drawing/2014/main" id="{49184D0E-1504-4A90-A188-F9D12CB49067}"/>
              </a:ext>
            </a:extLst>
          </p:cNvPr>
          <p:cNvSpPr>
            <a:spLocks noGrp="1" noChangeArrowheads="1"/>
          </p:cNvSpPr>
          <p:nvPr>
            <p:ph type="body" idx="1"/>
          </p:nvPr>
        </p:nvSpPr>
        <p:spPr bwMode="auto">
          <a:xfrm>
            <a:off x="740211" y="4264425"/>
            <a:ext cx="5923407" cy="396037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eaLnBrk="1" hangingPunct="1">
              <a:spcBef>
                <a:spcPct val="0"/>
              </a:spcBef>
            </a:pPr>
            <a:endParaRPr lang="zh-CN"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6">
            <a:extLst>
              <a:ext uri="{FF2B5EF4-FFF2-40B4-BE49-F238E27FC236}">
                <a16:creationId xmlns:a16="http://schemas.microsoft.com/office/drawing/2014/main" id="{00232D70-AC1B-43E1-9687-0FF4AD8426F5}"/>
              </a:ext>
            </a:extLst>
          </p:cNvPr>
          <p:cNvSpPr txBox="1">
            <a:spLocks noGrp="1" noChangeArrowheads="1"/>
          </p:cNvSpPr>
          <p:nvPr/>
        </p:nvSpPr>
        <p:spPr bwMode="auto">
          <a:xfrm>
            <a:off x="4192819" y="8530408"/>
            <a:ext cx="3207584" cy="449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Calibri" panose="020F0502020204030204" pitchFamily="34" charset="0"/>
              </a:defRPr>
            </a:lvl1pPr>
            <a:lvl2pPr marL="742950" indent="-285750" eaLnBrk="0" hangingPunct="0">
              <a:spcBef>
                <a:spcPct val="30000"/>
              </a:spcBef>
              <a:defRPr sz="1200">
                <a:solidFill>
                  <a:schemeClr val="tx1"/>
                </a:solidFill>
                <a:latin typeface="Calibri" panose="020F0502020204030204" pitchFamily="34" charset="0"/>
              </a:defRPr>
            </a:lvl2pPr>
            <a:lvl3pPr marL="1143000" indent="-228600" eaLnBrk="0" hangingPunct="0">
              <a:spcBef>
                <a:spcPct val="30000"/>
              </a:spcBef>
              <a:defRPr sz="1200">
                <a:solidFill>
                  <a:schemeClr val="tx1"/>
                </a:solidFill>
                <a:latin typeface="Calibri" panose="020F0502020204030204" pitchFamily="34" charset="0"/>
              </a:defRPr>
            </a:lvl3pPr>
            <a:lvl4pPr marL="1600200" indent="-228600" eaLnBrk="0" hangingPunct="0">
              <a:spcBef>
                <a:spcPct val="30000"/>
              </a:spcBef>
              <a:defRPr sz="1200">
                <a:solidFill>
                  <a:schemeClr val="tx1"/>
                </a:solidFill>
                <a:latin typeface="Calibri" panose="020F0502020204030204" pitchFamily="34" charset="0"/>
              </a:defRPr>
            </a:lvl4pPr>
            <a:lvl5pPr marL="2057400" indent="-228600" eaLnBrk="0" hangingPunct="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810E4D0-E086-4D77-98EC-BFDFA8C0283B}" type="slidenum">
              <a:rPr kumimoji="0" lang="en-GB"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en-GB"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
        <p:nvSpPr>
          <p:cNvPr id="83971" name="Rectangle 1">
            <a:extLst>
              <a:ext uri="{FF2B5EF4-FFF2-40B4-BE49-F238E27FC236}">
                <a16:creationId xmlns:a16="http://schemas.microsoft.com/office/drawing/2014/main" id="{0128EF32-7B57-47EE-AC6C-03456A5F992D}"/>
              </a:ext>
            </a:extLst>
          </p:cNvPr>
          <p:cNvSpPr>
            <a:spLocks noGrp="1" noRot="1" noChangeAspect="1" noChangeArrowheads="1" noTextEdit="1"/>
          </p:cNvSpPr>
          <p:nvPr>
            <p:ph type="sldImg"/>
          </p:nvPr>
        </p:nvSpPr>
        <p:spPr bwMode="auto">
          <a:xfrm>
            <a:off x="1455738" y="681038"/>
            <a:ext cx="4491037" cy="3368675"/>
          </a:xfrm>
          <a:solidFill>
            <a:srgbClr val="FFFFFF"/>
          </a:solidFill>
          <a:ln>
            <a:solidFill>
              <a:srgbClr val="000000"/>
            </a:solidFill>
            <a:miter lim="800000"/>
            <a:headEnd/>
            <a:tailEnd/>
          </a:ln>
        </p:spPr>
      </p:sp>
      <p:sp>
        <p:nvSpPr>
          <p:cNvPr id="83972" name="Rectangle 2">
            <a:extLst>
              <a:ext uri="{FF2B5EF4-FFF2-40B4-BE49-F238E27FC236}">
                <a16:creationId xmlns:a16="http://schemas.microsoft.com/office/drawing/2014/main" id="{76B42562-3A7F-4D20-B7CA-449A683E5F6B}"/>
              </a:ext>
            </a:extLst>
          </p:cNvPr>
          <p:cNvSpPr>
            <a:spLocks noGrp="1" noChangeArrowheads="1"/>
          </p:cNvSpPr>
          <p:nvPr>
            <p:ph type="body" idx="1"/>
          </p:nvPr>
        </p:nvSpPr>
        <p:spPr bwMode="auto">
          <a:xfrm>
            <a:off x="740211" y="4264425"/>
            <a:ext cx="5923407" cy="396037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eaLnBrk="1" hangingPunct="1">
              <a:spcBef>
                <a:spcPct val="0"/>
              </a:spcBef>
            </a:pPr>
            <a:endParaRPr lang="zh-CN"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E0266DC8-D8DB-4400-801A-2C1C96C7C41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Rectangle 3">
            <a:extLst>
              <a:ext uri="{FF2B5EF4-FFF2-40B4-BE49-F238E27FC236}">
                <a16:creationId xmlns:a16="http://schemas.microsoft.com/office/drawing/2014/main" id="{A963F75D-A892-426A-97D9-42F5DF588DB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2854540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F85C7793-E8CC-4A22-A26E-2FAB1981FCE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Rectangle 3">
            <a:extLst>
              <a:ext uri="{FF2B5EF4-FFF2-40B4-BE49-F238E27FC236}">
                <a16:creationId xmlns:a16="http://schemas.microsoft.com/office/drawing/2014/main" id="{DD3DCE11-4733-4768-B2BE-CF43029D46B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8FF6825F-9E95-471A-B3B5-10A8FE76914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Rectangle 3">
            <a:extLst>
              <a:ext uri="{FF2B5EF4-FFF2-40B4-BE49-F238E27FC236}">
                <a16:creationId xmlns:a16="http://schemas.microsoft.com/office/drawing/2014/main" id="{79CC1B78-CF91-4893-9B9E-D712A153A2E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1249008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itchFamily="-84" charset="0"/>
                <a:ea typeface="ＭＳ Ｐゴシック" pitchFamily="-84" charset="-128"/>
                <a:cs typeface="ＭＳ Ｐゴシック" pitchFamily="-84" charset="-128"/>
              </a:rPr>
              <a:t> Figure 6.4 depicts the structure of a full encryption round.</a:t>
            </a:r>
          </a:p>
          <a:p>
            <a:endParaRPr lang="en-US" dirty="0">
              <a:latin typeface="Arial" pitchFamily="-1" charset="0"/>
              <a:ea typeface="ＭＳ Ｐゴシック" pitchFamily="-1" charset="-128"/>
              <a:cs typeface="ＭＳ Ｐゴシック" pitchFamily="-1"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9</a:t>
            </a:fld>
            <a:endParaRPr lang="en-US" dirty="0"/>
          </a:p>
        </p:txBody>
      </p:sp>
    </p:spTree>
    <p:extLst>
      <p:ext uri="{BB962C8B-B14F-4D97-AF65-F5344CB8AC3E}">
        <p14:creationId xmlns:p14="http://schemas.microsoft.com/office/powerpoint/2010/main" val="3933156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CD48D694-BBD1-41C2-B4B0-784F579C187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Rectangle 3">
            <a:extLst>
              <a:ext uri="{FF2B5EF4-FFF2-40B4-BE49-F238E27FC236}">
                <a16:creationId xmlns:a16="http://schemas.microsoft.com/office/drawing/2014/main" id="{C3748FB9-B713-4F47-998F-201755628E6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Tree>
    <p:extLst>
      <p:ext uri="{BB962C8B-B14F-4D97-AF65-F5344CB8AC3E}">
        <p14:creationId xmlns:p14="http://schemas.microsoft.com/office/powerpoint/2010/main" val="3174851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051720" y="281884"/>
            <a:ext cx="6984776" cy="792163"/>
          </a:xfrm>
        </p:spPr>
        <p:txBody>
          <a:bodyPr/>
          <a:lstStyle>
            <a:lvl1pPr>
              <a:defRPr sz="4000"/>
            </a:lvl1pPr>
          </a:lstStyle>
          <a:p>
            <a:r>
              <a:rPr lang="en-US" dirty="0"/>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037276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60350"/>
            <a:ext cx="1943100" cy="604837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85800" y="260350"/>
            <a:ext cx="5676900" cy="60483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179381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51720" y="260648"/>
            <a:ext cx="6696744" cy="792163"/>
          </a:xfrm>
        </p:spPr>
        <p:txBody>
          <a:bodyPr/>
          <a:lstStyle>
            <a:lvl1pPr>
              <a:defRPr sz="4000"/>
            </a:lvl1pPr>
          </a:lstStyle>
          <a:p>
            <a:r>
              <a:rPr lang="en-US" dirty="0"/>
              <a:t>Click to edit Master title style</a:t>
            </a:r>
            <a:endParaRPr lang="en-GB" dirty="0"/>
          </a:p>
        </p:txBody>
      </p:sp>
      <p:sp>
        <p:nvSpPr>
          <p:cNvPr id="3" name="Text Placeholder 2"/>
          <p:cNvSpPr>
            <a:spLocks noGrp="1"/>
          </p:cNvSpPr>
          <p:nvPr>
            <p:ph type="body" sz="half" idx="1"/>
          </p:nvPr>
        </p:nvSpPr>
        <p:spPr>
          <a:xfrm>
            <a:off x="685800" y="1341438"/>
            <a:ext cx="3810000" cy="49672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4648200" y="1341438"/>
            <a:ext cx="3810000" cy="2406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4648200" y="3900488"/>
            <a:ext cx="3810000" cy="2408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83731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76200" y="6172200"/>
            <a:ext cx="8595360" cy="235463"/>
          </a:xfrm>
        </p:spPr>
        <p:txBody>
          <a:bodyPr/>
          <a:lstStyle/>
          <a:p>
            <a:endParaRPr lang="en-US" dirty="0"/>
          </a:p>
        </p:txBody>
      </p:sp>
      <p:sp>
        <p:nvSpPr>
          <p:cNvPr id="4" name="Date Placeholder 3"/>
          <p:cNvSpPr>
            <a:spLocks noGrp="1"/>
          </p:cNvSpPr>
          <p:nvPr>
            <p:ph type="dt" sz="half" idx="10"/>
          </p:nvPr>
        </p:nvSpPr>
        <p:spPr/>
        <p:txBody>
          <a:bodyPr/>
          <a:lstStyle/>
          <a:p>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10" name="Picture Placeholder 9"/>
          <p:cNvSpPr>
            <a:spLocks noGrp="1"/>
          </p:cNvSpPr>
          <p:nvPr>
            <p:ph type="pic" sz="quarter" idx="14"/>
          </p:nvPr>
        </p:nvSpPr>
        <p:spPr>
          <a:xfrm>
            <a:off x="457200" y="5257800"/>
            <a:ext cx="8229600" cy="762000"/>
          </a:xfrm>
        </p:spPr>
        <p:txBody>
          <a:bodyPr/>
          <a:lstStyle/>
          <a:p>
            <a:endParaRPr lang="en-US"/>
          </a:p>
        </p:txBody>
      </p:sp>
      <p:sp>
        <p:nvSpPr>
          <p:cNvPr id="5" name="Picture Placeholder 4"/>
          <p:cNvSpPr>
            <a:spLocks noGrp="1"/>
          </p:cNvSpPr>
          <p:nvPr>
            <p:ph type="pic" sz="quarter" idx="15"/>
          </p:nvPr>
        </p:nvSpPr>
        <p:spPr>
          <a:xfrm>
            <a:off x="914400" y="3581400"/>
            <a:ext cx="7010400" cy="914400"/>
          </a:xfrm>
        </p:spPr>
        <p:txBody>
          <a:bodyPr/>
          <a:lstStyle/>
          <a:p>
            <a:endParaRPr lang="en-US"/>
          </a:p>
        </p:txBody>
      </p:sp>
    </p:spTree>
    <p:extLst>
      <p:ext uri="{BB962C8B-B14F-4D97-AF65-F5344CB8AC3E}">
        <p14:creationId xmlns:p14="http://schemas.microsoft.com/office/powerpoint/2010/main" val="26176305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43689" y="197203"/>
            <a:ext cx="6336623" cy="783526"/>
          </a:xfrm>
        </p:spPr>
        <p:txBody>
          <a:bodyPr/>
          <a:lstStyle>
            <a:lvl1pPr>
              <a:defRPr sz="3800"/>
            </a:lvl1pPr>
          </a:lstStyle>
          <a:p>
            <a:r>
              <a:rPr lang="en-US" dirty="0"/>
              <a:t>Click to edit Master title style</a:t>
            </a:r>
          </a:p>
        </p:txBody>
      </p:sp>
      <p:sp>
        <p:nvSpPr>
          <p:cNvPr id="3" name="Content Placeholder 2"/>
          <p:cNvSpPr>
            <a:spLocks noGrp="1"/>
          </p:cNvSpPr>
          <p:nvPr>
            <p:ph idx="1"/>
          </p:nvPr>
        </p:nvSpPr>
        <p:spPr>
          <a:xfrm>
            <a:off x="420581" y="1415113"/>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807476"/>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76200" y="6172200"/>
            <a:ext cx="8595360" cy="235463"/>
          </a:xfrm>
        </p:spPr>
        <p:txBody>
          <a:bodyPr/>
          <a:lstStyle/>
          <a:p>
            <a:endParaRPr lang="en-US" dirty="0"/>
          </a:p>
        </p:txBody>
      </p:sp>
      <p:sp>
        <p:nvSpPr>
          <p:cNvPr id="4" name="Date Placeholder 3"/>
          <p:cNvSpPr>
            <a:spLocks noGrp="1"/>
          </p:cNvSpPr>
          <p:nvPr>
            <p:ph type="dt" sz="half" idx="10"/>
          </p:nvPr>
        </p:nvSpPr>
        <p:spPr/>
        <p:txBody>
          <a:bodyPr/>
          <a:lstStyle/>
          <a:p>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5" name="Picture Placeholder 4"/>
          <p:cNvSpPr>
            <a:spLocks noGrp="1"/>
          </p:cNvSpPr>
          <p:nvPr>
            <p:ph type="pic" sz="quarter" idx="14"/>
          </p:nvPr>
        </p:nvSpPr>
        <p:spPr>
          <a:xfrm>
            <a:off x="457200" y="5181600"/>
            <a:ext cx="8229600" cy="762000"/>
          </a:xfrm>
        </p:spPr>
        <p:txBody>
          <a:bodyPr/>
          <a:lstStyle/>
          <a:p>
            <a:endParaRPr lang="en-US"/>
          </a:p>
        </p:txBody>
      </p:sp>
      <p:sp>
        <p:nvSpPr>
          <p:cNvPr id="10" name="Picture Placeholder 9"/>
          <p:cNvSpPr>
            <a:spLocks noGrp="1"/>
          </p:cNvSpPr>
          <p:nvPr>
            <p:ph type="pic" sz="quarter" idx="15"/>
          </p:nvPr>
        </p:nvSpPr>
        <p:spPr>
          <a:xfrm>
            <a:off x="914400" y="6019800"/>
            <a:ext cx="7010400" cy="304800"/>
          </a:xfrm>
        </p:spPr>
        <p:txBody>
          <a:bodyPr/>
          <a:lstStyle/>
          <a:p>
            <a:endParaRPr lang="en-US" dirty="0"/>
          </a:p>
        </p:txBody>
      </p:sp>
    </p:spTree>
    <p:extLst>
      <p:ext uri="{BB962C8B-B14F-4D97-AF65-F5344CB8AC3E}">
        <p14:creationId xmlns:p14="http://schemas.microsoft.com/office/powerpoint/2010/main" val="37204756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Tree>
    <p:extLst>
      <p:ext uri="{BB962C8B-B14F-4D97-AF65-F5344CB8AC3E}">
        <p14:creationId xmlns:p14="http://schemas.microsoft.com/office/powerpoint/2010/main" val="9909268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87624" y="260573"/>
            <a:ext cx="7344816" cy="792163"/>
          </a:xfrm>
        </p:spPr>
        <p:txBody>
          <a:bodyPr/>
          <a:lstStyle>
            <a:lvl1pPr>
              <a:defRPr sz="4000"/>
            </a:lvl1p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9717305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0356162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87624" y="265296"/>
            <a:ext cx="6840760" cy="792163"/>
          </a:xfrm>
        </p:spPr>
        <p:txBody>
          <a:bodyPr/>
          <a:lstStyle>
            <a:lvl1pPr>
              <a:defRPr sz="4000"/>
            </a:lvl1pPr>
          </a:lstStyle>
          <a:p>
            <a:r>
              <a:rPr lang="en-US" dirty="0"/>
              <a:t>Click to edit Master title style</a:t>
            </a:r>
            <a:endParaRPr lang="en-GB" dirty="0"/>
          </a:p>
        </p:txBody>
      </p:sp>
      <p:sp>
        <p:nvSpPr>
          <p:cNvPr id="3" name="Content Placeholder 2"/>
          <p:cNvSpPr>
            <a:spLocks noGrp="1"/>
          </p:cNvSpPr>
          <p:nvPr>
            <p:ph sz="half" idx="1"/>
          </p:nvPr>
        </p:nvSpPr>
        <p:spPr>
          <a:xfrm>
            <a:off x="685800" y="1341438"/>
            <a:ext cx="3810000" cy="4967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341438"/>
            <a:ext cx="3810000" cy="4967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1415648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15616" y="140494"/>
            <a:ext cx="6624736" cy="1143000"/>
          </a:xfrm>
        </p:spPr>
        <p:txBody>
          <a:bodyPr/>
          <a:lstStyle>
            <a:lvl1pPr>
              <a:defRPr sz="4000"/>
            </a:lvl1pPr>
          </a:lstStyle>
          <a:p>
            <a:r>
              <a:rPr lang="en-US" dirty="0"/>
              <a:t>Click to edit Master title style</a:t>
            </a:r>
            <a:endParaRPr lang="en-GB"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31134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99184" y="260648"/>
            <a:ext cx="7344816" cy="792163"/>
          </a:xfrm>
        </p:spPr>
        <p:txBody>
          <a:bodyPr/>
          <a:lstStyle>
            <a:lvl1pPr>
              <a:defRPr sz="4000"/>
            </a:lvl1pPr>
          </a:lstStyle>
          <a:p>
            <a:r>
              <a:rPr lang="en-US" dirty="0"/>
              <a:t>Click to edit Master title style</a:t>
            </a:r>
            <a:endParaRPr lang="en-GB"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7231034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87624" y="265112"/>
            <a:ext cx="6696029" cy="792163"/>
          </a:xfrm>
        </p:spPr>
        <p:txBody>
          <a:bodyPr/>
          <a:lstStyle>
            <a:lvl1pPr>
              <a:defRPr sz="4000"/>
            </a:lvl1pPr>
          </a:lstStyle>
          <a:p>
            <a:r>
              <a:rPr lang="en-US" dirty="0"/>
              <a:t>Click to edit Master title style</a:t>
            </a:r>
            <a:endParaRPr lang="en-GB" dirty="0"/>
          </a:p>
        </p:txBody>
      </p:sp>
    </p:spTree>
    <p:extLst>
      <p:ext uri="{BB962C8B-B14F-4D97-AF65-F5344CB8AC3E}">
        <p14:creationId xmlns:p14="http://schemas.microsoft.com/office/powerpoint/2010/main" val="21542513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651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3377632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3408821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59632" y="281884"/>
            <a:ext cx="6984776" cy="792163"/>
          </a:xfrm>
        </p:spPr>
        <p:txBody>
          <a:bodyPr/>
          <a:lstStyle>
            <a:lvl1pPr>
              <a:defRPr sz="4000"/>
            </a:lvl1pPr>
          </a:lstStyle>
          <a:p>
            <a:r>
              <a:rPr lang="en-US" dirty="0"/>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5534827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60350"/>
            <a:ext cx="1943100" cy="604837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85800" y="260350"/>
            <a:ext cx="5676900" cy="60483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7837771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299828" y="260648"/>
            <a:ext cx="6696744" cy="792163"/>
          </a:xfrm>
        </p:spPr>
        <p:txBody>
          <a:bodyPr/>
          <a:lstStyle>
            <a:lvl1pPr>
              <a:defRPr sz="4000"/>
            </a:lvl1pPr>
          </a:lstStyle>
          <a:p>
            <a:r>
              <a:rPr lang="en-US" dirty="0"/>
              <a:t>Click to edit Master title style</a:t>
            </a:r>
            <a:endParaRPr lang="en-GB" dirty="0"/>
          </a:p>
        </p:txBody>
      </p:sp>
      <p:sp>
        <p:nvSpPr>
          <p:cNvPr id="3" name="Text Placeholder 2"/>
          <p:cNvSpPr>
            <a:spLocks noGrp="1"/>
          </p:cNvSpPr>
          <p:nvPr>
            <p:ph type="body" sz="half" idx="1"/>
          </p:nvPr>
        </p:nvSpPr>
        <p:spPr>
          <a:xfrm>
            <a:off x="685800" y="1341438"/>
            <a:ext cx="3810000" cy="49672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4648200" y="1341438"/>
            <a:ext cx="3810000" cy="2406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4648200" y="3900488"/>
            <a:ext cx="3810000" cy="2408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527151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76200"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9/12/2022</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5" name="Picture Placeholder 4"/>
          <p:cNvSpPr>
            <a:spLocks noGrp="1"/>
          </p:cNvSpPr>
          <p:nvPr>
            <p:ph type="pic" sz="quarter" idx="14"/>
          </p:nvPr>
        </p:nvSpPr>
        <p:spPr>
          <a:xfrm>
            <a:off x="533400" y="3810000"/>
            <a:ext cx="7924800" cy="990600"/>
          </a:xfrm>
        </p:spPr>
        <p:txBody>
          <a:bodyPr/>
          <a:lstStyle/>
          <a:p>
            <a:endParaRPr lang="en-US"/>
          </a:p>
        </p:txBody>
      </p:sp>
    </p:spTree>
    <p:extLst>
      <p:ext uri="{BB962C8B-B14F-4D97-AF65-F5344CB8AC3E}">
        <p14:creationId xmlns:p14="http://schemas.microsoft.com/office/powerpoint/2010/main" val="304518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Title and 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43689" y="197203"/>
            <a:ext cx="6336623" cy="783526"/>
          </a:xfrm>
        </p:spPr>
        <p:txBody>
          <a:bodyPr/>
          <a:lstStyle>
            <a:lvl1pPr>
              <a:defRPr sz="3800"/>
            </a:lvl1pPr>
          </a:lstStyle>
          <a:p>
            <a:r>
              <a:rPr lang="en-US" dirty="0"/>
              <a:t>Click to edit Master title style</a:t>
            </a:r>
          </a:p>
        </p:txBody>
      </p:sp>
      <p:sp>
        <p:nvSpPr>
          <p:cNvPr id="3" name="Content Placeholder 2"/>
          <p:cNvSpPr>
            <a:spLocks noGrp="1"/>
          </p:cNvSpPr>
          <p:nvPr>
            <p:ph idx="1"/>
          </p:nvPr>
        </p:nvSpPr>
        <p:spPr>
          <a:xfrm>
            <a:off x="420581" y="1415113"/>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807476"/>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76200" y="6172200"/>
            <a:ext cx="8595360" cy="235463"/>
          </a:xfrm>
        </p:spPr>
        <p:txBody>
          <a:bodyPr/>
          <a:lstStyle/>
          <a:p>
            <a:endParaRPr lang="en-US" dirty="0"/>
          </a:p>
        </p:txBody>
      </p:sp>
      <p:sp>
        <p:nvSpPr>
          <p:cNvPr id="4" name="Date Placeholder 3"/>
          <p:cNvSpPr>
            <a:spLocks noGrp="1"/>
          </p:cNvSpPr>
          <p:nvPr>
            <p:ph type="dt" sz="half" idx="10"/>
          </p:nvPr>
        </p:nvSpPr>
        <p:spPr/>
        <p:txBody>
          <a:bodyPr/>
          <a:lstStyle/>
          <a:p>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5" name="Picture Placeholder 4"/>
          <p:cNvSpPr>
            <a:spLocks noGrp="1"/>
          </p:cNvSpPr>
          <p:nvPr>
            <p:ph type="pic" sz="quarter" idx="14"/>
          </p:nvPr>
        </p:nvSpPr>
        <p:spPr>
          <a:xfrm>
            <a:off x="457200" y="5181600"/>
            <a:ext cx="8229600" cy="762000"/>
          </a:xfrm>
        </p:spPr>
        <p:txBody>
          <a:bodyPr/>
          <a:lstStyle/>
          <a:p>
            <a:endParaRPr lang="en-US"/>
          </a:p>
        </p:txBody>
      </p:sp>
      <p:sp>
        <p:nvSpPr>
          <p:cNvPr id="10" name="Picture Placeholder 9"/>
          <p:cNvSpPr>
            <a:spLocks noGrp="1"/>
          </p:cNvSpPr>
          <p:nvPr>
            <p:ph type="pic" sz="quarter" idx="15"/>
          </p:nvPr>
        </p:nvSpPr>
        <p:spPr>
          <a:xfrm>
            <a:off x="914400" y="6019800"/>
            <a:ext cx="7010400" cy="304800"/>
          </a:xfrm>
        </p:spPr>
        <p:txBody>
          <a:bodyPr/>
          <a:lstStyle/>
          <a:p>
            <a:endParaRPr lang="en-US" dirty="0"/>
          </a:p>
        </p:txBody>
      </p:sp>
    </p:spTree>
    <p:extLst>
      <p:ext uri="{BB962C8B-B14F-4D97-AF65-F5344CB8AC3E}">
        <p14:creationId xmlns:p14="http://schemas.microsoft.com/office/powerpoint/2010/main" val="1351307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722944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23728" y="265296"/>
            <a:ext cx="6840760" cy="792163"/>
          </a:xfrm>
        </p:spPr>
        <p:txBody>
          <a:bodyPr/>
          <a:lstStyle>
            <a:lvl1pPr>
              <a:defRPr sz="4000"/>
            </a:lvl1pPr>
          </a:lstStyle>
          <a:p>
            <a:r>
              <a:rPr lang="en-US"/>
              <a:t>Click to edit Master title style</a:t>
            </a:r>
            <a:endParaRPr lang="en-GB"/>
          </a:p>
        </p:txBody>
      </p:sp>
      <p:sp>
        <p:nvSpPr>
          <p:cNvPr id="3" name="Content Placeholder 2"/>
          <p:cNvSpPr>
            <a:spLocks noGrp="1"/>
          </p:cNvSpPr>
          <p:nvPr>
            <p:ph sz="half" idx="1"/>
          </p:nvPr>
        </p:nvSpPr>
        <p:spPr>
          <a:xfrm>
            <a:off x="685800" y="1341438"/>
            <a:ext cx="3810000" cy="4967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341438"/>
            <a:ext cx="3810000" cy="4967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9773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07704" y="140494"/>
            <a:ext cx="6624736" cy="1143000"/>
          </a:xfrm>
        </p:spPr>
        <p:txBody>
          <a:bodyPr/>
          <a:lstStyle>
            <a:lvl1pPr>
              <a:defRPr sz="4000"/>
            </a:lvl1pPr>
          </a:lstStyle>
          <a:p>
            <a:r>
              <a:rPr lang="en-US" dirty="0"/>
              <a:t>Click to edit Master title style</a:t>
            </a:r>
            <a:endParaRPr lang="en-GB"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8" name="Picture 7">
            <a:extLst>
              <a:ext uri="{FF2B5EF4-FFF2-40B4-BE49-F238E27FC236}">
                <a16:creationId xmlns:a16="http://schemas.microsoft.com/office/drawing/2014/main" id="{494DDB8A-0C73-45AA-AEFA-06243121E57B}"/>
              </a:ext>
            </a:extLst>
          </p:cNvPr>
          <p:cNvPicPr>
            <a:picLocks noChangeAspect="1"/>
          </p:cNvPicPr>
          <p:nvPr userDrawn="1"/>
        </p:nvPicPr>
        <p:blipFill>
          <a:blip r:embed="rId2"/>
          <a:stretch>
            <a:fillRect/>
          </a:stretch>
        </p:blipFill>
        <p:spPr>
          <a:xfrm>
            <a:off x="237187" y="50725"/>
            <a:ext cx="1310477" cy="1074019"/>
          </a:xfrm>
          <a:prstGeom prst="rect">
            <a:avLst/>
          </a:prstGeom>
        </p:spPr>
      </p:pic>
    </p:spTree>
    <p:extLst>
      <p:ext uri="{BB962C8B-B14F-4D97-AF65-F5344CB8AC3E}">
        <p14:creationId xmlns:p14="http://schemas.microsoft.com/office/powerpoint/2010/main" val="1782738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835696" y="265112"/>
            <a:ext cx="6696029" cy="792163"/>
          </a:xfrm>
        </p:spPr>
        <p:txBody>
          <a:bodyPr/>
          <a:lstStyle>
            <a:lvl1pPr>
              <a:defRPr sz="4000"/>
            </a:lvl1pPr>
          </a:lstStyle>
          <a:p>
            <a:r>
              <a:rPr lang="en-US" dirty="0"/>
              <a:t>Click to edit Master title style</a:t>
            </a:r>
            <a:endParaRPr lang="en-GB" dirty="0"/>
          </a:p>
        </p:txBody>
      </p:sp>
    </p:spTree>
    <p:extLst>
      <p:ext uri="{BB962C8B-B14F-4D97-AF65-F5344CB8AC3E}">
        <p14:creationId xmlns:p14="http://schemas.microsoft.com/office/powerpoint/2010/main" val="3087950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1454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453379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81441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image" Target="../media/image1.pn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835A416-0BA9-4264-8A01-EEB3FFAC9EE0}"/>
              </a:ext>
            </a:extLst>
          </p:cNvPr>
          <p:cNvSpPr>
            <a:spLocks noGrp="1" noChangeArrowheads="1"/>
          </p:cNvSpPr>
          <p:nvPr>
            <p:ph type="title"/>
          </p:nvPr>
        </p:nvSpPr>
        <p:spPr bwMode="auto">
          <a:xfrm>
            <a:off x="908050" y="46037"/>
            <a:ext cx="770255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5" rIns="91429" bIns="45715" numCol="1" anchor="ctr" anchorCtr="0" compatLnSpc="1">
            <a:prstTxWarp prst="textNoShape">
              <a:avLst/>
            </a:prstTxWarp>
          </a:bodyPr>
          <a:lstStyle/>
          <a:p>
            <a:pPr lvl="0"/>
            <a:r>
              <a:rPr lang="de-DE" altLang="en-US" dirty="0"/>
              <a:t>Click to edit Master title style</a:t>
            </a:r>
          </a:p>
        </p:txBody>
      </p:sp>
      <p:sp>
        <p:nvSpPr>
          <p:cNvPr id="1027" name="Rectangle 3">
            <a:extLst>
              <a:ext uri="{FF2B5EF4-FFF2-40B4-BE49-F238E27FC236}">
                <a16:creationId xmlns:a16="http://schemas.microsoft.com/office/drawing/2014/main" id="{0B2CA537-2676-4E51-AAC8-F0C3E5F1A56F}"/>
              </a:ext>
            </a:extLst>
          </p:cNvPr>
          <p:cNvSpPr>
            <a:spLocks noGrp="1" noChangeArrowheads="1"/>
          </p:cNvSpPr>
          <p:nvPr>
            <p:ph type="body" idx="1"/>
          </p:nvPr>
        </p:nvSpPr>
        <p:spPr bwMode="auto">
          <a:xfrm>
            <a:off x="685800" y="1341438"/>
            <a:ext cx="7772400" cy="496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5" rIns="91429" bIns="45715" numCol="1" anchor="t" anchorCtr="0" compatLnSpc="1">
            <a:prstTxWarp prst="textNoShape">
              <a:avLst/>
            </a:prstTxWarp>
          </a:bodyPr>
          <a:lstStyle/>
          <a:p>
            <a:pPr lvl="0"/>
            <a:r>
              <a:rPr lang="de-DE" altLang="en-US" dirty="0"/>
              <a:t>Click to edit Master text styles</a:t>
            </a:r>
          </a:p>
          <a:p>
            <a:pPr lvl="1"/>
            <a:r>
              <a:rPr lang="de-DE" altLang="en-US" dirty="0"/>
              <a:t>Second level</a:t>
            </a:r>
          </a:p>
          <a:p>
            <a:pPr lvl="2"/>
            <a:r>
              <a:rPr lang="de-DE" altLang="en-US" dirty="0"/>
              <a:t>Third level</a:t>
            </a:r>
          </a:p>
          <a:p>
            <a:pPr lvl="3"/>
            <a:r>
              <a:rPr lang="de-DE" altLang="en-US" dirty="0"/>
              <a:t>Fourth level</a:t>
            </a:r>
          </a:p>
          <a:p>
            <a:pPr lvl="4"/>
            <a:r>
              <a:rPr lang="de-DE" altLang="en-US" dirty="0"/>
              <a:t>Fifth level</a:t>
            </a:r>
          </a:p>
        </p:txBody>
      </p:sp>
      <p:sp>
        <p:nvSpPr>
          <p:cNvPr id="1028" name="Line 4">
            <a:extLst>
              <a:ext uri="{FF2B5EF4-FFF2-40B4-BE49-F238E27FC236}">
                <a16:creationId xmlns:a16="http://schemas.microsoft.com/office/drawing/2014/main" id="{411683D1-7B74-4FD6-AA23-0A865C918354}"/>
              </a:ext>
            </a:extLst>
          </p:cNvPr>
          <p:cNvSpPr>
            <a:spLocks noChangeShapeType="1"/>
          </p:cNvSpPr>
          <p:nvPr userDrawn="1"/>
        </p:nvSpPr>
        <p:spPr bwMode="auto">
          <a:xfrm>
            <a:off x="323850" y="914400"/>
            <a:ext cx="8382000" cy="0"/>
          </a:xfrm>
          <a:prstGeom prst="line">
            <a:avLst/>
          </a:prstGeom>
          <a:noFill/>
          <a:ln w="38100">
            <a:solidFill>
              <a:srgbClr val="16AFC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5093" name="Text Box 5">
            <a:extLst>
              <a:ext uri="{FF2B5EF4-FFF2-40B4-BE49-F238E27FC236}">
                <a16:creationId xmlns:a16="http://schemas.microsoft.com/office/drawing/2014/main" id="{BB2D38F9-5A3D-4000-83B0-1B26F0433CDD}"/>
              </a:ext>
            </a:extLst>
          </p:cNvPr>
          <p:cNvSpPr txBox="1">
            <a:spLocks noChangeArrowheads="1"/>
          </p:cNvSpPr>
          <p:nvPr userDrawn="1"/>
        </p:nvSpPr>
        <p:spPr bwMode="auto">
          <a:xfrm>
            <a:off x="6732588" y="6508750"/>
            <a:ext cx="2016125" cy="336550"/>
          </a:xfrm>
          <a:prstGeom prst="rect">
            <a:avLst/>
          </a:prstGeom>
          <a:noFill/>
          <a:ln w="9525">
            <a:noFill/>
            <a:miter lim="800000"/>
            <a:headEnd/>
            <a:tailEnd/>
          </a:ln>
          <a:effectLst/>
        </p:spPr>
        <p:txBody>
          <a:bodyPr>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pPr algn="r">
              <a:defRPr/>
            </a:pPr>
            <a:r>
              <a:rPr lang="en-US" altLang="en-US" sz="1600">
                <a:latin typeface="Arial" panose="020B0604020202020204" pitchFamily="34" charset="0"/>
              </a:rPr>
              <a:t>Week</a:t>
            </a:r>
            <a:r>
              <a:rPr lang="en-GB" altLang="en-US" sz="1600">
                <a:latin typeface="Arial" panose="020B0604020202020204" pitchFamily="34" charset="0"/>
              </a:rPr>
              <a:t> </a:t>
            </a:r>
            <a:r>
              <a:rPr lang="en-GB" altLang="en-US" sz="1600" dirty="0">
                <a:latin typeface="Arial" panose="020B0604020202020204" pitchFamily="34" charset="0"/>
              </a:rPr>
              <a:t>2</a:t>
            </a:r>
            <a:r>
              <a:rPr lang="en-GB" altLang="en-US" sz="1600">
                <a:latin typeface="Arial" panose="020B0604020202020204" pitchFamily="34" charset="0"/>
              </a:rPr>
              <a:t>: </a:t>
            </a:r>
            <a:fld id="{F82382A3-3314-49A0-B193-00795800CFEF}" type="slidenum">
              <a:rPr lang="de-DE" altLang="en-US" sz="1600" smtClean="0">
                <a:latin typeface="Arial" panose="020B0604020202020204" pitchFamily="34" charset="0"/>
              </a:rPr>
              <a:pPr algn="r">
                <a:defRPr/>
              </a:pPr>
              <a:t>‹#›</a:t>
            </a:fld>
            <a:r>
              <a:rPr lang="en-GB" altLang="en-US" sz="1600" dirty="0">
                <a:latin typeface="Arial" panose="020B0604020202020204" pitchFamily="34" charset="0"/>
              </a:rPr>
              <a:t> </a:t>
            </a:r>
          </a:p>
        </p:txBody>
      </p:sp>
      <p:sp>
        <p:nvSpPr>
          <p:cNvPr id="1030" name="Line 6">
            <a:extLst>
              <a:ext uri="{FF2B5EF4-FFF2-40B4-BE49-F238E27FC236}">
                <a16:creationId xmlns:a16="http://schemas.microsoft.com/office/drawing/2014/main" id="{48E10BD9-0495-4989-B7AE-19AEDC4AB44D}"/>
              </a:ext>
            </a:extLst>
          </p:cNvPr>
          <p:cNvSpPr>
            <a:spLocks noChangeShapeType="1"/>
          </p:cNvSpPr>
          <p:nvPr userDrawn="1"/>
        </p:nvSpPr>
        <p:spPr bwMode="auto">
          <a:xfrm>
            <a:off x="323850" y="6453188"/>
            <a:ext cx="8382000" cy="0"/>
          </a:xfrm>
          <a:prstGeom prst="line">
            <a:avLst/>
          </a:prstGeom>
          <a:noFill/>
          <a:ln w="38100">
            <a:solidFill>
              <a:srgbClr val="16AFC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 name="TextBox 8">
            <a:extLst>
              <a:ext uri="{FF2B5EF4-FFF2-40B4-BE49-F238E27FC236}">
                <a16:creationId xmlns:a16="http://schemas.microsoft.com/office/drawing/2014/main" id="{BE4C2190-5B25-4748-9C0B-4D7F6AD21C27}"/>
              </a:ext>
            </a:extLst>
          </p:cNvPr>
          <p:cNvSpPr txBox="1"/>
          <p:nvPr userDrawn="1"/>
        </p:nvSpPr>
        <p:spPr>
          <a:xfrm>
            <a:off x="304800" y="6503214"/>
            <a:ext cx="1219200" cy="338554"/>
          </a:xfrm>
          <a:prstGeom prst="rect">
            <a:avLst/>
          </a:prstGeom>
          <a:noFill/>
        </p:spPr>
        <p:txBody>
          <a:bodyPr wrap="square" rtlCol="0">
            <a:spAutoFit/>
          </a:bodyPr>
          <a:lstStyle/>
          <a:p>
            <a:r>
              <a:rPr lang="en-US" sz="1600" b="1"/>
              <a:t>09-2022</a:t>
            </a:r>
            <a:endParaRPr lang="en-US" sz="1600" b="1" dirty="0"/>
          </a:p>
        </p:txBody>
      </p:sp>
      <p:sp>
        <p:nvSpPr>
          <p:cNvPr id="10" name="TextBox 9">
            <a:extLst>
              <a:ext uri="{FF2B5EF4-FFF2-40B4-BE49-F238E27FC236}">
                <a16:creationId xmlns:a16="http://schemas.microsoft.com/office/drawing/2014/main" id="{EE611547-FA0D-412F-B507-C266383B699E}"/>
              </a:ext>
            </a:extLst>
          </p:cNvPr>
          <p:cNvSpPr txBox="1"/>
          <p:nvPr userDrawn="1"/>
        </p:nvSpPr>
        <p:spPr>
          <a:xfrm>
            <a:off x="3131791" y="6453187"/>
            <a:ext cx="4608859" cy="338554"/>
          </a:xfrm>
          <a:prstGeom prst="rect">
            <a:avLst/>
          </a:prstGeom>
          <a:noFill/>
        </p:spPr>
        <p:txBody>
          <a:bodyPr wrap="square" rtlCol="0">
            <a:spAutoFit/>
          </a:bodyPr>
          <a:lstStyle/>
          <a:p>
            <a:r>
              <a:rPr lang="en-US" sz="1600" b="1" dirty="0"/>
              <a:t>NT101-</a:t>
            </a:r>
            <a:r>
              <a:rPr lang="en-US" sz="1600" b="1" kern="1200" dirty="0">
                <a:solidFill>
                  <a:schemeClr val="tx1"/>
                </a:solidFill>
                <a:effectLst/>
                <a:latin typeface="+mn-lt"/>
                <a:ea typeface="+mn-ea"/>
                <a:cs typeface="+mn-cs"/>
              </a:rPr>
              <a:t>Network security</a:t>
            </a:r>
            <a:endParaRPr lang="en-US" sz="1600" b="1" dirty="0">
              <a:latin typeface="+mn-lt"/>
            </a:endParaRPr>
          </a:p>
        </p:txBody>
      </p:sp>
      <p:pic>
        <p:nvPicPr>
          <p:cNvPr id="11" name="Picture 10">
            <a:extLst>
              <a:ext uri="{FF2B5EF4-FFF2-40B4-BE49-F238E27FC236}">
                <a16:creationId xmlns:a16="http://schemas.microsoft.com/office/drawing/2014/main" id="{2280DB7B-08C2-4ADC-A09F-52EB0A2AA50C}"/>
              </a:ext>
            </a:extLst>
          </p:cNvPr>
          <p:cNvPicPr>
            <a:picLocks noChangeAspect="1"/>
          </p:cNvPicPr>
          <p:nvPr userDrawn="1"/>
        </p:nvPicPr>
        <p:blipFill>
          <a:blip r:embed="rId16"/>
          <a:stretch>
            <a:fillRect/>
          </a:stretch>
        </p:blipFill>
        <p:spPr>
          <a:xfrm>
            <a:off x="0" y="50726"/>
            <a:ext cx="966568" cy="792164"/>
          </a:xfrm>
          <a:prstGeom prst="rect">
            <a:avLst/>
          </a:prstGeom>
        </p:spPr>
      </p:pic>
    </p:spTree>
    <p:extLst>
      <p:ext uri="{BB962C8B-B14F-4D97-AF65-F5344CB8AC3E}">
        <p14:creationId xmlns:p14="http://schemas.microsoft.com/office/powerpoint/2010/main" val="386008357"/>
      </p:ext>
    </p:extLst>
  </p:cSld>
  <p:clrMap bg1="lt1" tx1="dk1" bg2="lt2" tx2="dk2" accent1="accent1" accent2="accent2" accent3="accent3" accent4="accent4" accent5="accent5" accent6="accent6" hlink="hlink" folHlink="folHlink"/>
  <p:sldLayoutIdLst>
    <p:sldLayoutId id="2147483948" r:id="rId1"/>
    <p:sldLayoutId id="2147483949" r:id="rId2"/>
    <p:sldLayoutId id="2147483950" r:id="rId3"/>
    <p:sldLayoutId id="2147483951" r:id="rId4"/>
    <p:sldLayoutId id="2147483952" r:id="rId5"/>
    <p:sldLayoutId id="2147483953" r:id="rId6"/>
    <p:sldLayoutId id="2147483954" r:id="rId7"/>
    <p:sldLayoutId id="2147483955" r:id="rId8"/>
    <p:sldLayoutId id="2147483956" r:id="rId9"/>
    <p:sldLayoutId id="2147483957" r:id="rId10"/>
    <p:sldLayoutId id="2147483958" r:id="rId11"/>
    <p:sldLayoutId id="2147483959" r:id="rId12"/>
    <p:sldLayoutId id="2147483960" r:id="rId13"/>
    <p:sldLayoutId id="2147483961" r:id="rId14"/>
  </p:sldLayoutIdLst>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Arial" charset="0"/>
        </a:defRPr>
      </a:lvl2pPr>
      <a:lvl3pPr algn="l" rtl="0" eaLnBrk="0" fontAlgn="base" hangingPunct="0">
        <a:spcBef>
          <a:spcPct val="0"/>
        </a:spcBef>
        <a:spcAft>
          <a:spcPct val="0"/>
        </a:spcAft>
        <a:defRPr sz="4400">
          <a:solidFill>
            <a:schemeClr val="tx2"/>
          </a:solidFill>
          <a:latin typeface="Arial" charset="0"/>
        </a:defRPr>
      </a:lvl3pPr>
      <a:lvl4pPr algn="l" rtl="0" eaLnBrk="0" fontAlgn="base" hangingPunct="0">
        <a:spcBef>
          <a:spcPct val="0"/>
        </a:spcBef>
        <a:spcAft>
          <a:spcPct val="0"/>
        </a:spcAft>
        <a:defRPr sz="4400">
          <a:solidFill>
            <a:schemeClr val="tx2"/>
          </a:solidFill>
          <a:latin typeface="Arial" charset="0"/>
        </a:defRPr>
      </a:lvl4pPr>
      <a:lvl5pPr algn="l" rtl="0" eaLnBrk="0" fontAlgn="base" hangingPunct="0">
        <a:spcBef>
          <a:spcPct val="0"/>
        </a:spcBef>
        <a:spcAft>
          <a:spcPct val="0"/>
        </a:spcAft>
        <a:defRPr sz="4400">
          <a:solidFill>
            <a:schemeClr val="tx2"/>
          </a:solidFill>
          <a:latin typeface="Arial" charset="0"/>
        </a:defRPr>
      </a:lvl5pPr>
      <a:lvl6pPr marL="457200" algn="l" rtl="0" fontAlgn="base">
        <a:spcBef>
          <a:spcPct val="0"/>
        </a:spcBef>
        <a:spcAft>
          <a:spcPct val="0"/>
        </a:spcAft>
        <a:defRPr sz="4400">
          <a:solidFill>
            <a:schemeClr val="tx2"/>
          </a:solidFill>
          <a:latin typeface="Arial" charset="0"/>
        </a:defRPr>
      </a:lvl6pPr>
      <a:lvl7pPr marL="914400" algn="l" rtl="0" fontAlgn="base">
        <a:spcBef>
          <a:spcPct val="0"/>
        </a:spcBef>
        <a:spcAft>
          <a:spcPct val="0"/>
        </a:spcAft>
        <a:defRPr sz="4400">
          <a:solidFill>
            <a:schemeClr val="tx2"/>
          </a:solidFill>
          <a:latin typeface="Arial" charset="0"/>
        </a:defRPr>
      </a:lvl7pPr>
      <a:lvl8pPr marL="1371600" algn="l" rtl="0" fontAlgn="base">
        <a:spcBef>
          <a:spcPct val="0"/>
        </a:spcBef>
        <a:spcAft>
          <a:spcPct val="0"/>
        </a:spcAft>
        <a:defRPr sz="4400">
          <a:solidFill>
            <a:schemeClr val="tx2"/>
          </a:solidFill>
          <a:latin typeface="Arial" charset="0"/>
        </a:defRPr>
      </a:lvl8pPr>
      <a:lvl9pPr marL="1828800" algn="l"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lr>
          <a:srgbClr val="16AFC2"/>
        </a:buClr>
        <a:buSzPct val="125000"/>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339966"/>
        </a:buClr>
        <a:buSzPct val="85000"/>
        <a:buFont typeface="Wingdings" panose="05000000000000000000" pitchFamily="2" charset="2"/>
        <a:buChar char="Ø"/>
        <a:defRPr sz="2800">
          <a:solidFill>
            <a:schemeClr val="tx1"/>
          </a:solidFill>
          <a:latin typeface="+mn-lt"/>
        </a:defRPr>
      </a:lvl2pPr>
      <a:lvl3pPr marL="1143000" indent="-228600" algn="l" rtl="0" eaLnBrk="0" fontAlgn="base" hangingPunct="0">
        <a:spcBef>
          <a:spcPct val="20000"/>
        </a:spcBef>
        <a:spcAft>
          <a:spcPct val="0"/>
        </a:spcAft>
        <a:buSzPct val="150000"/>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835A416-0BA9-4264-8A01-EEB3FFAC9EE0}"/>
              </a:ext>
            </a:extLst>
          </p:cNvPr>
          <p:cNvSpPr>
            <a:spLocks noGrp="1" noChangeArrowheads="1"/>
          </p:cNvSpPr>
          <p:nvPr>
            <p:ph type="title"/>
          </p:nvPr>
        </p:nvSpPr>
        <p:spPr bwMode="auto">
          <a:xfrm>
            <a:off x="958025" y="-2186"/>
            <a:ext cx="6751822" cy="799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5" rIns="91429" bIns="45715" numCol="1" anchor="ctr" anchorCtr="0" compatLnSpc="1">
            <a:prstTxWarp prst="textNoShape">
              <a:avLst/>
            </a:prstTxWarp>
          </a:bodyPr>
          <a:lstStyle/>
          <a:p>
            <a:pPr lvl="0"/>
            <a:r>
              <a:rPr lang="de-DE" altLang="en-US" dirty="0"/>
              <a:t>Click to edit Master title style</a:t>
            </a:r>
          </a:p>
        </p:txBody>
      </p:sp>
      <p:sp>
        <p:nvSpPr>
          <p:cNvPr id="1027" name="Rectangle 3">
            <a:extLst>
              <a:ext uri="{FF2B5EF4-FFF2-40B4-BE49-F238E27FC236}">
                <a16:creationId xmlns:a16="http://schemas.microsoft.com/office/drawing/2014/main" id="{0B2CA537-2676-4E51-AAC8-F0C3E5F1A56F}"/>
              </a:ext>
            </a:extLst>
          </p:cNvPr>
          <p:cNvSpPr>
            <a:spLocks noGrp="1" noChangeArrowheads="1"/>
          </p:cNvSpPr>
          <p:nvPr>
            <p:ph type="body" idx="1"/>
          </p:nvPr>
        </p:nvSpPr>
        <p:spPr bwMode="auto">
          <a:xfrm>
            <a:off x="685800" y="1276123"/>
            <a:ext cx="7772400" cy="496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5" rIns="91429" bIns="45715" numCol="1" anchor="t" anchorCtr="0" compatLnSpc="1">
            <a:prstTxWarp prst="textNoShape">
              <a:avLst/>
            </a:prstTxWarp>
          </a:bodyPr>
          <a:lstStyle/>
          <a:p>
            <a:pPr lvl="0"/>
            <a:r>
              <a:rPr lang="de-DE" altLang="en-US" dirty="0"/>
              <a:t>Click to edit Master text styles</a:t>
            </a:r>
          </a:p>
          <a:p>
            <a:pPr lvl="1"/>
            <a:r>
              <a:rPr lang="de-DE" altLang="en-US" dirty="0"/>
              <a:t>Second level</a:t>
            </a:r>
          </a:p>
          <a:p>
            <a:pPr lvl="2"/>
            <a:r>
              <a:rPr lang="de-DE" altLang="en-US" dirty="0"/>
              <a:t>Third level</a:t>
            </a:r>
          </a:p>
          <a:p>
            <a:pPr lvl="3"/>
            <a:r>
              <a:rPr lang="de-DE" altLang="en-US" dirty="0"/>
              <a:t>Fourth level</a:t>
            </a:r>
          </a:p>
          <a:p>
            <a:pPr lvl="4"/>
            <a:r>
              <a:rPr lang="de-DE" altLang="en-US" dirty="0"/>
              <a:t>Fifth level</a:t>
            </a:r>
          </a:p>
        </p:txBody>
      </p:sp>
      <p:sp>
        <p:nvSpPr>
          <p:cNvPr id="1028" name="Line 4">
            <a:extLst>
              <a:ext uri="{FF2B5EF4-FFF2-40B4-BE49-F238E27FC236}">
                <a16:creationId xmlns:a16="http://schemas.microsoft.com/office/drawing/2014/main" id="{411683D1-7B74-4FD6-AA23-0A865C918354}"/>
              </a:ext>
            </a:extLst>
          </p:cNvPr>
          <p:cNvSpPr>
            <a:spLocks noChangeShapeType="1"/>
          </p:cNvSpPr>
          <p:nvPr userDrawn="1"/>
        </p:nvSpPr>
        <p:spPr bwMode="auto">
          <a:xfrm>
            <a:off x="323850" y="836693"/>
            <a:ext cx="8382000" cy="0"/>
          </a:xfrm>
          <a:prstGeom prst="line">
            <a:avLst/>
          </a:prstGeom>
          <a:noFill/>
          <a:ln w="38100">
            <a:solidFill>
              <a:srgbClr val="16AFC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5093" name="Text Box 5">
            <a:extLst>
              <a:ext uri="{FF2B5EF4-FFF2-40B4-BE49-F238E27FC236}">
                <a16:creationId xmlns:a16="http://schemas.microsoft.com/office/drawing/2014/main" id="{BB2D38F9-5A3D-4000-83B0-1B26F0433CDD}"/>
              </a:ext>
            </a:extLst>
          </p:cNvPr>
          <p:cNvSpPr txBox="1">
            <a:spLocks noChangeArrowheads="1"/>
          </p:cNvSpPr>
          <p:nvPr userDrawn="1"/>
        </p:nvSpPr>
        <p:spPr bwMode="auto">
          <a:xfrm>
            <a:off x="6732588" y="6522818"/>
            <a:ext cx="2016125" cy="336550"/>
          </a:xfrm>
          <a:prstGeom prst="rect">
            <a:avLst/>
          </a:prstGeom>
          <a:noFill/>
          <a:ln w="9525">
            <a:noFill/>
            <a:miter lim="800000"/>
            <a:headEnd/>
            <a:tailEnd/>
          </a:ln>
          <a:effectLst/>
        </p:spPr>
        <p:txBody>
          <a:bodyPr>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pPr algn="r">
              <a:defRPr/>
            </a:pPr>
            <a:r>
              <a:rPr lang="en-GB" altLang="en-US" sz="1600">
                <a:latin typeface="Arial" panose="020B0604020202020204" pitchFamily="34" charset="0"/>
              </a:rPr>
              <a:t>Week 2: </a:t>
            </a:r>
            <a:fld id="{F82382A3-3314-49A0-B193-00795800CFEF}" type="slidenum">
              <a:rPr lang="de-DE" altLang="en-US" sz="1600" smtClean="0">
                <a:latin typeface="Arial" panose="020B0604020202020204" pitchFamily="34" charset="0"/>
              </a:rPr>
              <a:pPr algn="r">
                <a:defRPr/>
              </a:pPr>
              <a:t>‹#›</a:t>
            </a:fld>
            <a:r>
              <a:rPr lang="en-GB" altLang="en-US" sz="1600" dirty="0">
                <a:latin typeface="Arial" panose="020B0604020202020204" pitchFamily="34" charset="0"/>
              </a:rPr>
              <a:t> </a:t>
            </a:r>
          </a:p>
        </p:txBody>
      </p:sp>
      <p:sp>
        <p:nvSpPr>
          <p:cNvPr id="1030" name="Line 6">
            <a:extLst>
              <a:ext uri="{FF2B5EF4-FFF2-40B4-BE49-F238E27FC236}">
                <a16:creationId xmlns:a16="http://schemas.microsoft.com/office/drawing/2014/main" id="{48E10BD9-0495-4989-B7AE-19AEDC4AB44D}"/>
              </a:ext>
            </a:extLst>
          </p:cNvPr>
          <p:cNvSpPr>
            <a:spLocks noChangeShapeType="1"/>
          </p:cNvSpPr>
          <p:nvPr userDrawn="1"/>
        </p:nvSpPr>
        <p:spPr bwMode="auto">
          <a:xfrm>
            <a:off x="323850" y="6553200"/>
            <a:ext cx="8321040" cy="0"/>
          </a:xfrm>
          <a:prstGeom prst="line">
            <a:avLst/>
          </a:prstGeom>
          <a:ln w="28575">
            <a:headEnd/>
            <a:tailEnd/>
          </a:ln>
          <a:extLst>
            <a:ext uri="{909E8E84-426E-40DD-AFC4-6F175D3DCCD1}">
              <a14:hiddenFill xmlns:a14="http://schemas.microsoft.com/office/drawing/2010/main">
                <a:noFill/>
              </a14:hiddenFill>
            </a:ext>
          </a:extLst>
        </p:spPr>
        <p:style>
          <a:lnRef idx="1">
            <a:schemeClr val="accent2"/>
          </a:lnRef>
          <a:fillRef idx="0">
            <a:schemeClr val="accent2"/>
          </a:fillRef>
          <a:effectRef idx="0">
            <a:schemeClr val="accent2"/>
          </a:effectRef>
          <a:fontRef idx="minor">
            <a:schemeClr val="tx1"/>
          </a:fontRef>
        </p:style>
        <p:txBody>
          <a:bodyPr wrap="none" anchor="ctr"/>
          <a:lstStyle/>
          <a:p>
            <a:endParaRPr lang="en-US">
              <a:ln w="19050">
                <a:solidFill>
                  <a:schemeClr val="tx1"/>
                </a:solidFill>
              </a:ln>
            </a:endParaRPr>
          </a:p>
        </p:txBody>
      </p:sp>
      <p:sp>
        <p:nvSpPr>
          <p:cNvPr id="9" name="TextBox 8">
            <a:extLst>
              <a:ext uri="{FF2B5EF4-FFF2-40B4-BE49-F238E27FC236}">
                <a16:creationId xmlns:a16="http://schemas.microsoft.com/office/drawing/2014/main" id="{BE4C2190-5B25-4748-9C0B-4D7F6AD21C27}"/>
              </a:ext>
            </a:extLst>
          </p:cNvPr>
          <p:cNvSpPr txBox="1"/>
          <p:nvPr userDrawn="1"/>
        </p:nvSpPr>
        <p:spPr>
          <a:xfrm>
            <a:off x="304800" y="6545418"/>
            <a:ext cx="1219200" cy="338554"/>
          </a:xfrm>
          <a:prstGeom prst="rect">
            <a:avLst/>
          </a:prstGeom>
          <a:noFill/>
        </p:spPr>
        <p:txBody>
          <a:bodyPr wrap="square" rtlCol="0">
            <a:spAutoFit/>
          </a:bodyPr>
          <a:lstStyle/>
          <a:p>
            <a:r>
              <a:rPr lang="en-US" sz="1600" b="1"/>
              <a:t>10-2022</a:t>
            </a:r>
            <a:endParaRPr lang="en-US" sz="1600" b="1" dirty="0"/>
          </a:p>
        </p:txBody>
      </p:sp>
      <p:sp>
        <p:nvSpPr>
          <p:cNvPr id="10" name="TextBox 9">
            <a:extLst>
              <a:ext uri="{FF2B5EF4-FFF2-40B4-BE49-F238E27FC236}">
                <a16:creationId xmlns:a16="http://schemas.microsoft.com/office/drawing/2014/main" id="{EE611547-FA0D-412F-B507-C266383B699E}"/>
              </a:ext>
            </a:extLst>
          </p:cNvPr>
          <p:cNvSpPr txBox="1"/>
          <p:nvPr userDrawn="1"/>
        </p:nvSpPr>
        <p:spPr>
          <a:xfrm>
            <a:off x="3432935" y="6539374"/>
            <a:ext cx="2808312" cy="338554"/>
          </a:xfrm>
          <a:prstGeom prst="rect">
            <a:avLst/>
          </a:prstGeom>
          <a:noFill/>
        </p:spPr>
        <p:txBody>
          <a:bodyPr wrap="square" rtlCol="0">
            <a:spAutoFit/>
          </a:bodyPr>
          <a:lstStyle/>
          <a:p>
            <a:r>
              <a:rPr lang="en-US" sz="1600" b="1" kern="1200" dirty="0">
                <a:solidFill>
                  <a:schemeClr val="tx1"/>
                </a:solidFill>
                <a:effectLst/>
                <a:latin typeface="+mn-lt"/>
                <a:ea typeface="+mn-ea"/>
                <a:cs typeface="+mn-cs"/>
              </a:rPr>
              <a:t>NT219–Cryptography</a:t>
            </a:r>
            <a:endParaRPr lang="en-US" sz="1600" b="1" dirty="0">
              <a:latin typeface="+mn-lt"/>
            </a:endParaRPr>
          </a:p>
        </p:txBody>
      </p:sp>
      <p:pic>
        <p:nvPicPr>
          <p:cNvPr id="11" name="Picture 10">
            <a:extLst>
              <a:ext uri="{FF2B5EF4-FFF2-40B4-BE49-F238E27FC236}">
                <a16:creationId xmlns:a16="http://schemas.microsoft.com/office/drawing/2014/main" id="{BFFDA27E-0E4C-4070-8A6B-A96E3375685D}"/>
              </a:ext>
            </a:extLst>
          </p:cNvPr>
          <p:cNvPicPr>
            <a:picLocks noChangeAspect="1"/>
          </p:cNvPicPr>
          <p:nvPr userDrawn="1"/>
        </p:nvPicPr>
        <p:blipFill>
          <a:blip r:embed="rId16"/>
          <a:stretch>
            <a:fillRect/>
          </a:stretch>
        </p:blipFill>
        <p:spPr>
          <a:xfrm>
            <a:off x="35497" y="59161"/>
            <a:ext cx="936104" cy="767197"/>
          </a:xfrm>
          <a:prstGeom prst="rect">
            <a:avLst/>
          </a:prstGeom>
        </p:spPr>
      </p:pic>
    </p:spTree>
    <p:extLst>
      <p:ext uri="{BB962C8B-B14F-4D97-AF65-F5344CB8AC3E}">
        <p14:creationId xmlns:p14="http://schemas.microsoft.com/office/powerpoint/2010/main" val="1840524337"/>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3966" r:id="rId4"/>
    <p:sldLayoutId id="2147483967" r:id="rId5"/>
    <p:sldLayoutId id="2147483968" r:id="rId6"/>
    <p:sldLayoutId id="2147483969" r:id="rId7"/>
    <p:sldLayoutId id="2147483970" r:id="rId8"/>
    <p:sldLayoutId id="2147483971" r:id="rId9"/>
    <p:sldLayoutId id="2147483972" r:id="rId10"/>
    <p:sldLayoutId id="2147483973" r:id="rId11"/>
    <p:sldLayoutId id="2147483974" r:id="rId12"/>
    <p:sldLayoutId id="2147483975" r:id="rId13"/>
    <p:sldLayoutId id="2147483976" r:id="rId14"/>
  </p:sldLayoutIdLst>
  <p:hf sldNum="0"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Arial" charset="0"/>
        </a:defRPr>
      </a:lvl2pPr>
      <a:lvl3pPr algn="l" rtl="0" eaLnBrk="0" fontAlgn="base" hangingPunct="0">
        <a:spcBef>
          <a:spcPct val="0"/>
        </a:spcBef>
        <a:spcAft>
          <a:spcPct val="0"/>
        </a:spcAft>
        <a:defRPr sz="4400">
          <a:solidFill>
            <a:schemeClr val="tx2"/>
          </a:solidFill>
          <a:latin typeface="Arial" charset="0"/>
        </a:defRPr>
      </a:lvl3pPr>
      <a:lvl4pPr algn="l" rtl="0" eaLnBrk="0" fontAlgn="base" hangingPunct="0">
        <a:spcBef>
          <a:spcPct val="0"/>
        </a:spcBef>
        <a:spcAft>
          <a:spcPct val="0"/>
        </a:spcAft>
        <a:defRPr sz="4400">
          <a:solidFill>
            <a:schemeClr val="tx2"/>
          </a:solidFill>
          <a:latin typeface="Arial" charset="0"/>
        </a:defRPr>
      </a:lvl4pPr>
      <a:lvl5pPr algn="l" rtl="0" eaLnBrk="0" fontAlgn="base" hangingPunct="0">
        <a:spcBef>
          <a:spcPct val="0"/>
        </a:spcBef>
        <a:spcAft>
          <a:spcPct val="0"/>
        </a:spcAft>
        <a:defRPr sz="4400">
          <a:solidFill>
            <a:schemeClr val="tx2"/>
          </a:solidFill>
          <a:latin typeface="Arial" charset="0"/>
        </a:defRPr>
      </a:lvl5pPr>
      <a:lvl6pPr marL="457200" algn="l" rtl="0" fontAlgn="base">
        <a:spcBef>
          <a:spcPct val="0"/>
        </a:spcBef>
        <a:spcAft>
          <a:spcPct val="0"/>
        </a:spcAft>
        <a:defRPr sz="4400">
          <a:solidFill>
            <a:schemeClr val="tx2"/>
          </a:solidFill>
          <a:latin typeface="Arial" charset="0"/>
        </a:defRPr>
      </a:lvl6pPr>
      <a:lvl7pPr marL="914400" algn="l" rtl="0" fontAlgn="base">
        <a:spcBef>
          <a:spcPct val="0"/>
        </a:spcBef>
        <a:spcAft>
          <a:spcPct val="0"/>
        </a:spcAft>
        <a:defRPr sz="4400">
          <a:solidFill>
            <a:schemeClr val="tx2"/>
          </a:solidFill>
          <a:latin typeface="Arial" charset="0"/>
        </a:defRPr>
      </a:lvl7pPr>
      <a:lvl8pPr marL="1371600" algn="l" rtl="0" fontAlgn="base">
        <a:spcBef>
          <a:spcPct val="0"/>
        </a:spcBef>
        <a:spcAft>
          <a:spcPct val="0"/>
        </a:spcAft>
        <a:defRPr sz="4400">
          <a:solidFill>
            <a:schemeClr val="tx2"/>
          </a:solidFill>
          <a:latin typeface="Arial" charset="0"/>
        </a:defRPr>
      </a:lvl8pPr>
      <a:lvl9pPr marL="1828800" algn="l"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lr>
          <a:srgbClr val="16AFC2"/>
        </a:buClr>
        <a:buSzPct val="125000"/>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339966"/>
        </a:buClr>
        <a:buSzPct val="85000"/>
        <a:buFont typeface="Wingdings" panose="05000000000000000000" pitchFamily="2" charset="2"/>
        <a:buChar char="Ø"/>
        <a:defRPr sz="2800">
          <a:solidFill>
            <a:schemeClr val="tx1"/>
          </a:solidFill>
          <a:latin typeface="+mn-lt"/>
        </a:defRPr>
      </a:lvl2pPr>
      <a:lvl3pPr marL="1143000" indent="-228600" algn="l" rtl="0" eaLnBrk="0" fontAlgn="base" hangingPunct="0">
        <a:spcBef>
          <a:spcPct val="20000"/>
        </a:spcBef>
        <a:spcAft>
          <a:spcPct val="0"/>
        </a:spcAft>
        <a:buSzPct val="150000"/>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hyperlink" Target="mailto:nguyenngoctu@tdtu.edu.vn"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5.png"/><Relationship Id="rId7" Type="http://schemas.openxmlformats.org/officeDocument/2006/relationships/image" Target="../media/image14.png"/><Relationship Id="rId12" Type="http://schemas.openxmlformats.org/officeDocument/2006/relationships/image" Target="../media/image14.w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3.wmf"/><Relationship Id="rId11" Type="http://schemas.openxmlformats.org/officeDocument/2006/relationships/oleObject" Target="../embeddings/oleObject2.bin"/><Relationship Id="rId5" Type="http://schemas.openxmlformats.org/officeDocument/2006/relationships/oleObject" Target="../embeddings/oleObject1.bin"/><Relationship Id="rId10" Type="http://schemas.openxmlformats.org/officeDocument/2006/relationships/image" Target="../media/image17.png"/><Relationship Id="rId4" Type="http://schemas.openxmlformats.org/officeDocument/2006/relationships/image" Target="../media/image13.png"/><Relationship Id="rId9"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0.wmf"/><Relationship Id="rId7" Type="http://schemas.openxmlformats.org/officeDocument/2006/relationships/image" Target="../media/image20.png"/><Relationship Id="rId2" Type="http://schemas.openxmlformats.org/officeDocument/2006/relationships/image" Target="../media/image19.wmf"/><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0.png"/><Relationship Id="rId10" Type="http://schemas.openxmlformats.org/officeDocument/2006/relationships/image" Target="../media/image23.png"/><Relationship Id="rId4" Type="http://schemas.openxmlformats.org/officeDocument/2006/relationships/image" Target="../media/image21.emf"/><Relationship Id="rId9"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25.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en.wikipedia.org/wiki/Message_authentication_code" TargetMode="External"/><Relationship Id="rId2" Type="http://schemas.openxmlformats.org/officeDocument/2006/relationships/hyperlink" Target="http://en.wikipedia.org/wiki/Cryptographic_hash_function"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6.wmf"/><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7.wmf"/><Relationship Id="rId9" Type="http://schemas.openxmlformats.org/officeDocument/2006/relationships/image" Target="../media/image33.png"/></Relationships>
</file>

<file path=ppt/slides/_rels/slide3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6.wmf"/><Relationship Id="rId7"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27.wmf"/><Relationship Id="rId9" Type="http://schemas.openxmlformats.org/officeDocument/2006/relationships/image" Target="../media/image41.png"/></Relationships>
</file>

<file path=ppt/slides/_rels/slide36.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26.wmf"/><Relationship Id="rId7" Type="http://schemas.openxmlformats.org/officeDocument/2006/relationships/image" Target="../media/image191.pn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181.png"/><Relationship Id="rId11" Type="http://schemas.openxmlformats.org/officeDocument/2006/relationships/image" Target="../media/image230.png"/><Relationship Id="rId5" Type="http://schemas.openxmlformats.org/officeDocument/2006/relationships/image" Target="../media/image170.png"/><Relationship Id="rId10" Type="http://schemas.openxmlformats.org/officeDocument/2006/relationships/image" Target="../media/image221.png"/><Relationship Id="rId4" Type="http://schemas.openxmlformats.org/officeDocument/2006/relationships/image" Target="../media/image27.wmf"/><Relationship Id="rId9" Type="http://schemas.openxmlformats.org/officeDocument/2006/relationships/image" Target="../media/image21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16.xml"/><Relationship Id="rId5" Type="http://schemas.openxmlformats.org/officeDocument/2006/relationships/image" Target="../media/image70.pn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35.xml"/><Relationship Id="rId1" Type="http://schemas.openxmlformats.org/officeDocument/2006/relationships/slideLayout" Target="../slideLayouts/slideLayout16.xml"/><Relationship Id="rId5" Type="http://schemas.openxmlformats.org/officeDocument/2006/relationships/image" Target="../media/image200.png"/><Relationship Id="rId4" Type="http://schemas.openxmlformats.org/officeDocument/2006/relationships/image" Target="../media/image190.png"/></Relationships>
</file>

<file path=ppt/slides/_rels/slide43.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7.xml"/><Relationship Id="rId5" Type="http://schemas.openxmlformats.org/officeDocument/2006/relationships/image" Target="../media/image280.png"/><Relationship Id="rId4" Type="http://schemas.openxmlformats.org/officeDocument/2006/relationships/image" Target="../media/image27.png"/></Relationships>
</file>

<file path=ppt/slides/_rels/slide47.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27.xml"/><Relationship Id="rId4" Type="http://schemas.openxmlformats.org/officeDocument/2006/relationships/image" Target="../media/image32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27.xml"/><Relationship Id="rId6" Type="http://schemas.openxmlformats.org/officeDocument/2006/relationships/image" Target="../media/image360.png"/><Relationship Id="rId5" Type="http://schemas.openxmlformats.org/officeDocument/2006/relationships/image" Target="../media/image350.png"/><Relationship Id="rId4" Type="http://schemas.openxmlformats.org/officeDocument/2006/relationships/image" Target="../media/image340.png"/></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8" Type="http://schemas.openxmlformats.org/officeDocument/2006/relationships/image" Target="../media/image1800.png"/><Relationship Id="rId3" Type="http://schemas.openxmlformats.org/officeDocument/2006/relationships/image" Target="../media/image46.png"/><Relationship Id="rId7" Type="http://schemas.openxmlformats.org/officeDocument/2006/relationships/image" Target="../media/image160.png"/><Relationship Id="rId2" Type="http://schemas.openxmlformats.org/officeDocument/2006/relationships/notesSlide" Target="../notesSlides/notesSlide43.xml"/><Relationship Id="rId1" Type="http://schemas.openxmlformats.org/officeDocument/2006/relationships/slideLayout" Target="../slideLayouts/slideLayout27.xml"/><Relationship Id="rId6" Type="http://schemas.openxmlformats.org/officeDocument/2006/relationships/image" Target="../media/image390.png"/><Relationship Id="rId5" Type="http://schemas.openxmlformats.org/officeDocument/2006/relationships/image" Target="../media/image140.png"/><Relationship Id="rId4" Type="http://schemas.openxmlformats.org/officeDocument/2006/relationships/image" Target="../media/image130.png"/><Relationship Id="rId9" Type="http://schemas.openxmlformats.org/officeDocument/2006/relationships/image" Target="../media/image2100.png"/></Relationships>
</file>

<file path=ppt/slides/_rels/slide53.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47.xml"/><Relationship Id="rId1" Type="http://schemas.openxmlformats.org/officeDocument/2006/relationships/slideLayout" Target="../slideLayouts/slideLayout27.xml"/><Relationship Id="rId6" Type="http://schemas.openxmlformats.org/officeDocument/2006/relationships/image" Target="../media/image47.png"/><Relationship Id="rId5" Type="http://schemas.openxmlformats.org/officeDocument/2006/relationships/image" Target="../media/image240.png"/><Relationship Id="rId4" Type="http://schemas.openxmlformats.org/officeDocument/2006/relationships/image" Target="../media/image250.png"/></Relationships>
</file>

<file path=ppt/slides/_rels/slide57.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slideLayout" Target="../slideLayouts/slideLayout21.xml"/><Relationship Id="rId4" Type="http://schemas.openxmlformats.org/officeDocument/2006/relationships/image" Target="../media/image48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a:extLst>
              <a:ext uri="{FF2B5EF4-FFF2-40B4-BE49-F238E27FC236}">
                <a16:creationId xmlns:a16="http://schemas.microsoft.com/office/drawing/2014/main" id="{40C80A85-8428-4F04-9DC5-1372080F8C60}"/>
              </a:ext>
            </a:extLst>
          </p:cNvPr>
          <p:cNvSpPr>
            <a:spLocks noGrp="1" noChangeArrowheads="1"/>
          </p:cNvSpPr>
          <p:nvPr>
            <p:ph idx="1"/>
          </p:nvPr>
        </p:nvSpPr>
        <p:spPr>
          <a:xfrm>
            <a:off x="236320" y="4149080"/>
            <a:ext cx="4824536" cy="1783655"/>
          </a:xfrm>
        </p:spPr>
        <p:txBody>
          <a:bodyPr/>
          <a:lstStyle/>
          <a:p>
            <a:pPr algn="ctr" eaLnBrk="1" hangingPunct="1">
              <a:buFont typeface="Wingdings" panose="05000000000000000000" pitchFamily="2" charset="2"/>
              <a:buNone/>
            </a:pPr>
            <a:r>
              <a:rPr lang="en-GB" altLang="en-US" dirty="0"/>
              <a:t>Ngoc-Tu Nguyen, PhD</a:t>
            </a:r>
          </a:p>
          <a:p>
            <a:pPr algn="ctr" eaLnBrk="1" hangingPunct="1">
              <a:buFont typeface="Wingdings" panose="05000000000000000000" pitchFamily="2" charset="2"/>
              <a:buNone/>
            </a:pPr>
            <a:r>
              <a:rPr lang="en-GB" altLang="en-US" sz="2200" dirty="0">
                <a:solidFill>
                  <a:srgbClr val="FF0000"/>
                </a:solidFill>
                <a:hlinkClick r:id="rId2">
                  <a:extLst>
                    <a:ext uri="{A12FA001-AC4F-418D-AE19-62706E023703}">
                      <ahyp:hlinkClr xmlns:ahyp="http://schemas.microsoft.com/office/drawing/2018/hyperlinkcolor" val="tx"/>
                    </a:ext>
                  </a:extLst>
                </a:hlinkClick>
              </a:rPr>
              <a:t>tunn@uit.edu.vn</a:t>
            </a:r>
            <a:endParaRPr lang="en-GB" altLang="en-US" sz="2200" dirty="0">
              <a:solidFill>
                <a:srgbClr val="FF0000"/>
              </a:solidFill>
            </a:endParaRPr>
          </a:p>
        </p:txBody>
      </p:sp>
      <p:cxnSp>
        <p:nvCxnSpPr>
          <p:cNvPr id="3" name="Straight Connector 2">
            <a:extLst>
              <a:ext uri="{FF2B5EF4-FFF2-40B4-BE49-F238E27FC236}">
                <a16:creationId xmlns:a16="http://schemas.microsoft.com/office/drawing/2014/main" id="{88B172C3-4A19-44D7-839F-950EA8B42720}"/>
              </a:ext>
            </a:extLst>
          </p:cNvPr>
          <p:cNvCxnSpPr>
            <a:cxnSpLocks/>
          </p:cNvCxnSpPr>
          <p:nvPr/>
        </p:nvCxnSpPr>
        <p:spPr bwMode="auto">
          <a:xfrm>
            <a:off x="236320" y="3717032"/>
            <a:ext cx="440768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 name="Title 3">
            <a:extLst>
              <a:ext uri="{FF2B5EF4-FFF2-40B4-BE49-F238E27FC236}">
                <a16:creationId xmlns:a16="http://schemas.microsoft.com/office/drawing/2014/main" id="{E5C80FC4-ED7F-496C-AEDC-819FD901C245}"/>
              </a:ext>
            </a:extLst>
          </p:cNvPr>
          <p:cNvSpPr>
            <a:spLocks noGrp="1"/>
          </p:cNvSpPr>
          <p:nvPr>
            <p:ph type="title"/>
          </p:nvPr>
        </p:nvSpPr>
        <p:spPr>
          <a:xfrm>
            <a:off x="1234711" y="151760"/>
            <a:ext cx="7344816" cy="792163"/>
          </a:xfrm>
        </p:spPr>
        <p:txBody>
          <a:bodyPr/>
          <a:lstStyle/>
          <a:p>
            <a:r>
              <a:rPr lang="en-US" dirty="0"/>
              <a:t>NT101-Network Security</a:t>
            </a:r>
          </a:p>
        </p:txBody>
      </p:sp>
      <p:sp>
        <p:nvSpPr>
          <p:cNvPr id="9" name="Rectangle 2">
            <a:extLst>
              <a:ext uri="{FF2B5EF4-FFF2-40B4-BE49-F238E27FC236}">
                <a16:creationId xmlns:a16="http://schemas.microsoft.com/office/drawing/2014/main" id="{0F91427E-3F78-4F03-8A16-503A95D74784}"/>
              </a:ext>
            </a:extLst>
          </p:cNvPr>
          <p:cNvSpPr txBox="1">
            <a:spLocks noChangeArrowheads="1"/>
          </p:cNvSpPr>
          <p:nvPr/>
        </p:nvSpPr>
        <p:spPr bwMode="auto">
          <a:xfrm>
            <a:off x="223851" y="873266"/>
            <a:ext cx="85344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5" rIns="91429" bIns="45715" numCol="1" anchor="ctr"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Arial" charset="0"/>
              </a:defRPr>
            </a:lvl2pPr>
            <a:lvl3pPr algn="l" rtl="0" eaLnBrk="0" fontAlgn="base" hangingPunct="0">
              <a:spcBef>
                <a:spcPct val="0"/>
              </a:spcBef>
              <a:spcAft>
                <a:spcPct val="0"/>
              </a:spcAft>
              <a:defRPr sz="4400">
                <a:solidFill>
                  <a:schemeClr val="tx2"/>
                </a:solidFill>
                <a:latin typeface="Arial" charset="0"/>
              </a:defRPr>
            </a:lvl3pPr>
            <a:lvl4pPr algn="l" rtl="0" eaLnBrk="0" fontAlgn="base" hangingPunct="0">
              <a:spcBef>
                <a:spcPct val="0"/>
              </a:spcBef>
              <a:spcAft>
                <a:spcPct val="0"/>
              </a:spcAft>
              <a:defRPr sz="4400">
                <a:solidFill>
                  <a:schemeClr val="tx2"/>
                </a:solidFill>
                <a:latin typeface="Arial" charset="0"/>
              </a:defRPr>
            </a:lvl4pPr>
            <a:lvl5pPr algn="l" rtl="0" eaLnBrk="0" fontAlgn="base" hangingPunct="0">
              <a:spcBef>
                <a:spcPct val="0"/>
              </a:spcBef>
              <a:spcAft>
                <a:spcPct val="0"/>
              </a:spcAft>
              <a:defRPr sz="4400">
                <a:solidFill>
                  <a:schemeClr val="tx2"/>
                </a:solidFill>
                <a:latin typeface="Arial" charset="0"/>
              </a:defRPr>
            </a:lvl5pPr>
            <a:lvl6pPr marL="457200" algn="l" rtl="0" fontAlgn="base">
              <a:spcBef>
                <a:spcPct val="0"/>
              </a:spcBef>
              <a:spcAft>
                <a:spcPct val="0"/>
              </a:spcAft>
              <a:defRPr sz="4400">
                <a:solidFill>
                  <a:schemeClr val="tx2"/>
                </a:solidFill>
                <a:latin typeface="Arial" charset="0"/>
              </a:defRPr>
            </a:lvl6pPr>
            <a:lvl7pPr marL="914400" algn="l" rtl="0" fontAlgn="base">
              <a:spcBef>
                <a:spcPct val="0"/>
              </a:spcBef>
              <a:spcAft>
                <a:spcPct val="0"/>
              </a:spcAft>
              <a:defRPr sz="4400">
                <a:solidFill>
                  <a:schemeClr val="tx2"/>
                </a:solidFill>
                <a:latin typeface="Arial" charset="0"/>
              </a:defRPr>
            </a:lvl7pPr>
            <a:lvl8pPr marL="1371600" algn="l" rtl="0" fontAlgn="base">
              <a:spcBef>
                <a:spcPct val="0"/>
              </a:spcBef>
              <a:spcAft>
                <a:spcPct val="0"/>
              </a:spcAft>
              <a:defRPr sz="4400">
                <a:solidFill>
                  <a:schemeClr val="tx2"/>
                </a:solidFill>
                <a:latin typeface="Arial" charset="0"/>
              </a:defRPr>
            </a:lvl8pPr>
            <a:lvl9pPr marL="1828800" algn="l" rtl="0" fontAlgn="base">
              <a:spcBef>
                <a:spcPct val="0"/>
              </a:spcBef>
              <a:spcAft>
                <a:spcPct val="0"/>
              </a:spcAft>
              <a:defRPr sz="4400">
                <a:solidFill>
                  <a:schemeClr val="tx2"/>
                </a:solidFill>
                <a:latin typeface="Arial" charset="0"/>
              </a:defRPr>
            </a:lvl9pPr>
          </a:lstStyle>
          <a:p>
            <a:pPr eaLnBrk="1" hangingPunct="1"/>
            <a:r>
              <a:rPr lang="en-US" altLang="zh-CN" sz="4000" kern="0">
                <a:ea typeface="宋体" panose="02010600030101010101" pitchFamily="2" charset="-122"/>
              </a:rPr>
              <a:t>Week 02 Cryptographic algorithms</a:t>
            </a:r>
            <a:endParaRPr lang="en-US" altLang="zh-CN" sz="4000" kern="0" dirty="0">
              <a:ea typeface="宋体" panose="02010600030101010101" pitchFamily="2" charset="-122"/>
            </a:endParaRPr>
          </a:p>
        </p:txBody>
      </p:sp>
      <p:pic>
        <p:nvPicPr>
          <p:cNvPr id="8" name="Picture 7">
            <a:extLst>
              <a:ext uri="{FF2B5EF4-FFF2-40B4-BE49-F238E27FC236}">
                <a16:creationId xmlns:a16="http://schemas.microsoft.com/office/drawing/2014/main" id="{C5395EA4-07F3-4399-9BB9-0D99B1692DF7}"/>
              </a:ext>
            </a:extLst>
          </p:cNvPr>
          <p:cNvPicPr>
            <a:picLocks noChangeAspect="1"/>
          </p:cNvPicPr>
          <p:nvPr/>
        </p:nvPicPr>
        <p:blipFill>
          <a:blip r:embed="rId3"/>
          <a:stretch>
            <a:fillRect/>
          </a:stretch>
        </p:blipFill>
        <p:spPr>
          <a:xfrm>
            <a:off x="5334000" y="2183034"/>
            <a:ext cx="2880320" cy="393209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5">
            <a:extLst>
              <a:ext uri="{FF2B5EF4-FFF2-40B4-BE49-F238E27FC236}">
                <a16:creationId xmlns:a16="http://schemas.microsoft.com/office/drawing/2014/main" id="{0CB055B0-7401-4E77-8E32-D4679EE0EE3E}"/>
              </a:ext>
            </a:extLst>
          </p:cNvPr>
          <p:cNvSpPr>
            <a:spLocks noGrp="1" noChangeArrowheads="1"/>
          </p:cNvSpPr>
          <p:nvPr>
            <p:ph type="title"/>
          </p:nvPr>
        </p:nvSpPr>
        <p:spPr>
          <a:xfrm>
            <a:off x="1187624" y="188565"/>
            <a:ext cx="7344816" cy="792163"/>
          </a:xfrm>
        </p:spPr>
        <p:txBody>
          <a:bodyPr/>
          <a:lstStyle/>
          <a:p>
            <a:pPr eaLnBrk="1" hangingPunct="1"/>
            <a:r>
              <a:rPr lang="en-US" altLang="en-US" sz="3600" dirty="0"/>
              <a:t>AES-128</a:t>
            </a:r>
          </a:p>
        </p:txBody>
      </p:sp>
      <p:pic>
        <p:nvPicPr>
          <p:cNvPr id="36868" name="Picture 10" descr="AES">
            <a:extLst>
              <a:ext uri="{FF2B5EF4-FFF2-40B4-BE49-F238E27FC236}">
                <a16:creationId xmlns:a16="http://schemas.microsoft.com/office/drawing/2014/main" id="{D8257E4D-02D8-47B0-8423-B0C839DA2C6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043608" y="1011208"/>
            <a:ext cx="6792416" cy="542657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Title 1">
            <a:extLst>
              <a:ext uri="{FF2B5EF4-FFF2-40B4-BE49-F238E27FC236}">
                <a16:creationId xmlns:a16="http://schemas.microsoft.com/office/drawing/2014/main" id="{D663198D-B6A7-4B7B-BE1A-CCBDDFA91171}"/>
              </a:ext>
            </a:extLst>
          </p:cNvPr>
          <p:cNvSpPr>
            <a:spLocks noGrp="1"/>
          </p:cNvSpPr>
          <p:nvPr>
            <p:ph type="title" idx="4294967295"/>
          </p:nvPr>
        </p:nvSpPr>
        <p:spPr>
          <a:xfrm>
            <a:off x="1115616" y="116632"/>
            <a:ext cx="7543800" cy="736591"/>
          </a:xfrm>
        </p:spPr>
        <p:txBody>
          <a:bodyPr anchor="ctr"/>
          <a:lstStyle/>
          <a:p>
            <a:pPr eaLnBrk="1" hangingPunct="1"/>
            <a:r>
              <a:rPr lang="en-US" altLang="zh-CN" dirty="0">
                <a:ea typeface="宋体" panose="02010600030101010101" pitchFamily="2" charset="-122"/>
              </a:rPr>
              <a:t>AES S-Box</a:t>
            </a:r>
          </a:p>
        </p:txBody>
      </p:sp>
      <mc:AlternateContent xmlns:mc="http://schemas.openxmlformats.org/markup-compatibility/2006" xmlns:a14="http://schemas.microsoft.com/office/drawing/2010/main">
        <mc:Choice Requires="a14">
          <p:sp>
            <p:nvSpPr>
              <p:cNvPr id="37892" name="Content Placeholder 2">
                <a:extLst>
                  <a:ext uri="{FF2B5EF4-FFF2-40B4-BE49-F238E27FC236}">
                    <a16:creationId xmlns:a16="http://schemas.microsoft.com/office/drawing/2014/main" id="{A95D5603-A5C3-404C-A567-09925D3D5F1B}"/>
                  </a:ext>
                </a:extLst>
              </p:cNvPr>
              <p:cNvSpPr>
                <a:spLocks noGrp="1"/>
              </p:cNvSpPr>
              <p:nvPr>
                <p:ph idx="4294967295"/>
              </p:nvPr>
            </p:nvSpPr>
            <p:spPr>
              <a:xfrm>
                <a:off x="213008" y="908720"/>
                <a:ext cx="8449816" cy="4724400"/>
              </a:xfrm>
            </p:spPr>
            <p:txBody>
              <a:bodyPr/>
              <a:lstStyle/>
              <a:p>
                <a:pPr eaLnBrk="1" hangingPunct="1">
                  <a:lnSpc>
                    <a:spcPct val="150000"/>
                  </a:lnSpc>
                </a:pPr>
                <a:r>
                  <a:rPr lang="en-GB" altLang="zh-CN" sz="2100" dirty="0">
                    <a:ea typeface="宋体" panose="02010600030101010101" pitchFamily="2" charset="-122"/>
                  </a:rPr>
                  <a:t>S-box: a </a:t>
                </a:r>
                <a14:m>
                  <m:oMath xmlns:m="http://schemas.openxmlformats.org/officeDocument/2006/math">
                    <m:r>
                      <a:rPr lang="en-GB" altLang="zh-CN" sz="2100" i="1" dirty="0" smtClean="0">
                        <a:latin typeface="Cambria Math" panose="02040503050406030204" pitchFamily="18" charset="0"/>
                        <a:ea typeface="宋体" panose="02010600030101010101" pitchFamily="2" charset="-122"/>
                      </a:rPr>
                      <m:t>16</m:t>
                    </m:r>
                    <m:r>
                      <a:rPr lang="en-GB" altLang="zh-CN" sz="2100" i="1" dirty="0" smtClean="0">
                        <a:latin typeface="Cambria Math" panose="02040503050406030204" pitchFamily="18" charset="0"/>
                        <a:ea typeface="Cambria Math" panose="02040503050406030204" pitchFamily="18" charset="0"/>
                      </a:rPr>
                      <m:t>×</m:t>
                    </m:r>
                    <m:r>
                      <a:rPr lang="en-GB" altLang="zh-CN" sz="2100" i="1" dirty="0" smtClean="0">
                        <a:latin typeface="Cambria Math" panose="02040503050406030204" pitchFamily="18" charset="0"/>
                        <a:ea typeface="宋体" panose="02010600030101010101" pitchFamily="2" charset="-122"/>
                      </a:rPr>
                      <m:t>16</m:t>
                    </m:r>
                  </m:oMath>
                </a14:m>
                <a:r>
                  <a:rPr lang="en-GB" altLang="zh-CN" sz="2100" dirty="0">
                    <a:ea typeface="宋体" panose="02010600030101010101" pitchFamily="2" charset="-122"/>
                  </a:rPr>
                  <a:t> matrix built from operations over finite field GF(</a:t>
                </a:r>
                <a:r>
                  <a:rPr lang="en-GB" altLang="zh-CN" sz="2100" dirty="0">
                    <a:latin typeface="Times New Roman" panose="02020603050405020304" pitchFamily="18" charset="0"/>
                    <a:ea typeface="宋体" panose="02010600030101010101" pitchFamily="2" charset="-122"/>
                  </a:rPr>
                  <a:t>2</a:t>
                </a:r>
                <a:r>
                  <a:rPr lang="en-GB" altLang="zh-CN" sz="2100" baseline="33000" dirty="0">
                    <a:latin typeface="Times New Roman" panose="02020603050405020304" pitchFamily="18" charset="0"/>
                    <a:ea typeface="宋体" panose="02010600030101010101" pitchFamily="2" charset="-122"/>
                  </a:rPr>
                  <a:t>8</a:t>
                </a:r>
                <a:r>
                  <a:rPr lang="en-GB" altLang="zh-CN" sz="2100" dirty="0">
                    <a:ea typeface="宋体" panose="02010600030101010101" pitchFamily="2" charset="-122"/>
                  </a:rPr>
                  <a:t>) </a:t>
                </a:r>
              </a:p>
              <a:p>
                <a:pPr lvl="1" eaLnBrk="1" hangingPunct="1">
                  <a:lnSpc>
                    <a:spcPct val="150000"/>
                  </a:lnSpc>
                </a:pPr>
                <a:r>
                  <a:rPr lang="en-GB" altLang="zh-CN" sz="2300" dirty="0">
                    <a:ea typeface="宋体" panose="02010600030101010101" pitchFamily="2" charset="-122"/>
                  </a:rPr>
                  <a:t>permute all </a:t>
                </a:r>
                <a:r>
                  <a:rPr lang="en-GB" altLang="zh-CN" sz="2300" dirty="0">
                    <a:latin typeface="Times New Roman" panose="02020603050405020304" pitchFamily="18" charset="0"/>
                    <a:ea typeface="宋体" panose="02010600030101010101" pitchFamily="2" charset="-122"/>
                  </a:rPr>
                  <a:t>256</a:t>
                </a:r>
                <a:r>
                  <a:rPr lang="en-GB" altLang="zh-CN" sz="2300" dirty="0">
                    <a:ea typeface="宋体" panose="02010600030101010101" pitchFamily="2" charset="-122"/>
                  </a:rPr>
                  <a:t> elements in GF(</a:t>
                </a:r>
                <a:r>
                  <a:rPr lang="en-GB" altLang="zh-CN" sz="2300" dirty="0">
                    <a:latin typeface="Times New Roman" panose="02020603050405020304" pitchFamily="18" charset="0"/>
                    <a:ea typeface="宋体" panose="02010600030101010101" pitchFamily="2" charset="-122"/>
                  </a:rPr>
                  <a:t>2</a:t>
                </a:r>
                <a:r>
                  <a:rPr lang="en-GB" altLang="zh-CN" sz="2300" baseline="33000" dirty="0">
                    <a:latin typeface="Times New Roman" panose="02020603050405020304" pitchFamily="18" charset="0"/>
                    <a:ea typeface="宋体" panose="02010600030101010101" pitchFamily="2" charset="-122"/>
                  </a:rPr>
                  <a:t>8</a:t>
                </a:r>
                <a:r>
                  <a:rPr lang="en-GB" altLang="zh-CN" sz="2300" dirty="0">
                    <a:ea typeface="宋体" panose="02010600030101010101" pitchFamily="2" charset="-122"/>
                  </a:rPr>
                  <a:t>)</a:t>
                </a:r>
              </a:p>
              <a:p>
                <a:pPr lvl="1" eaLnBrk="1" hangingPunct="1">
                  <a:lnSpc>
                    <a:spcPct val="150000"/>
                  </a:lnSpc>
                </a:pPr>
                <a:r>
                  <a:rPr lang="en-GB" altLang="zh-CN" sz="2300" dirty="0">
                    <a:ea typeface="宋体" panose="02010600030101010101" pitchFamily="2" charset="-122"/>
                  </a:rPr>
                  <a:t>each element and its index are represented by two hexadecimal digits</a:t>
                </a:r>
              </a:p>
              <a:p>
                <a:pPr eaLnBrk="1" hangingPunct="1">
                  <a:lnSpc>
                    <a:spcPct val="150000"/>
                  </a:lnSpc>
                </a:pPr>
                <a:r>
                  <a:rPr lang="en-GB" altLang="zh-CN" sz="2100" dirty="0">
                    <a:ea typeface="宋体" panose="02010600030101010101" pitchFamily="2" charset="-122"/>
                  </a:rPr>
                  <a:t>Let </a:t>
                </a:r>
                <a:r>
                  <a:rPr lang="en-GB" altLang="zh-CN" sz="2100" i="1" dirty="0">
                    <a:latin typeface="Times New Roman" panose="02020603050405020304" pitchFamily="18" charset="0"/>
                    <a:ea typeface="宋体" panose="02010600030101010101" pitchFamily="2" charset="-122"/>
                  </a:rPr>
                  <a:t>w</a:t>
                </a:r>
                <a:r>
                  <a:rPr lang="en-GB" altLang="zh-CN" sz="2100" dirty="0">
                    <a:latin typeface="Times New Roman" panose="02020603050405020304" pitchFamily="18" charset="0"/>
                    <a:ea typeface="宋体" panose="02010600030101010101" pitchFamily="2" charset="-122"/>
                  </a:rPr>
                  <a:t> = </a:t>
                </a:r>
                <a:r>
                  <a:rPr lang="en-GB" altLang="zh-CN" sz="2100" i="1" dirty="0">
                    <a:latin typeface="Times New Roman" panose="02020603050405020304" pitchFamily="18" charset="0"/>
                    <a:ea typeface="宋体" panose="02010600030101010101" pitchFamily="2" charset="-122"/>
                  </a:rPr>
                  <a:t>b</a:t>
                </a:r>
                <a:r>
                  <a:rPr lang="en-GB" altLang="zh-CN" sz="2100" baseline="-33000" dirty="0">
                    <a:latin typeface="Times New Roman" panose="02020603050405020304" pitchFamily="18" charset="0"/>
                    <a:ea typeface="宋体" panose="02010600030101010101" pitchFamily="2" charset="-122"/>
                  </a:rPr>
                  <a:t>0</a:t>
                </a:r>
                <a:r>
                  <a:rPr lang="en-GB" altLang="zh-CN" sz="2100" dirty="0">
                    <a:latin typeface="Times New Roman" panose="02020603050405020304" pitchFamily="18" charset="0"/>
                    <a:ea typeface="宋体" panose="02010600030101010101" pitchFamily="2" charset="-122"/>
                  </a:rPr>
                  <a:t> ... </a:t>
                </a:r>
                <a:r>
                  <a:rPr lang="en-GB" altLang="zh-CN" sz="2100" i="1" dirty="0">
                    <a:latin typeface="Times New Roman" panose="02020603050405020304" pitchFamily="18" charset="0"/>
                    <a:ea typeface="宋体" panose="02010600030101010101" pitchFamily="2" charset="-122"/>
                  </a:rPr>
                  <a:t>b</a:t>
                </a:r>
                <a:r>
                  <a:rPr lang="en-GB" altLang="zh-CN" sz="2100" baseline="-33000" dirty="0">
                    <a:latin typeface="Times New Roman" panose="02020603050405020304" pitchFamily="18" charset="0"/>
                    <a:ea typeface="宋体" panose="02010600030101010101" pitchFamily="2" charset="-122"/>
                  </a:rPr>
                  <a:t>7</a:t>
                </a:r>
                <a:r>
                  <a:rPr lang="en-GB" altLang="zh-CN" sz="2100" baseline="-33000" dirty="0">
                    <a:ea typeface="宋体" panose="02010600030101010101" pitchFamily="2" charset="-122"/>
                  </a:rPr>
                  <a:t>  </a:t>
                </a:r>
                <a:r>
                  <a:rPr lang="en-GB" altLang="zh-CN" sz="2100" dirty="0">
                    <a:ea typeface="宋体" panose="02010600030101010101" pitchFamily="2" charset="-122"/>
                  </a:rPr>
                  <a:t>be a byte. Define a byte-substitution function </a:t>
                </a:r>
                <a:r>
                  <a:rPr lang="en-GB" altLang="zh-CN" sz="2100" i="1" dirty="0">
                    <a:latin typeface="Times New Roman" panose="02020603050405020304" pitchFamily="18" charset="0"/>
                    <a:ea typeface="宋体" panose="02010600030101010101" pitchFamily="2" charset="-122"/>
                  </a:rPr>
                  <a:t>S</a:t>
                </a:r>
                <a:r>
                  <a:rPr lang="en-GB" altLang="zh-CN" sz="2100" dirty="0">
                    <a:ea typeface="宋体" panose="02010600030101010101" pitchFamily="2" charset="-122"/>
                  </a:rPr>
                  <a:t> as follows:</a:t>
                </a:r>
              </a:p>
              <a:p>
                <a:pPr eaLnBrk="1" hangingPunct="1">
                  <a:lnSpc>
                    <a:spcPct val="150000"/>
                  </a:lnSpc>
                  <a:buFont typeface="Wingdings" panose="05000000000000000000" pitchFamily="2" charset="2"/>
                  <a:buNone/>
                </a:pPr>
                <a:r>
                  <a:rPr lang="en-GB" altLang="zh-CN" sz="2100" dirty="0">
                    <a:ea typeface="宋体" panose="02010600030101010101" pitchFamily="2" charset="-122"/>
                  </a:rPr>
                  <a:t>	Let </a:t>
                </a:r>
                <a:r>
                  <a:rPr lang="en-GB" altLang="zh-CN" sz="2100" i="1" dirty="0" err="1">
                    <a:latin typeface="Times New Roman" panose="02020603050405020304" pitchFamily="18" charset="0"/>
                    <a:ea typeface="宋体" panose="02010600030101010101" pitchFamily="2" charset="-122"/>
                  </a:rPr>
                  <a:t>i</a:t>
                </a:r>
                <a:r>
                  <a:rPr lang="en-GB" altLang="zh-CN" sz="2100" i="1" dirty="0">
                    <a:latin typeface="Times New Roman" panose="02020603050405020304" pitchFamily="18" charset="0"/>
                    <a:ea typeface="宋体" panose="02010600030101010101" pitchFamily="2" charset="-122"/>
                  </a:rPr>
                  <a:t> = b</a:t>
                </a:r>
                <a:r>
                  <a:rPr lang="en-GB" altLang="zh-CN" sz="2100" baseline="-33000" dirty="0">
                    <a:latin typeface="Times New Roman" panose="02020603050405020304" pitchFamily="18" charset="0"/>
                    <a:ea typeface="宋体" panose="02010600030101010101" pitchFamily="2" charset="-122"/>
                  </a:rPr>
                  <a:t>0</a:t>
                </a:r>
                <a:r>
                  <a:rPr lang="en-GB" altLang="zh-CN" sz="2100" i="1" dirty="0">
                    <a:latin typeface="Times New Roman" panose="02020603050405020304" pitchFamily="18" charset="0"/>
                    <a:ea typeface="宋体" panose="02010600030101010101" pitchFamily="2" charset="-122"/>
                  </a:rPr>
                  <a:t>b</a:t>
                </a:r>
                <a:r>
                  <a:rPr lang="en-GB" altLang="zh-CN" sz="2100" baseline="-33000" dirty="0">
                    <a:latin typeface="Times New Roman" panose="02020603050405020304" pitchFamily="18" charset="0"/>
                    <a:ea typeface="宋体" panose="02010600030101010101" pitchFamily="2" charset="-122"/>
                  </a:rPr>
                  <a:t>1</a:t>
                </a:r>
                <a:r>
                  <a:rPr lang="en-GB" altLang="zh-CN" sz="2100" i="1" dirty="0">
                    <a:latin typeface="Times New Roman" panose="02020603050405020304" pitchFamily="18" charset="0"/>
                    <a:ea typeface="宋体" panose="02010600030101010101" pitchFamily="2" charset="-122"/>
                  </a:rPr>
                  <a:t>b</a:t>
                </a:r>
                <a:r>
                  <a:rPr lang="en-GB" altLang="zh-CN" sz="2100" baseline="-33000" dirty="0">
                    <a:latin typeface="Times New Roman" panose="02020603050405020304" pitchFamily="18" charset="0"/>
                    <a:ea typeface="宋体" panose="02010600030101010101" pitchFamily="2" charset="-122"/>
                  </a:rPr>
                  <a:t>2</a:t>
                </a:r>
                <a:r>
                  <a:rPr lang="en-GB" altLang="zh-CN" sz="2100" i="1" dirty="0">
                    <a:latin typeface="Times New Roman" panose="02020603050405020304" pitchFamily="18" charset="0"/>
                    <a:ea typeface="宋体" panose="02010600030101010101" pitchFamily="2" charset="-122"/>
                  </a:rPr>
                  <a:t>b</a:t>
                </a:r>
                <a:r>
                  <a:rPr lang="en-GB" altLang="zh-CN" sz="2100" baseline="-33000" dirty="0">
                    <a:latin typeface="Times New Roman" panose="02020603050405020304" pitchFamily="18" charset="0"/>
                    <a:ea typeface="宋体" panose="02010600030101010101" pitchFamily="2" charset="-122"/>
                  </a:rPr>
                  <a:t>3</a:t>
                </a:r>
                <a:r>
                  <a:rPr lang="en-GB" altLang="zh-CN" sz="2100" dirty="0">
                    <a:ea typeface="宋体" panose="02010600030101010101" pitchFamily="2" charset="-122"/>
                  </a:rPr>
                  <a:t>, the binary representation of the row index</a:t>
                </a:r>
              </a:p>
              <a:p>
                <a:pPr eaLnBrk="1" hangingPunct="1">
                  <a:lnSpc>
                    <a:spcPct val="150000"/>
                  </a:lnSpc>
                  <a:buFont typeface="Wingdings" panose="05000000000000000000" pitchFamily="2" charset="2"/>
                  <a:buNone/>
                </a:pPr>
                <a:r>
                  <a:rPr lang="en-GB" altLang="zh-CN" sz="2100" dirty="0">
                    <a:ea typeface="宋体" panose="02010600030101010101" pitchFamily="2" charset="-122"/>
                  </a:rPr>
                  <a:t>	Let </a:t>
                </a:r>
                <a:r>
                  <a:rPr lang="en-GB" altLang="zh-CN" sz="2100" i="1" dirty="0">
                    <a:latin typeface="Times New Roman" panose="02020603050405020304" pitchFamily="18" charset="0"/>
                    <a:ea typeface="宋体" panose="02010600030101010101" pitchFamily="2" charset="-122"/>
                  </a:rPr>
                  <a:t>j = b</a:t>
                </a:r>
                <a:r>
                  <a:rPr lang="en-GB" altLang="zh-CN" sz="2100" baseline="-33000" dirty="0">
                    <a:latin typeface="Times New Roman" panose="02020603050405020304" pitchFamily="18" charset="0"/>
                    <a:ea typeface="宋体" panose="02010600030101010101" pitchFamily="2" charset="-122"/>
                  </a:rPr>
                  <a:t>4</a:t>
                </a:r>
                <a:r>
                  <a:rPr lang="en-GB" altLang="zh-CN" sz="2100" i="1" dirty="0">
                    <a:latin typeface="Times New Roman" panose="02020603050405020304" pitchFamily="18" charset="0"/>
                    <a:ea typeface="宋体" panose="02010600030101010101" pitchFamily="2" charset="-122"/>
                  </a:rPr>
                  <a:t>b</a:t>
                </a:r>
                <a:r>
                  <a:rPr lang="en-GB" altLang="zh-CN" sz="2100" baseline="-33000" dirty="0">
                    <a:latin typeface="Times New Roman" panose="02020603050405020304" pitchFamily="18" charset="0"/>
                    <a:ea typeface="宋体" panose="02010600030101010101" pitchFamily="2" charset="-122"/>
                  </a:rPr>
                  <a:t>5</a:t>
                </a:r>
                <a:r>
                  <a:rPr lang="en-GB" altLang="zh-CN" sz="2100" i="1" dirty="0">
                    <a:latin typeface="Times New Roman" panose="02020603050405020304" pitchFamily="18" charset="0"/>
                    <a:ea typeface="宋体" panose="02010600030101010101" pitchFamily="2" charset="-122"/>
                  </a:rPr>
                  <a:t>b</a:t>
                </a:r>
                <a:r>
                  <a:rPr lang="en-GB" altLang="zh-CN" sz="2100" baseline="-33000" dirty="0">
                    <a:latin typeface="Times New Roman" panose="02020603050405020304" pitchFamily="18" charset="0"/>
                    <a:ea typeface="宋体" panose="02010600030101010101" pitchFamily="2" charset="-122"/>
                  </a:rPr>
                  <a:t>6</a:t>
                </a:r>
                <a:r>
                  <a:rPr lang="en-GB" altLang="zh-CN" sz="2100" i="1" dirty="0">
                    <a:latin typeface="Times New Roman" panose="02020603050405020304" pitchFamily="18" charset="0"/>
                    <a:ea typeface="宋体" panose="02010600030101010101" pitchFamily="2" charset="-122"/>
                  </a:rPr>
                  <a:t>b</a:t>
                </a:r>
                <a:r>
                  <a:rPr lang="en-GB" altLang="zh-CN" sz="2100" baseline="-33000" dirty="0">
                    <a:latin typeface="Times New Roman" panose="02020603050405020304" pitchFamily="18" charset="0"/>
                    <a:ea typeface="宋体" panose="02010600030101010101" pitchFamily="2" charset="-122"/>
                  </a:rPr>
                  <a:t>7</a:t>
                </a:r>
                <a:r>
                  <a:rPr lang="en-GB" altLang="zh-CN" sz="2100" dirty="0">
                    <a:ea typeface="宋体" panose="02010600030101010101" pitchFamily="2" charset="-122"/>
                  </a:rPr>
                  <a:t>, the binary representation of the column index</a:t>
                </a:r>
              </a:p>
              <a:p>
                <a:pPr eaLnBrk="1" hangingPunct="1">
                  <a:lnSpc>
                    <a:spcPct val="150000"/>
                  </a:lnSpc>
                  <a:buFont typeface="Wingdings" panose="05000000000000000000" pitchFamily="2" charset="2"/>
                  <a:buNone/>
                </a:pPr>
                <a:r>
                  <a:rPr lang="en-GB" altLang="zh-CN" sz="2100" dirty="0">
                    <a:ea typeface="宋体" panose="02010600030101010101" pitchFamily="2" charset="-122"/>
                  </a:rPr>
                  <a:t>	Let </a:t>
                </a:r>
                <a:r>
                  <a:rPr lang="en-GB" altLang="zh-CN" sz="2100" i="1" dirty="0">
                    <a:latin typeface="Times New Roman" panose="02020603050405020304" pitchFamily="18" charset="0"/>
                    <a:ea typeface="宋体" panose="02010600030101010101" pitchFamily="2" charset="-122"/>
                  </a:rPr>
                  <a:t>S</a:t>
                </a:r>
                <a:r>
                  <a:rPr lang="en-GB" altLang="zh-CN" sz="2100" dirty="0">
                    <a:latin typeface="Times New Roman" panose="02020603050405020304" pitchFamily="18" charset="0"/>
                    <a:ea typeface="宋体" panose="02010600030101010101" pitchFamily="2" charset="-122"/>
                  </a:rPr>
                  <a:t>(</a:t>
                </a:r>
                <a:r>
                  <a:rPr lang="en-GB" altLang="zh-CN" sz="2100" i="1" dirty="0">
                    <a:latin typeface="Times New Roman" panose="02020603050405020304" pitchFamily="18" charset="0"/>
                    <a:ea typeface="宋体" panose="02010600030101010101" pitchFamily="2" charset="-122"/>
                  </a:rPr>
                  <a:t>w</a:t>
                </a:r>
                <a:r>
                  <a:rPr lang="en-GB" altLang="zh-CN" sz="2100" dirty="0">
                    <a:latin typeface="Times New Roman" panose="02020603050405020304" pitchFamily="18" charset="0"/>
                    <a:ea typeface="宋体" panose="02010600030101010101" pitchFamily="2" charset="-122"/>
                  </a:rPr>
                  <a:t>) = </a:t>
                </a:r>
                <a:r>
                  <a:rPr lang="en-GB" altLang="zh-CN" sz="2100" i="1" dirty="0" err="1">
                    <a:latin typeface="Times New Roman" panose="02020603050405020304" pitchFamily="18" charset="0"/>
                    <a:ea typeface="宋体" panose="02010600030101010101" pitchFamily="2" charset="-122"/>
                  </a:rPr>
                  <a:t>s</a:t>
                </a:r>
                <a:r>
                  <a:rPr lang="en-GB" altLang="zh-CN" sz="2100" i="1" baseline="-25000" dirty="0" err="1">
                    <a:latin typeface="Times New Roman" panose="02020603050405020304" pitchFamily="18" charset="0"/>
                    <a:ea typeface="宋体" panose="02010600030101010101" pitchFamily="2" charset="-122"/>
                  </a:rPr>
                  <a:t>ij</a:t>
                </a:r>
                <a:r>
                  <a:rPr lang="en-GB" altLang="zh-CN" sz="2100" baseline="-25000" dirty="0">
                    <a:latin typeface="Times New Roman" panose="02020603050405020304" pitchFamily="18" charset="0"/>
                    <a:ea typeface="宋体" panose="02010600030101010101" pitchFamily="2" charset="-122"/>
                  </a:rPr>
                  <a:t>,</a:t>
                </a:r>
                <a:r>
                  <a:rPr lang="en-GB" altLang="zh-CN" sz="2100" dirty="0">
                    <a:latin typeface="Times New Roman" panose="02020603050405020304" pitchFamily="18" charset="0"/>
                    <a:ea typeface="宋体" panose="02010600030101010101" pitchFamily="2" charset="-122"/>
                  </a:rPr>
                  <a:t> </a:t>
                </a:r>
                <a:r>
                  <a:rPr lang="en-GB" altLang="zh-CN" sz="2100" i="1" dirty="0">
                    <a:latin typeface="Times New Roman" panose="02020603050405020304" pitchFamily="18" charset="0"/>
                    <a:ea typeface="宋体" panose="02010600030101010101" pitchFamily="2" charset="-122"/>
                  </a:rPr>
                  <a:t>S</a:t>
                </a:r>
                <a:r>
                  <a:rPr lang="en-GB" altLang="zh-CN" sz="2100" i="1" baseline="30000" dirty="0">
                    <a:latin typeface="Times New Roman" panose="02020603050405020304" pitchFamily="18" charset="0"/>
                    <a:ea typeface="宋体" panose="02010600030101010101" pitchFamily="2" charset="-122"/>
                  </a:rPr>
                  <a:t>-</a:t>
                </a:r>
                <a:r>
                  <a:rPr lang="en-GB" altLang="zh-CN" sz="2100" baseline="30000" dirty="0">
                    <a:latin typeface="Times New Roman" panose="02020603050405020304" pitchFamily="18" charset="0"/>
                    <a:ea typeface="宋体" panose="02010600030101010101" pitchFamily="2" charset="-122"/>
                  </a:rPr>
                  <a:t>1</a:t>
                </a:r>
                <a:r>
                  <a:rPr lang="en-GB" altLang="zh-CN" sz="2100" dirty="0">
                    <a:latin typeface="Times New Roman" panose="02020603050405020304" pitchFamily="18" charset="0"/>
                    <a:ea typeface="宋体" panose="02010600030101010101" pitchFamily="2" charset="-122"/>
                  </a:rPr>
                  <a:t>(</a:t>
                </a:r>
                <a:r>
                  <a:rPr lang="en-GB" altLang="zh-CN" sz="2100" i="1" dirty="0">
                    <a:latin typeface="Times New Roman" panose="02020603050405020304" pitchFamily="18" charset="0"/>
                    <a:ea typeface="宋体" panose="02010600030101010101" pitchFamily="2" charset="-122"/>
                  </a:rPr>
                  <a:t>w</a:t>
                </a:r>
                <a:r>
                  <a:rPr lang="en-GB" altLang="zh-CN" sz="2100" dirty="0">
                    <a:latin typeface="Times New Roman" panose="02020603050405020304" pitchFamily="18" charset="0"/>
                    <a:ea typeface="宋体" panose="02010600030101010101" pitchFamily="2" charset="-122"/>
                  </a:rPr>
                  <a:t>) = </a:t>
                </a:r>
                <a:r>
                  <a:rPr lang="en-GB" altLang="zh-CN" sz="2100" i="1" dirty="0" err="1">
                    <a:latin typeface="Times New Roman" panose="02020603050405020304" pitchFamily="18" charset="0"/>
                    <a:ea typeface="宋体" panose="02010600030101010101" pitchFamily="2" charset="-122"/>
                  </a:rPr>
                  <a:t>s</a:t>
                </a:r>
                <a:r>
                  <a:rPr lang="en-GB" altLang="zh-CN" sz="2100" i="1" baseline="30000" dirty="0" err="1">
                    <a:latin typeface="Times New Roman" panose="02020603050405020304" pitchFamily="18" charset="0"/>
                    <a:ea typeface="宋体" panose="02010600030101010101" pitchFamily="2" charset="-122"/>
                  </a:rPr>
                  <a:t>’</a:t>
                </a:r>
                <a:r>
                  <a:rPr lang="en-GB" altLang="zh-CN" sz="2100" i="1" baseline="-25000" dirty="0" err="1">
                    <a:latin typeface="Times New Roman" panose="02020603050405020304" pitchFamily="18" charset="0"/>
                    <a:ea typeface="宋体" panose="02010600030101010101" pitchFamily="2" charset="-122"/>
                  </a:rPr>
                  <a:t>ij</a:t>
                </a:r>
                <a:endParaRPr lang="en-GB" altLang="zh-CN" sz="2100" i="1" dirty="0">
                  <a:latin typeface="Times New Roman" panose="02020603050405020304" pitchFamily="18" charset="0"/>
                  <a:ea typeface="宋体" panose="02010600030101010101" pitchFamily="2" charset="-122"/>
                </a:endParaRPr>
              </a:p>
              <a:p>
                <a:pPr eaLnBrk="1" hangingPunct="1">
                  <a:lnSpc>
                    <a:spcPct val="150000"/>
                  </a:lnSpc>
                </a:pPr>
                <a:r>
                  <a:rPr lang="en-US" altLang="zh-CN" sz="2100" dirty="0">
                    <a:ea typeface="宋体" panose="02010600030101010101" pitchFamily="2" charset="-122"/>
                  </a:rPr>
                  <a:t>We have </a:t>
                </a:r>
                <a:r>
                  <a:rPr lang="en-US" altLang="zh-CN" sz="2100" i="1" dirty="0">
                    <a:latin typeface="Times New Roman" panose="02020603050405020304" pitchFamily="18" charset="0"/>
                    <a:ea typeface="宋体" panose="02010600030101010101" pitchFamily="2" charset="-122"/>
                  </a:rPr>
                  <a:t>S</a:t>
                </a:r>
                <a:r>
                  <a:rPr lang="en-US" altLang="zh-CN" sz="2100" dirty="0">
                    <a:latin typeface="Times New Roman" panose="02020603050405020304" pitchFamily="18" charset="0"/>
                    <a:ea typeface="宋体" panose="02010600030101010101" pitchFamily="2" charset="-122"/>
                  </a:rPr>
                  <a:t>(</a:t>
                </a:r>
                <a:r>
                  <a:rPr lang="en-US" altLang="zh-CN" sz="2100" i="1" dirty="0">
                    <a:latin typeface="Times New Roman" panose="02020603050405020304" pitchFamily="18" charset="0"/>
                    <a:ea typeface="宋体" panose="02010600030101010101" pitchFamily="2" charset="-122"/>
                  </a:rPr>
                  <a:t>S</a:t>
                </a:r>
                <a:r>
                  <a:rPr lang="en-US" altLang="zh-CN" sz="2100" i="1" baseline="30000" dirty="0">
                    <a:latin typeface="Times New Roman" panose="02020603050405020304" pitchFamily="18" charset="0"/>
                    <a:ea typeface="宋体" panose="02010600030101010101" pitchFamily="2" charset="-122"/>
                  </a:rPr>
                  <a:t>-</a:t>
                </a:r>
                <a:r>
                  <a:rPr lang="en-US" altLang="zh-CN" sz="2100" baseline="30000" dirty="0">
                    <a:latin typeface="Times New Roman" panose="02020603050405020304" pitchFamily="18" charset="0"/>
                    <a:ea typeface="宋体" panose="02010600030101010101" pitchFamily="2" charset="-122"/>
                  </a:rPr>
                  <a:t>1</a:t>
                </a:r>
                <a:r>
                  <a:rPr lang="en-US" altLang="zh-CN" sz="2100" dirty="0">
                    <a:latin typeface="Times New Roman" panose="02020603050405020304" pitchFamily="18" charset="0"/>
                    <a:ea typeface="宋体" panose="02010600030101010101" pitchFamily="2" charset="-122"/>
                  </a:rPr>
                  <a:t>(</a:t>
                </a:r>
                <a:r>
                  <a:rPr lang="en-US" altLang="zh-CN" sz="2100" i="1" dirty="0">
                    <a:latin typeface="Times New Roman" panose="02020603050405020304" pitchFamily="18" charset="0"/>
                    <a:ea typeface="宋体" panose="02010600030101010101" pitchFamily="2" charset="-122"/>
                  </a:rPr>
                  <a:t>w</a:t>
                </a:r>
                <a:r>
                  <a:rPr lang="en-US" altLang="zh-CN" sz="2100" dirty="0">
                    <a:latin typeface="Times New Roman" panose="02020603050405020304" pitchFamily="18" charset="0"/>
                    <a:ea typeface="宋体" panose="02010600030101010101" pitchFamily="2" charset="-122"/>
                  </a:rPr>
                  <a:t>)) = </a:t>
                </a:r>
                <a:r>
                  <a:rPr lang="en-US" altLang="zh-CN" sz="2100" i="1" dirty="0">
                    <a:latin typeface="Times New Roman" panose="02020603050405020304" pitchFamily="18" charset="0"/>
                    <a:ea typeface="宋体" panose="02010600030101010101" pitchFamily="2" charset="-122"/>
                  </a:rPr>
                  <a:t>w</a:t>
                </a:r>
                <a:r>
                  <a:rPr lang="en-US" altLang="zh-CN" sz="2100" dirty="0">
                    <a:ea typeface="宋体" panose="02010600030101010101" pitchFamily="2" charset="-122"/>
                  </a:rPr>
                  <a:t> and </a:t>
                </a:r>
                <a:r>
                  <a:rPr lang="en-US" altLang="zh-CN" sz="2100" i="1" dirty="0">
                    <a:latin typeface="Times New Roman" panose="02020603050405020304" pitchFamily="18" charset="0"/>
                    <a:ea typeface="宋体" panose="02010600030101010101" pitchFamily="2" charset="-122"/>
                  </a:rPr>
                  <a:t>S</a:t>
                </a:r>
                <a:r>
                  <a:rPr lang="en-US" altLang="zh-CN" sz="2100" i="1" baseline="30000" dirty="0">
                    <a:latin typeface="Times New Roman" panose="02020603050405020304" pitchFamily="18" charset="0"/>
                    <a:ea typeface="宋体" panose="02010600030101010101" pitchFamily="2" charset="-122"/>
                  </a:rPr>
                  <a:t>-</a:t>
                </a:r>
                <a:r>
                  <a:rPr lang="en-US" altLang="zh-CN" sz="2100" baseline="30000" dirty="0">
                    <a:latin typeface="Times New Roman" panose="02020603050405020304" pitchFamily="18" charset="0"/>
                    <a:ea typeface="宋体" panose="02010600030101010101" pitchFamily="2" charset="-122"/>
                  </a:rPr>
                  <a:t>1</a:t>
                </a:r>
                <a:r>
                  <a:rPr lang="en-US" altLang="zh-CN" sz="2100" dirty="0">
                    <a:latin typeface="Times New Roman" panose="02020603050405020304" pitchFamily="18" charset="0"/>
                    <a:ea typeface="宋体" panose="02010600030101010101" pitchFamily="2" charset="-122"/>
                  </a:rPr>
                  <a:t>(</a:t>
                </a:r>
                <a:r>
                  <a:rPr lang="en-US" altLang="zh-CN" sz="2100" i="1" dirty="0">
                    <a:latin typeface="Times New Roman" panose="02020603050405020304" pitchFamily="18" charset="0"/>
                    <a:ea typeface="宋体" panose="02010600030101010101" pitchFamily="2" charset="-122"/>
                  </a:rPr>
                  <a:t>S</a:t>
                </a:r>
                <a:r>
                  <a:rPr lang="en-US" altLang="zh-CN" sz="2100" dirty="0">
                    <a:latin typeface="Times New Roman" panose="02020603050405020304" pitchFamily="18" charset="0"/>
                    <a:ea typeface="宋体" panose="02010600030101010101" pitchFamily="2" charset="-122"/>
                  </a:rPr>
                  <a:t>(</a:t>
                </a:r>
                <a:r>
                  <a:rPr lang="en-US" altLang="zh-CN" sz="2100" i="1" dirty="0">
                    <a:latin typeface="Times New Roman" panose="02020603050405020304" pitchFamily="18" charset="0"/>
                    <a:ea typeface="宋体" panose="02010600030101010101" pitchFamily="2" charset="-122"/>
                  </a:rPr>
                  <a:t>w</a:t>
                </a:r>
                <a:r>
                  <a:rPr lang="en-US" altLang="zh-CN" sz="2100" dirty="0">
                    <a:latin typeface="Times New Roman" panose="02020603050405020304" pitchFamily="18" charset="0"/>
                    <a:ea typeface="宋体" panose="02010600030101010101" pitchFamily="2" charset="-122"/>
                  </a:rPr>
                  <a:t>)) = </a:t>
                </a:r>
                <a:r>
                  <a:rPr lang="en-US" altLang="zh-CN" sz="2100" i="1" dirty="0">
                    <a:latin typeface="Times New Roman" panose="02020603050405020304" pitchFamily="18" charset="0"/>
                    <a:ea typeface="宋体" panose="02010600030101010101" pitchFamily="2" charset="-122"/>
                  </a:rPr>
                  <a:t>w</a:t>
                </a:r>
              </a:p>
            </p:txBody>
          </p:sp>
        </mc:Choice>
        <mc:Fallback xmlns="">
          <p:sp>
            <p:nvSpPr>
              <p:cNvPr id="37892" name="Content Placeholder 2">
                <a:extLst>
                  <a:ext uri="{FF2B5EF4-FFF2-40B4-BE49-F238E27FC236}">
                    <a16:creationId xmlns:a16="http://schemas.microsoft.com/office/drawing/2014/main" id="{A95D5603-A5C3-404C-A567-09925D3D5F1B}"/>
                  </a:ext>
                </a:extLst>
              </p:cNvPr>
              <p:cNvSpPr>
                <a:spLocks noGrp="1" noRot="1" noChangeAspect="1" noMove="1" noResize="1" noEditPoints="1" noAdjustHandles="1" noChangeArrowheads="1" noChangeShapeType="1" noTextEdit="1"/>
              </p:cNvSpPr>
              <p:nvPr>
                <p:ph idx="4294967295"/>
              </p:nvPr>
            </p:nvSpPr>
            <p:spPr>
              <a:xfrm>
                <a:off x="213008" y="908720"/>
                <a:ext cx="8449816" cy="4724400"/>
              </a:xfrm>
              <a:blipFill>
                <a:blip r:embed="rId3"/>
                <a:stretch>
                  <a:fillRect l="-1154" r="-1371" b="-18323"/>
                </a:stretch>
              </a:blipFill>
            </p:spPr>
            <p:txBody>
              <a:bodyPr/>
              <a:lstStyle/>
              <a:p>
                <a:r>
                  <a:rPr lang="en-US">
                    <a:noFill/>
                  </a:rPr>
                  <a:t> </a:t>
                </a:r>
              </a:p>
            </p:txBody>
          </p:sp>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5616" y="116632"/>
            <a:ext cx="7494984" cy="720080"/>
          </a:xfrm>
        </p:spPr>
        <p:txBody>
          <a:bodyPr wrap="square">
            <a:spAutoFit/>
          </a:bodyPr>
          <a:lstStyle/>
          <a:p>
            <a:pPr marL="0" indent="0"/>
            <a:r>
              <a:rPr lang="en-IN" dirty="0">
                <a:latin typeface="+mj-lt"/>
              </a:rPr>
              <a:t>AES S-Boxes </a:t>
            </a:r>
            <a:r>
              <a:rPr lang="en-IN" sz="2800" dirty="0">
                <a:latin typeface="+mj-lt"/>
              </a:rPr>
              <a:t>(1 of 2)</a:t>
            </a:r>
            <a:endParaRPr lang="en-IN" dirty="0">
              <a:latin typeface="+mj-lt"/>
            </a:endParaRPr>
          </a:p>
        </p:txBody>
      </p:sp>
      <p:pic>
        <p:nvPicPr>
          <p:cNvPr id="7" name="Picture 2" descr="The following information is given in the table:&#10;The values for y are given on the top row and the values for x are given in the bottom row.&#10;When y equals 0; the x values are as follows:&#10;• 0: 63&#10;• 1: CA&#10;• 2: B7&#10;• 3: 04&#10;• 4: 09&#10;• 5: 53&#10;• 6: D0&#10;• 7: 51&#10;• 8: CD&#10;• 9: 60&#10;• A: E0&#10;• B: E7&#10;• C: BA&#10;• D: 70&#10;• E: E1&#10;• F: 8C&#10;When y equals 1; the x values are as follows:&#10;• 0: 7C&#10;• 1: 82&#10;• 2: FD&#10;• 3: C7&#10;• 4: 83&#10;• 5: D1&#10;• 6: EF&#10;• 7: A3&#10;• 8: 0C&#10;• 9: 81&#10;• A: 32&#10;• B: C8&#10;• C: 78&#10;• D: 3E&#10;• E: F8&#10;• F: A1&#10;When y equals 2; the x values are as follows:&#10;• 0: 77&#10;• 1: C9&#10;• 2: 93&#10;• 3: 23&#10;• 4: 2C&#10;• 5: 00&#10;• 6: AA&#10;• 7: 40&#10;• 8: 13&#10;• 9: 4F&#10;• A: 3A&#10;• B: 37&#10;• C: 25&#10;• D: B5&#10;• E: 98&#10;• F: 89&#10;When y equals 3; the x values are as follows:&#10;• 0: 7B&#10;• 1: 7D&#10;• 2: 26&#10;• 3: C3&#10;• 4: 1A&#10;• 5: ED&#10;• 6: FB&#10;• 7: 8F&#10;• 8: EC&#10;• 9: DC&#10;• A: 0A&#10;• B: 6D&#10;• C: 2E&#10;• D: 66&#10;• E: 11&#10;• F: 0D&#10;When y equals 4; the x values are as follows:&#10;• 0: F2&#10;• 1: FA&#10;• 2: 36&#10;• 3: 18&#10;• 4: 1B&#10;• 5: 20&#10;• 6: 43&#10;• 7: 92&#10;• 8: 5F&#10;• 9: 22&#10;• A: 49&#10;• B: 8D&#10;• C: 1C&#10;• D: 48&#10;• E: 69&#10;• F: BF&#10;When y equals 5; the x values are as follows:&#10;• 0: 6B&#10;• 1: 59&#10;• 2: 3F&#10;• 3: 96&#10;• 4: 6E&#10;• 5: FC&#10;• 6: 4D&#10;• 7: 9D&#10;• 8: 97&#10;• 9: 2A&#10;• A: 06&#10;• B: D5&#10;• C: A6&#10;• D: 03&#10;• E: D9&#10;• F: E6&#10;When y equals 6; the x values are as follows:&#10;• 0: 6F&#10;• 1: 47&#10;• 2: F7&#10;• 3: 05&#10;• 4: 5A&#10;• 5: B1&#10;• 6: 33&#10;• 7: 38 &#10;• 8: 44&#10;• 9: 90&#10;• A: 24&#10;• B: 4E&#10;• C: B4&#10;• D: F6&#10;• E: 8E&#10;• F: 42&#10;When y equals 7; the x values are as follows:&#10;• 0: C5&#10;• 1: F0&#10;• 2: CC&#10;• 3: 9A&#10;• 4: A0&#10;• 5: 5B&#10;• 6: 85&#10;• 7: F5&#10;• 8: 17&#10;• 9: 88&#10;• A: 5C&#10;• B: A9&#10;• C: C6&#10;• D: 0E&#10;• E: 94&#10;• F: 68&#10;When y equals 8; the x values are as follows:&#10;• 0: 30&#10;• 1: AD&#10;• 2: 34&#10;• 3: 07&#10;• 4: 52&#10;• 5: 6A&#10;• 6: 45&#10;• 7: BC&#10;• 8: C4&#10;• 9: 46&#10;• A: C2&#10;• B: 6C&#10;• C: E8&#10;• D: 61&#10;• E: 9B&#10;• F: 41&#10;When y equals 9; the x values are as follows:&#10;• 0: 01&#10;• 1: D4&#10;• 2: A5&#10;• 3: 12&#10;• 4: 3B&#10;• 5: CB&#10;• 6: F9&#10;• 7: B6&#10;• 8: A7&#10;• 9: EE&#10;• A: D3&#10;• B: 56&#10;• C: DD&#10;• D: 35&#10;• E: 1E&#10;• F: 99&#10;When y equals A; the x values are as follows:&#10;• 0: 67&#10;• 1: A2&#10;• 2: E5&#10;• 3: 80&#10;• 4: D6&#10;• 5: BE&#10;• 6: 02&#10;• 7: DA&#10;• 8: 7E&#10;• 9: B8&#10;• A: AC&#10;• B: F4&#10;• C: 74&#10;• D: 57&#10;• E: 87&#10;• F: 2D&#10;When y equals B; the x values are as follows:&#10;• 0: 2B&#10;• 1: AF&#10;• 2: F1&#10;• 3: E2&#10;• 4: B3&#10;• 5: 39&#10;• 6: 7F&#10;• 7: 21&#10;• 8: 3D&#10;• 9: 14&#10;• A: 62&#10;• B: EA&#10;• C: 1F&#10;• D: B9&#10;• E: E9&#10;• F: 0F&#10;When y equals C; the x values are as follows:&#10;• 0: FE&#10;• 1: 9C&#10;• 2: 71&#10;• 3: EB&#10;• 4: 29&#10;• 5: 4A&#10;• 6: 50&#10;• 7: 10&#10;• 8: 64&#10;• 9: DE&#10;• A: 91&#10;• B: 65&#10;• C: 4B&#10;• D: 86&#10;• E: CE&#10;• F: B0&#10;&#10;When y equals D; the x values are as follows:&#10;• 0: D7&#10;• 1: A4&#10;• 2: D8&#10;• 3: 27&#10;• 4: E3&#10;• 5: 4C&#10;• 6: 3C&#10;• 7: FF&#10;• 8: 5D&#10;• 9: 5E&#10;• A: 95&#10;• B: 7A&#10;• C: BD&#10;• D: C1&#10;• E: 55&#10;• F: 54&#10;When y equals E; the x values are as follows:&#10;• 0: AB&#10;• 1: 72&#10;• 2: 31&#10;• 3: B2&#10;• 4: 2F&#10;• 5: 58&#10;• 6: 9F&#10;• 7: F3&#10;• 8: 19&#10;• 9: 0B&#10;• A: E4&#10;• B: AE&#10;• C: 8B&#10;• D: 1D&#10;• E: 28&#10;• F: BB&#10;When y equals F; the x values are as follows:&#10;• 0: 76&#10;• 1: C0&#10;• 2: 15&#10;• 3: 75&#10;• 4: 84&#10;• 5: CF&#10;• 6: A8&#10;• 7: D2&#10;• 8: 73&#10;• 9: DB&#10;• A: 79&#10;• B: 08&#10;• C: 8A&#10;• D: 9E&#10;• E: DF&#10;• F: 16&#10;"/>
          <p:cNvPicPr>
            <a:picLocks noGrp="1" noChangeAspect="1" noChangeArrowheads="1"/>
          </p:cNvPicPr>
          <p:nvPr>
            <p:ph type="pic" sz="quarter" idx="14"/>
          </p:nvPr>
        </p:nvPicPr>
        <p:blipFill>
          <a:blip r:embed="rId3">
            <a:extLst>
              <a:ext uri="{28A0092B-C50C-407E-A947-70E740481C1C}">
                <a14:useLocalDpi xmlns:a14="http://schemas.microsoft.com/office/drawing/2010/main" val="0"/>
              </a:ext>
            </a:extLst>
          </a:blip>
          <a:stretch>
            <a:fillRect/>
          </a:stretch>
        </p:blipFill>
        <p:spPr bwMode="auto">
          <a:xfrm>
            <a:off x="746135" y="1564024"/>
            <a:ext cx="8100750" cy="50673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54A6729B-ACD7-4932-9BA9-53BFB9D04B3A}"/>
              </a:ext>
            </a:extLst>
          </p:cNvPr>
          <p:cNvSpPr/>
          <p:nvPr/>
        </p:nvSpPr>
        <p:spPr>
          <a:xfrm>
            <a:off x="838200" y="972175"/>
            <a:ext cx="3709670" cy="492443"/>
          </a:xfrm>
          <a:prstGeom prst="rect">
            <a:avLst/>
          </a:prstGeom>
        </p:spPr>
        <p:txBody>
          <a:bodyPr wrap="none">
            <a:spAutoFit/>
          </a:bodyPr>
          <a:lstStyle/>
          <a:p>
            <a:r>
              <a:rPr lang="en-GB" altLang="zh-CN" sz="2600" i="1">
                <a:latin typeface="Times New Roman" panose="02020603050405020304" pitchFamily="18" charset="0"/>
              </a:rPr>
              <a:t>w</a:t>
            </a:r>
            <a:r>
              <a:rPr lang="en-GB" altLang="zh-CN" sz="2600">
                <a:latin typeface="Times New Roman" panose="02020603050405020304" pitchFamily="18" charset="0"/>
              </a:rPr>
              <a:t> = </a:t>
            </a:r>
            <a:r>
              <a:rPr lang="en-GB" altLang="zh-CN" sz="2600" i="1">
                <a:latin typeface="Times New Roman" panose="02020603050405020304" pitchFamily="18" charset="0"/>
              </a:rPr>
              <a:t>b</a:t>
            </a:r>
            <a:r>
              <a:rPr lang="en-GB" altLang="zh-CN" sz="2600" baseline="-33000">
                <a:latin typeface="Times New Roman" panose="02020603050405020304" pitchFamily="18" charset="0"/>
              </a:rPr>
              <a:t>0</a:t>
            </a:r>
            <a:r>
              <a:rPr lang="en-GB" altLang="zh-CN" sz="2600" i="1">
                <a:latin typeface="Times New Roman" panose="02020603050405020304" pitchFamily="18" charset="0"/>
              </a:rPr>
              <a:t>b</a:t>
            </a:r>
            <a:r>
              <a:rPr lang="en-GB" altLang="zh-CN" sz="2600" i="1" baseline="-33000">
                <a:latin typeface="Times New Roman" panose="02020603050405020304" pitchFamily="18" charset="0"/>
              </a:rPr>
              <a:t>1</a:t>
            </a:r>
            <a:r>
              <a:rPr lang="en-GB" altLang="zh-CN" sz="2600">
                <a:latin typeface="Times New Roman" panose="02020603050405020304" pitchFamily="18" charset="0"/>
              </a:rPr>
              <a:t> </a:t>
            </a:r>
            <a:r>
              <a:rPr lang="en-GB" altLang="zh-CN" sz="2600" i="1">
                <a:latin typeface="Times New Roman" panose="02020603050405020304" pitchFamily="18" charset="0"/>
              </a:rPr>
              <a:t>b</a:t>
            </a:r>
            <a:r>
              <a:rPr lang="en-GB" altLang="zh-CN" sz="2600" i="1" baseline="-33000">
                <a:latin typeface="Times New Roman" panose="02020603050405020304" pitchFamily="18" charset="0"/>
              </a:rPr>
              <a:t>2</a:t>
            </a:r>
            <a:r>
              <a:rPr lang="en-GB" altLang="zh-CN" sz="2600">
                <a:latin typeface="Times New Roman" panose="02020603050405020304" pitchFamily="18" charset="0"/>
              </a:rPr>
              <a:t> </a:t>
            </a:r>
            <a:r>
              <a:rPr lang="en-GB" altLang="zh-CN" sz="2600" i="1">
                <a:latin typeface="Times New Roman" panose="02020603050405020304" pitchFamily="18" charset="0"/>
              </a:rPr>
              <a:t>b</a:t>
            </a:r>
            <a:r>
              <a:rPr lang="en-GB" altLang="zh-CN" sz="2600" i="1" baseline="-33000">
                <a:latin typeface="Times New Roman" panose="02020603050405020304" pitchFamily="18" charset="0"/>
              </a:rPr>
              <a:t>3</a:t>
            </a:r>
            <a:r>
              <a:rPr lang="en-GB" altLang="zh-CN" sz="2600">
                <a:latin typeface="Times New Roman" panose="02020603050405020304" pitchFamily="18" charset="0"/>
              </a:rPr>
              <a:t> </a:t>
            </a:r>
            <a:r>
              <a:rPr lang="en-GB" altLang="zh-CN" sz="2600" i="1">
                <a:latin typeface="Times New Roman" panose="02020603050405020304" pitchFamily="18" charset="0"/>
              </a:rPr>
              <a:t>b</a:t>
            </a:r>
            <a:r>
              <a:rPr lang="en-GB" altLang="zh-CN" sz="2600" i="1" baseline="-33000">
                <a:latin typeface="Times New Roman" panose="02020603050405020304" pitchFamily="18" charset="0"/>
              </a:rPr>
              <a:t>4</a:t>
            </a:r>
            <a:r>
              <a:rPr lang="en-GB" altLang="zh-CN" sz="2600">
                <a:latin typeface="Times New Roman" panose="02020603050405020304" pitchFamily="18" charset="0"/>
              </a:rPr>
              <a:t> </a:t>
            </a:r>
            <a:r>
              <a:rPr lang="en-GB" altLang="zh-CN" sz="2600" i="1">
                <a:latin typeface="Times New Roman" panose="02020603050405020304" pitchFamily="18" charset="0"/>
              </a:rPr>
              <a:t>b</a:t>
            </a:r>
            <a:r>
              <a:rPr lang="en-GB" altLang="zh-CN" sz="2600" i="1" baseline="-33000">
                <a:latin typeface="Times New Roman" panose="02020603050405020304" pitchFamily="18" charset="0"/>
              </a:rPr>
              <a:t>5</a:t>
            </a:r>
            <a:r>
              <a:rPr lang="en-GB" altLang="zh-CN" sz="2600">
                <a:latin typeface="Times New Roman" panose="02020603050405020304" pitchFamily="18" charset="0"/>
              </a:rPr>
              <a:t> </a:t>
            </a:r>
            <a:r>
              <a:rPr lang="en-GB" altLang="zh-CN" sz="2600" i="1">
                <a:latin typeface="Times New Roman" panose="02020603050405020304" pitchFamily="18" charset="0"/>
              </a:rPr>
              <a:t>b</a:t>
            </a:r>
            <a:r>
              <a:rPr lang="en-GB" altLang="zh-CN" sz="2600" i="1" baseline="-33000">
                <a:latin typeface="Times New Roman" panose="02020603050405020304" pitchFamily="18" charset="0"/>
              </a:rPr>
              <a:t>6</a:t>
            </a:r>
            <a:r>
              <a:rPr lang="en-GB" altLang="zh-CN" sz="2600">
                <a:latin typeface="Times New Roman" panose="02020603050405020304" pitchFamily="18" charset="0"/>
              </a:rPr>
              <a:t> </a:t>
            </a:r>
            <a:r>
              <a:rPr lang="en-GB" altLang="zh-CN" sz="2600" i="1">
                <a:latin typeface="Times New Roman" panose="02020603050405020304" pitchFamily="18" charset="0"/>
              </a:rPr>
              <a:t>b</a:t>
            </a:r>
            <a:r>
              <a:rPr lang="en-GB" altLang="zh-CN" sz="2600" i="1" baseline="-33000">
                <a:latin typeface="Times New Roman" panose="02020603050405020304" pitchFamily="18" charset="0"/>
              </a:rPr>
              <a:t>7</a:t>
            </a:r>
            <a:r>
              <a:rPr lang="en-GB" altLang="zh-CN" sz="2600">
                <a:latin typeface="Times New Roman" panose="02020603050405020304" pitchFamily="18" charset="0"/>
              </a:rPr>
              <a:t> </a:t>
            </a:r>
            <a:r>
              <a:rPr lang="en-GB" altLang="zh-CN" sz="2600" baseline="-33000"/>
              <a:t> </a:t>
            </a:r>
            <a:endParaRPr lang="en-US" sz="2600"/>
          </a:p>
        </p:txBody>
      </p:sp>
      <p:sp>
        <p:nvSpPr>
          <p:cNvPr id="4" name="Rectangle 3">
            <a:extLst>
              <a:ext uri="{FF2B5EF4-FFF2-40B4-BE49-F238E27FC236}">
                <a16:creationId xmlns:a16="http://schemas.microsoft.com/office/drawing/2014/main" id="{44823B2D-ED04-4A6B-8616-137087DEF482}"/>
              </a:ext>
            </a:extLst>
          </p:cNvPr>
          <p:cNvSpPr/>
          <p:nvPr/>
        </p:nvSpPr>
        <p:spPr>
          <a:xfrm>
            <a:off x="76200" y="1640832"/>
            <a:ext cx="1409360" cy="400110"/>
          </a:xfrm>
          <a:prstGeom prst="rect">
            <a:avLst/>
          </a:prstGeom>
        </p:spPr>
        <p:txBody>
          <a:bodyPr wrap="none">
            <a:spAutoFit/>
          </a:bodyPr>
          <a:lstStyle/>
          <a:p>
            <a:r>
              <a:rPr lang="en-GB" altLang="zh-CN" sz="2000" i="1">
                <a:latin typeface="Times New Roman" panose="02020603050405020304" pitchFamily="18" charset="0"/>
              </a:rPr>
              <a:t>i = b</a:t>
            </a:r>
            <a:r>
              <a:rPr lang="en-GB" altLang="zh-CN" sz="2000" baseline="-33000">
                <a:latin typeface="Times New Roman" panose="02020603050405020304" pitchFamily="18" charset="0"/>
              </a:rPr>
              <a:t>0</a:t>
            </a:r>
            <a:r>
              <a:rPr lang="en-GB" altLang="zh-CN" sz="2000" i="1">
                <a:latin typeface="Times New Roman" panose="02020603050405020304" pitchFamily="18" charset="0"/>
              </a:rPr>
              <a:t>b</a:t>
            </a:r>
            <a:r>
              <a:rPr lang="en-GB" altLang="zh-CN" sz="2000" baseline="-33000">
                <a:latin typeface="Times New Roman" panose="02020603050405020304" pitchFamily="18" charset="0"/>
              </a:rPr>
              <a:t>1</a:t>
            </a:r>
            <a:r>
              <a:rPr lang="en-GB" altLang="zh-CN" sz="2000" i="1">
                <a:latin typeface="Times New Roman" panose="02020603050405020304" pitchFamily="18" charset="0"/>
              </a:rPr>
              <a:t>b</a:t>
            </a:r>
            <a:r>
              <a:rPr lang="en-GB" altLang="zh-CN" sz="2000" baseline="-33000">
                <a:latin typeface="Times New Roman" panose="02020603050405020304" pitchFamily="18" charset="0"/>
              </a:rPr>
              <a:t>2</a:t>
            </a:r>
            <a:r>
              <a:rPr lang="en-GB" altLang="zh-CN" sz="2000" i="1">
                <a:latin typeface="Times New Roman" panose="02020603050405020304" pitchFamily="18" charset="0"/>
              </a:rPr>
              <a:t>b</a:t>
            </a:r>
            <a:r>
              <a:rPr lang="en-GB" altLang="zh-CN" sz="2000" baseline="-33000">
                <a:latin typeface="Times New Roman" panose="02020603050405020304" pitchFamily="18" charset="0"/>
              </a:rPr>
              <a:t>3</a:t>
            </a:r>
            <a:endParaRPr lang="en-US" sz="2000"/>
          </a:p>
        </p:txBody>
      </p:sp>
      <p:sp>
        <p:nvSpPr>
          <p:cNvPr id="5" name="TextBox 4">
            <a:extLst>
              <a:ext uri="{FF2B5EF4-FFF2-40B4-BE49-F238E27FC236}">
                <a16:creationId xmlns:a16="http://schemas.microsoft.com/office/drawing/2014/main" id="{8CD79DA1-5F3F-4A21-BAFD-E9CBFB84BD23}"/>
              </a:ext>
            </a:extLst>
          </p:cNvPr>
          <p:cNvSpPr txBox="1"/>
          <p:nvPr/>
        </p:nvSpPr>
        <p:spPr>
          <a:xfrm>
            <a:off x="94085" y="1203008"/>
            <a:ext cx="744114" cy="523220"/>
          </a:xfrm>
          <a:prstGeom prst="rect">
            <a:avLst/>
          </a:prstGeom>
          <a:noFill/>
        </p:spPr>
        <p:txBody>
          <a:bodyPr wrap="none" rtlCol="0">
            <a:spAutoFit/>
          </a:bodyPr>
          <a:lstStyle/>
          <a:p>
            <a:pPr algn="l"/>
            <a:r>
              <a:rPr lang="en-US" sz="2800">
                <a:latin typeface="Times New Roman" panose="02020603050405020304" pitchFamily="18" charset="0"/>
                <a:cs typeface="Times New Roman" panose="02020603050405020304" pitchFamily="18" charset="0"/>
              </a:rPr>
              <a:t>row</a:t>
            </a:r>
          </a:p>
        </p:txBody>
      </p:sp>
      <p:sp>
        <p:nvSpPr>
          <p:cNvPr id="6" name="Rectangle 5">
            <a:extLst>
              <a:ext uri="{FF2B5EF4-FFF2-40B4-BE49-F238E27FC236}">
                <a16:creationId xmlns:a16="http://schemas.microsoft.com/office/drawing/2014/main" id="{61B08AA0-2288-417F-8ADD-0E46E9D093CA}"/>
              </a:ext>
            </a:extLst>
          </p:cNvPr>
          <p:cNvSpPr/>
          <p:nvPr/>
        </p:nvSpPr>
        <p:spPr>
          <a:xfrm>
            <a:off x="6861288" y="1218396"/>
            <a:ext cx="1417376" cy="369332"/>
          </a:xfrm>
          <a:prstGeom prst="rect">
            <a:avLst/>
          </a:prstGeom>
        </p:spPr>
        <p:txBody>
          <a:bodyPr wrap="none">
            <a:spAutoFit/>
          </a:bodyPr>
          <a:lstStyle/>
          <a:p>
            <a:r>
              <a:rPr lang="en-GB" altLang="zh-CN" i="1">
                <a:latin typeface="Times New Roman" panose="02020603050405020304" pitchFamily="18" charset="0"/>
              </a:rPr>
              <a:t>j = b</a:t>
            </a:r>
            <a:r>
              <a:rPr lang="en-GB" altLang="zh-CN" baseline="-33000">
                <a:latin typeface="Times New Roman" panose="02020603050405020304" pitchFamily="18" charset="0"/>
              </a:rPr>
              <a:t>4</a:t>
            </a:r>
            <a:r>
              <a:rPr lang="en-GB" altLang="zh-CN" i="1">
                <a:latin typeface="Times New Roman" panose="02020603050405020304" pitchFamily="18" charset="0"/>
              </a:rPr>
              <a:t>b</a:t>
            </a:r>
            <a:r>
              <a:rPr lang="en-GB" altLang="zh-CN" baseline="-33000">
                <a:latin typeface="Times New Roman" panose="02020603050405020304" pitchFamily="18" charset="0"/>
              </a:rPr>
              <a:t>5</a:t>
            </a:r>
            <a:r>
              <a:rPr lang="en-GB" altLang="zh-CN" i="1">
                <a:latin typeface="Times New Roman" panose="02020603050405020304" pitchFamily="18" charset="0"/>
              </a:rPr>
              <a:t>b</a:t>
            </a:r>
            <a:r>
              <a:rPr lang="en-GB" altLang="zh-CN" baseline="-33000">
                <a:latin typeface="Times New Roman" panose="02020603050405020304" pitchFamily="18" charset="0"/>
              </a:rPr>
              <a:t>6</a:t>
            </a:r>
            <a:r>
              <a:rPr lang="en-GB" altLang="zh-CN" i="1">
                <a:latin typeface="Times New Roman" panose="02020603050405020304" pitchFamily="18" charset="0"/>
              </a:rPr>
              <a:t>b</a:t>
            </a:r>
            <a:r>
              <a:rPr lang="en-GB" altLang="zh-CN" baseline="-33000">
                <a:latin typeface="Times New Roman" panose="02020603050405020304" pitchFamily="18" charset="0"/>
              </a:rPr>
              <a:t>7</a:t>
            </a:r>
            <a:r>
              <a:rPr lang="en-GB" altLang="zh-CN"/>
              <a:t>, </a:t>
            </a:r>
            <a:endParaRPr lang="en-US"/>
          </a:p>
        </p:txBody>
      </p:sp>
      <p:sp>
        <p:nvSpPr>
          <p:cNvPr id="8" name="TextBox 7">
            <a:extLst>
              <a:ext uri="{FF2B5EF4-FFF2-40B4-BE49-F238E27FC236}">
                <a16:creationId xmlns:a16="http://schemas.microsoft.com/office/drawing/2014/main" id="{9AFE40F0-07C6-4A3F-B051-A9F4CFEFBF35}"/>
              </a:ext>
            </a:extLst>
          </p:cNvPr>
          <p:cNvSpPr txBox="1"/>
          <p:nvPr/>
        </p:nvSpPr>
        <p:spPr>
          <a:xfrm>
            <a:off x="6881531" y="660677"/>
            <a:ext cx="1260281" cy="523220"/>
          </a:xfrm>
          <a:prstGeom prst="rect">
            <a:avLst/>
          </a:prstGeom>
          <a:noFill/>
        </p:spPr>
        <p:txBody>
          <a:bodyPr wrap="none" rtlCol="0">
            <a:spAutoFit/>
          </a:bodyPr>
          <a:lstStyle/>
          <a:p>
            <a:pPr algn="l"/>
            <a:r>
              <a:rPr lang="en-US" sz="2800">
                <a:latin typeface="Times New Roman" panose="02020603050405020304" pitchFamily="18" charset="0"/>
                <a:cs typeface="Times New Roman" panose="02020603050405020304" pitchFamily="18" charset="0"/>
              </a:rPr>
              <a:t>column</a:t>
            </a:r>
          </a:p>
        </p:txBody>
      </p:sp>
      <p:sp>
        <p:nvSpPr>
          <p:cNvPr id="9" name="Arrow: Right 8">
            <a:extLst>
              <a:ext uri="{FF2B5EF4-FFF2-40B4-BE49-F238E27FC236}">
                <a16:creationId xmlns:a16="http://schemas.microsoft.com/office/drawing/2014/main" id="{81BE28D1-1CE7-406C-A32A-7AD77F876EEB}"/>
              </a:ext>
            </a:extLst>
          </p:cNvPr>
          <p:cNvSpPr/>
          <p:nvPr/>
        </p:nvSpPr>
        <p:spPr bwMode="auto">
          <a:xfrm>
            <a:off x="4432142" y="1095285"/>
            <a:ext cx="394692" cy="24622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pitchFamily="18" charset="0"/>
            </a:endParaRP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C3E2C76-1BBE-452B-AB6C-D175C80428CC}"/>
                  </a:ext>
                </a:extLst>
              </p:cNvPr>
              <p:cNvSpPr/>
              <p:nvPr/>
            </p:nvSpPr>
            <p:spPr>
              <a:xfrm>
                <a:off x="4903855" y="931025"/>
                <a:ext cx="734945" cy="5640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800" b="1" i="1" smtClean="0">
                              <a:latin typeface="Cambria Math" panose="02040503050406030204" pitchFamily="18" charset="0"/>
                            </a:rPr>
                          </m:ctrlPr>
                        </m:sSubPr>
                        <m:e>
                          <m:r>
                            <a:rPr lang="en-US" sz="2800" b="1" i="1" smtClean="0">
                              <a:latin typeface="Cambria Math" panose="02040503050406030204" pitchFamily="18" charset="0"/>
                            </a:rPr>
                            <m:t>𝒄</m:t>
                          </m:r>
                        </m:e>
                        <m:sub>
                          <m:r>
                            <a:rPr lang="en-US" sz="2800" b="1" i="1" smtClean="0">
                              <a:latin typeface="Cambria Math" panose="02040503050406030204" pitchFamily="18" charset="0"/>
                            </a:rPr>
                            <m:t>𝒊</m:t>
                          </m:r>
                          <m:r>
                            <a:rPr lang="en-US" sz="2800" b="1" i="1" smtClean="0">
                              <a:latin typeface="Cambria Math" panose="02040503050406030204" pitchFamily="18" charset="0"/>
                            </a:rPr>
                            <m:t>,</m:t>
                          </m:r>
                          <m:r>
                            <a:rPr lang="en-US" sz="2800" b="1" i="1" smtClean="0">
                              <a:latin typeface="Cambria Math" panose="02040503050406030204" pitchFamily="18" charset="0"/>
                            </a:rPr>
                            <m:t>𝒋</m:t>
                          </m:r>
                        </m:sub>
                      </m:sSub>
                    </m:oMath>
                  </m:oMathPara>
                </a14:m>
                <a:endParaRPr lang="en-US" sz="2800" b="1"/>
              </a:p>
            </p:txBody>
          </p:sp>
        </mc:Choice>
        <mc:Fallback xmlns="">
          <p:sp>
            <p:nvSpPr>
              <p:cNvPr id="10" name="Rectangle 9">
                <a:extLst>
                  <a:ext uri="{FF2B5EF4-FFF2-40B4-BE49-F238E27FC236}">
                    <a16:creationId xmlns:a16="http://schemas.microsoft.com/office/drawing/2014/main" id="{7C3E2C76-1BBE-452B-AB6C-D175C80428CC}"/>
                  </a:ext>
                </a:extLst>
              </p:cNvPr>
              <p:cNvSpPr>
                <a:spLocks noRot="1" noChangeAspect="1" noMove="1" noResize="1" noEditPoints="1" noAdjustHandles="1" noChangeArrowheads="1" noChangeShapeType="1" noTextEdit="1"/>
              </p:cNvSpPr>
              <p:nvPr/>
            </p:nvSpPr>
            <p:spPr>
              <a:xfrm>
                <a:off x="4903855" y="931025"/>
                <a:ext cx="734945" cy="564001"/>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30946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624" y="115084"/>
            <a:ext cx="8229600" cy="707876"/>
          </a:xfrm>
        </p:spPr>
        <p:txBody>
          <a:bodyPr wrap="square">
            <a:spAutoFit/>
          </a:bodyPr>
          <a:lstStyle/>
          <a:p>
            <a:pPr marL="0" indent="0"/>
            <a:r>
              <a:rPr lang="en-IN" dirty="0">
                <a:latin typeface="+mj-lt"/>
              </a:rPr>
              <a:t>AES S-Boxes </a:t>
            </a:r>
            <a:r>
              <a:rPr lang="en-IN" sz="2800" dirty="0">
                <a:latin typeface="+mj-lt"/>
              </a:rPr>
              <a:t>(2 of 2)</a:t>
            </a:r>
            <a:endParaRPr lang="en-IN" dirty="0">
              <a:latin typeface="+mj-lt"/>
            </a:endParaRPr>
          </a:p>
        </p:txBody>
      </p:sp>
      <p:pic>
        <p:nvPicPr>
          <p:cNvPr id="8" name="Picture 2" descr="The following information is given in the table:&#10;The values for y are given on the top row and the values for x are given in the bottom row.&#10;When y equals 0; the x values are as follows:&#10;&#10;When y equals 0; the x values are as follows:&#10;• 0: 52&#10;• 1: 7C&#10;• 2: 54&#10;• 3: 08&#10;• 4: 72&#10;• 5: 6C&#10;• 6: 90&#10;• 7: D0&#10;• 8: 3A&#10;• 9: 96&#10;• A: 47&#10;• B: FC&#10;• C: 1F&#10;• D: 60&#10;• E: A0&#10;• F: 17&#10;When y equals 1; the x values are as follows:&#10;• 0: 09&#10;• 1: E3&#10;• 2: 7B&#10;• 3: 2E&#10;• 4: F8&#10;• 5: 70&#10;• 6: D8&#10;• 7: 2C&#10;• 8: 91&#10;• 9: AC&#10;• A: F1&#10;• B: 56&#10;• C: DD&#10;• D: 51&#10;• E: E0&#10;• F: 2B&#10;When y equals 2; the x values are as follows:&#10;• 0: 6A&#10;• 1: 39&#10;• 2: 94&#10;• 3: A1&#10;• 4: F6&#10;• 5: 48&#10;• 6: AB&#10;• 7: 1E&#10;• 8: 11&#10;• 9: 74&#10;• A: 1A&#10;• B: 3E&#10;• C: A8&#10;• D: 7F&#10;• E: 3B&#10;• F: 04&#10;When y equals 3; the x values are as follows:&#10;• 0: D5&#10;• 1: 82&#10;• 2: 32&#10;• 3: 66&#10;• 4: 64&#10;• 5: 50&#10;• 6: 00&#10;• 7: 8F&#10;• 8: 41&#10;• 9: 22&#10;• A: 71&#10;• B: 4B&#10;• C: 33&#10;• D: A9&#10;• E: 4D&#10;• F: 7E&#10;When y equals 4; the x values are as follows:&#10;• 0: 30&#10;• 1: 9B&#10;• 2: A6&#10;• 3: 28&#10;• 4: 86&#10;• 5: FD&#10;• 6: 8C&#10;• 7: CA&#10;• 8: 4F&#10;• 9: E7&#10;• A: 1D&#10;• B: C6&#10;• C: 88&#10;• D: 19&#10;• E: AE&#10;• F: BA&#10;When y equals 5; the x values are as follows:&#10;• 0: 36&#10;• 1: 2F&#10;• 2: C2&#10;• 3: D9&#10;• 4: 68&#10;• 5: ED&#10;• 6: BC&#10;• 7: 3F&#10;• 8: 67&#10;• 9: AD&#10;• A: 29&#10;• B: D2&#10;• C: 07&#10;• D: B5&#10;• E: 2A&#10;• F: 77&#10;When y equals 6; the x values are as follows:&#10;• 0: A5&#10;• 1: FF&#10;• 2: 23&#10;• 3: 24&#10;• 4: 98&#10;• 5: B9&#10;• 6: D3&#10;• 7: 0F&#10;• 8: DC&#10;• 9: 35&#10;• A: C5&#10;• B: 79&#10;• C: C7&#10;• D: 4A&#10;• E: F5&#10;• F: D6&#10;When y equals 7; the x values are as follows:&#10;• 0: 38&#10;• 1: 87&#10;• 2: 3D&#10;• 3: B2&#10;• 4: 16&#10;• 5: DA&#10;• 6: 0A&#10;• 7: 02&#10;• 8: EA&#10;• 9: 85&#10;• A: 89&#10;• B: 20&#10;• C: 31&#10;• D: 0D&#10;• E: B0&#10;• F: 26&#10;When y equals 8; the x values are as follows:&#10;• 0: BF&#10;• 1: 34&#10;• 2: EE&#10;• 3: 76&#10;• 4: D4&#10;• 5: 5E&#10;• 6: F7&#10;• 7: C1&#10;• 8: 97&#10;• 9: E2&#10;• A: 6F&#10;• B: 9A&#10;• C: B1&#10;• D: 2D&#10;• E: C8&#10;• F: E1&#10;When y equals 9; the x values are as follows:&#10;• 0: 40&#10;• 1: 8E&#10;• 2: 4C&#10;• 3: 5B&#10;• 4: A4&#10;• 5: 15&#10;• 6: E4&#10;• 7: AF&#10;• 8: F2&#10;• 9: F9&#10;• A: B7&#10;• B: DB&#10;• C: 12&#10;• D: E5&#10;• E: EB&#10;• F: 69&#10;When y equals A; the x values are as follows:&#10;• 0: A3&#10;• 1: 43&#10;• 2: 95&#10;• 3: A2&#10;• 4: 5C&#10;• 5: 46&#10;• 6: 58&#10;• 7: BD&#10;• 8: CF&#10;• 9: 37&#10;• A: 62&#10;• B: C0&#10;• C: 10&#10;• D: 7A&#10;• E: BB&#10;• F: 14&#10;&#10;When y equals B; the x values are as follows:&#10;• 0: 9E&#10;• 1: 44&#10;• 2: 0B&#10;• 3: 49&#10;• 4: CC&#10;• 5: 57&#10;• 6: 05&#10;• 7: 03&#10;• 8: CE&#10;• 9: E8&#10;• A: 0E&#10;• B: FE&#10;• C: 59&#10;• D: 9F&#10;• E: 3C&#10;• F: 63&#10;When y equals C the x values are as follows:&#10;• 0: 81&#10;• 1: C4&#10;• 2: 42&#10;• 3: 6D&#10;• 4: 5D&#10;• 5: A7&#10;• 6: B8&#10;• 7: 01&#10;• 8: F0&#10;• 9: 1C&#10;• A: AA&#10;• B: 78&#10;• C: 27&#10;• D: 93&#10;• E: 83&#10;• F: 55&#10;When y equals D the x values are as follows:&#10;• 0: F3&#10;• 1: DE&#10;• 2: FA&#10;• 3: 8B&#10;• 4: 65&#10;• 5: 8D&#10;• 6: B3&#10;• 7: 13&#10;• 8: B4&#10;• 9: 75&#10;• A: 18&#10;• B: CD&#10;• C: 80&#10;• D: C9&#10;• E: 53&#10;• F: 21&#10;When y equals E the x values are as follows:&#10;• 0: D7&#10;• 1: E9&#10;• 2: C3&#10;• 3: D1&#10;• 4: B6&#10;• 5: 9D&#10;• 6: 45&#10;• 7: 8A&#10;• 8: E6&#10;• 9: DF&#10;• A: BE&#10;• B: 5A&#10;• C: EC&#10;• D: 9C&#10;• E: 99&#10;• F: 0C&#10;When y equals F the x values are as follows:&#10;• 0: FB&#10;• 1: CB&#10;• 2: 4E&#10;• 3: 25&#10;• 4: 92&#10;• 5: 84&#10;• 6: 06&#10;• 7: 6B&#10;• 8: 73&#10;• 9: 6E&#10;• A: 1B&#10;• B: F4&#10;• C: 5F&#10;• D: EF&#10;• E: 61&#10;• F: 7D&#10;"/>
          <p:cNvPicPr>
            <a:picLocks noGrp="1" noChangeAspect="1" noChangeArrowheads="1"/>
          </p:cNvPicPr>
          <p:nvPr>
            <p:ph type="pic" sz="quarter" idx="14"/>
          </p:nvPr>
        </p:nvPicPr>
        <p:blipFill>
          <a:blip r:embed="rId3">
            <a:extLst>
              <a:ext uri="{28A0092B-C50C-407E-A947-70E740481C1C}">
                <a14:useLocalDpi xmlns:a14="http://schemas.microsoft.com/office/drawing/2010/main" val="0"/>
              </a:ext>
            </a:extLst>
          </a:blip>
          <a:stretch>
            <a:fillRect/>
          </a:stretch>
        </p:blipFill>
        <p:spPr bwMode="auto">
          <a:xfrm>
            <a:off x="443357" y="914400"/>
            <a:ext cx="8228710" cy="51180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9668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Title 4">
            <a:extLst>
              <a:ext uri="{FF2B5EF4-FFF2-40B4-BE49-F238E27FC236}">
                <a16:creationId xmlns:a16="http://schemas.microsoft.com/office/drawing/2014/main" id="{A8B26C9D-62FF-4ED2-B604-40FDBFF5B785}"/>
              </a:ext>
            </a:extLst>
          </p:cNvPr>
          <p:cNvSpPr>
            <a:spLocks noGrp="1"/>
          </p:cNvSpPr>
          <p:nvPr>
            <p:ph type="title" idx="4294967295"/>
          </p:nvPr>
        </p:nvSpPr>
        <p:spPr>
          <a:xfrm>
            <a:off x="1445568" y="-124142"/>
            <a:ext cx="6705600" cy="1295400"/>
          </a:xfrm>
        </p:spPr>
        <p:txBody>
          <a:bodyPr anchor="ctr"/>
          <a:lstStyle/>
          <a:p>
            <a:pPr eaLnBrk="1" hangingPunct="1"/>
            <a:r>
              <a:rPr lang="en-US" altLang="zh-CN" sz="3600" dirty="0">
                <a:ea typeface="宋体" panose="02010600030101010101" pitchFamily="2" charset="-122"/>
              </a:rPr>
              <a:t>Substitute-Bytes (</a:t>
            </a:r>
            <a:r>
              <a:rPr lang="en-US" altLang="zh-CN" sz="3600" i="1" dirty="0">
                <a:latin typeface="Times New Roman" panose="02020603050405020304" pitchFamily="18" charset="0"/>
                <a:ea typeface="宋体" panose="02010600030101010101" pitchFamily="2" charset="-122"/>
              </a:rPr>
              <a:t>sub</a:t>
            </a:r>
            <a:r>
              <a:rPr lang="en-US" altLang="zh-CN" sz="3600" dirty="0">
                <a:ea typeface="宋体" panose="02010600030101010101" pitchFamily="2" charset="-122"/>
              </a:rPr>
              <a:t>)</a:t>
            </a:r>
          </a:p>
        </p:txBody>
      </p:sp>
      <p:sp>
        <p:nvSpPr>
          <p:cNvPr id="41988" name="Content Placeholder 5">
            <a:extLst>
              <a:ext uri="{FF2B5EF4-FFF2-40B4-BE49-F238E27FC236}">
                <a16:creationId xmlns:a16="http://schemas.microsoft.com/office/drawing/2014/main" id="{FF3F25F2-9824-4FF5-8584-101EF1F57E73}"/>
              </a:ext>
            </a:extLst>
          </p:cNvPr>
          <p:cNvSpPr>
            <a:spLocks noGrp="1"/>
          </p:cNvSpPr>
          <p:nvPr>
            <p:ph idx="4294967295"/>
          </p:nvPr>
        </p:nvSpPr>
        <p:spPr>
          <a:xfrm>
            <a:off x="683568" y="1087437"/>
            <a:ext cx="8229600" cy="4683125"/>
          </a:xfrm>
        </p:spPr>
        <p:txBody>
          <a:bodyPr/>
          <a:lstStyle/>
          <a:p>
            <a:pPr eaLnBrk="1" hangingPunct="1"/>
            <a:r>
              <a:rPr lang="en-US" altLang="zh-CN" sz="1800" dirty="0">
                <a:ea typeface="宋体" panose="02010600030101010101" pitchFamily="2" charset="-122"/>
              </a:rPr>
              <a:t>Substitution function that takes a byte as an input, uses its first four bits as the row index and the last four bits as the column index, and outputs a byte using a table-lookup at the S-box</a:t>
            </a:r>
          </a:p>
          <a:p>
            <a:pPr eaLnBrk="1" hangingPunct="1"/>
            <a:r>
              <a:rPr lang="en-US" altLang="zh-CN" sz="1800" dirty="0">
                <a:ea typeface="宋体" panose="02010600030101010101" pitchFamily="2" charset="-122"/>
              </a:rPr>
              <a:t>Let </a:t>
            </a:r>
            <a:r>
              <a:rPr lang="en-US" altLang="zh-CN" sz="1800" i="1" dirty="0">
                <a:latin typeface="Times New Roman" panose="02020603050405020304" pitchFamily="18" charset="0"/>
                <a:ea typeface="宋体" panose="02010600030101010101" pitchFamily="2" charset="-122"/>
              </a:rPr>
              <a:t>A</a:t>
            </a:r>
            <a:r>
              <a:rPr lang="en-US" altLang="zh-CN" sz="1800" dirty="0">
                <a:ea typeface="宋体" panose="02010600030101010101" pitchFamily="2" charset="-122"/>
              </a:rPr>
              <a:t> be a state matrix. Then		</a:t>
            </a:r>
          </a:p>
          <a:p>
            <a:pPr eaLnBrk="1" hangingPunct="1">
              <a:buFont typeface="Wingdings" panose="05000000000000000000" pitchFamily="2" charset="2"/>
              <a:buNone/>
            </a:pPr>
            <a:r>
              <a:rPr lang="en-US" altLang="zh-CN" sz="1800" dirty="0">
                <a:ea typeface="宋体" panose="02010600030101010101" pitchFamily="2" charset="-122"/>
              </a:rPr>
              <a:t>			</a:t>
            </a:r>
          </a:p>
          <a:p>
            <a:pPr eaLnBrk="1" hangingPunct="1">
              <a:buFont typeface="Wingdings" panose="05000000000000000000" pitchFamily="2" charset="2"/>
              <a:buNone/>
            </a:pPr>
            <a:r>
              <a:rPr lang="en-US" altLang="zh-CN" sz="1800" dirty="0">
                <a:ea typeface="宋体" panose="02010600030101010101" pitchFamily="2" charset="-122"/>
              </a:rPr>
              <a:t>				</a:t>
            </a:r>
            <a:r>
              <a:rPr lang="en-US" altLang="zh-CN" sz="1800" i="1" dirty="0">
                <a:latin typeface="Times New Roman" panose="02020603050405020304" pitchFamily="18" charset="0"/>
                <a:ea typeface="宋体" panose="02010600030101010101" pitchFamily="2" charset="-122"/>
              </a:rPr>
              <a:t>S</a:t>
            </a:r>
            <a:r>
              <a:rPr lang="en-US" altLang="zh-CN" sz="1800" dirty="0">
                <a:latin typeface="Times New Roman" panose="02020603050405020304" pitchFamily="18" charset="0"/>
                <a:ea typeface="宋体" panose="02010600030101010101" pitchFamily="2" charset="-122"/>
              </a:rPr>
              <a:t>(a</a:t>
            </a:r>
            <a:r>
              <a:rPr lang="en-US" altLang="zh-CN" sz="1800" baseline="-25000" dirty="0">
                <a:latin typeface="Times New Roman" panose="02020603050405020304" pitchFamily="18" charset="0"/>
                <a:ea typeface="宋体" panose="02010600030101010101" pitchFamily="2" charset="-122"/>
              </a:rPr>
              <a:t>0,0 </a:t>
            </a:r>
            <a:r>
              <a:rPr lang="en-US" altLang="zh-CN" sz="1800" dirty="0">
                <a:latin typeface="Times New Roman" panose="02020603050405020304" pitchFamily="18" charset="0"/>
                <a:ea typeface="宋体" panose="02010600030101010101" pitchFamily="2" charset="-122"/>
              </a:rPr>
              <a:t>)</a:t>
            </a:r>
            <a:r>
              <a:rPr lang="en-US" altLang="zh-CN" sz="1800" i="1" dirty="0">
                <a:latin typeface="Times New Roman" panose="02020603050405020304" pitchFamily="18" charset="0"/>
                <a:ea typeface="宋体" panose="02010600030101010101" pitchFamily="2" charset="-122"/>
              </a:rPr>
              <a:t>     S</a:t>
            </a:r>
            <a:r>
              <a:rPr lang="en-US" altLang="zh-CN" sz="1800" dirty="0">
                <a:latin typeface="Times New Roman" panose="02020603050405020304" pitchFamily="18" charset="0"/>
                <a:ea typeface="宋体" panose="02010600030101010101" pitchFamily="2" charset="-122"/>
              </a:rPr>
              <a:t>(a</a:t>
            </a:r>
            <a:r>
              <a:rPr lang="en-US" altLang="zh-CN" sz="1800" baseline="-25000" dirty="0">
                <a:latin typeface="Times New Roman" panose="02020603050405020304" pitchFamily="18" charset="0"/>
                <a:ea typeface="宋体" panose="02010600030101010101" pitchFamily="2" charset="-122"/>
              </a:rPr>
              <a:t>0,1 </a:t>
            </a:r>
            <a:r>
              <a:rPr lang="en-US" altLang="zh-CN" sz="1800" dirty="0">
                <a:latin typeface="Times New Roman" panose="02020603050405020304" pitchFamily="18" charset="0"/>
                <a:ea typeface="宋体" panose="02010600030101010101" pitchFamily="2" charset="-122"/>
              </a:rPr>
              <a:t>)     </a:t>
            </a:r>
            <a:r>
              <a:rPr lang="en-US" altLang="zh-CN" sz="1800" i="1" dirty="0">
                <a:latin typeface="Times New Roman" panose="02020603050405020304" pitchFamily="18" charset="0"/>
                <a:ea typeface="宋体" panose="02010600030101010101" pitchFamily="2" charset="-122"/>
              </a:rPr>
              <a:t>S</a:t>
            </a:r>
            <a:r>
              <a:rPr lang="en-US" altLang="zh-CN" sz="1800" dirty="0">
                <a:latin typeface="Times New Roman" panose="02020603050405020304" pitchFamily="18" charset="0"/>
                <a:ea typeface="宋体" panose="02010600030101010101" pitchFamily="2" charset="-122"/>
              </a:rPr>
              <a:t>(a</a:t>
            </a:r>
            <a:r>
              <a:rPr lang="en-US" altLang="zh-CN" sz="1800" baseline="-25000" dirty="0">
                <a:latin typeface="Times New Roman" panose="02020603050405020304" pitchFamily="18" charset="0"/>
                <a:ea typeface="宋体" panose="02010600030101010101" pitchFamily="2" charset="-122"/>
              </a:rPr>
              <a:t>0,2 </a:t>
            </a:r>
            <a:r>
              <a:rPr lang="en-US" altLang="zh-CN" sz="1800" dirty="0">
                <a:latin typeface="Times New Roman" panose="02020603050405020304" pitchFamily="18" charset="0"/>
                <a:ea typeface="宋体" panose="02010600030101010101" pitchFamily="2" charset="-122"/>
              </a:rPr>
              <a:t>)     </a:t>
            </a:r>
            <a:r>
              <a:rPr lang="en-US" altLang="zh-CN" sz="1800" i="1" dirty="0">
                <a:latin typeface="Times New Roman" panose="02020603050405020304" pitchFamily="18" charset="0"/>
                <a:ea typeface="宋体" panose="02010600030101010101" pitchFamily="2" charset="-122"/>
              </a:rPr>
              <a:t>S</a:t>
            </a:r>
            <a:r>
              <a:rPr lang="en-US" altLang="zh-CN" sz="1800" dirty="0">
                <a:latin typeface="Times New Roman" panose="02020603050405020304" pitchFamily="18" charset="0"/>
                <a:ea typeface="宋体" panose="02010600030101010101" pitchFamily="2" charset="-122"/>
              </a:rPr>
              <a:t>(a</a:t>
            </a:r>
            <a:r>
              <a:rPr lang="en-US" altLang="zh-CN" sz="1800" baseline="-25000" dirty="0">
                <a:latin typeface="Times New Roman" panose="02020603050405020304" pitchFamily="18" charset="0"/>
                <a:ea typeface="宋体" panose="02010600030101010101" pitchFamily="2" charset="-122"/>
              </a:rPr>
              <a:t>0,3</a:t>
            </a:r>
            <a:r>
              <a:rPr lang="en-US" altLang="zh-CN" sz="1800" dirty="0">
                <a:latin typeface="Times New Roman" panose="02020603050405020304" pitchFamily="18" charset="0"/>
                <a:ea typeface="宋体" panose="02010600030101010101" pitchFamily="2" charset="-122"/>
              </a:rPr>
              <a:t> )</a:t>
            </a:r>
            <a:r>
              <a:rPr lang="en-US" altLang="zh-CN" sz="1800" baseline="-25000" dirty="0">
                <a:ea typeface="宋体" panose="02010600030101010101" pitchFamily="2" charset="-122"/>
              </a:rPr>
              <a:t> </a:t>
            </a:r>
            <a:r>
              <a:rPr lang="en-US" altLang="zh-CN" sz="1800" dirty="0">
                <a:ea typeface="宋体" panose="02010600030101010101" pitchFamily="2" charset="-122"/>
              </a:rPr>
              <a:t>	</a:t>
            </a:r>
          </a:p>
          <a:p>
            <a:pPr eaLnBrk="1" hangingPunct="1">
              <a:buFont typeface="Wingdings" panose="05000000000000000000" pitchFamily="2" charset="2"/>
              <a:buNone/>
            </a:pPr>
            <a:r>
              <a:rPr lang="en-US" altLang="zh-CN" sz="1800" dirty="0">
                <a:ea typeface="宋体" panose="02010600030101010101" pitchFamily="2" charset="-122"/>
              </a:rPr>
              <a:t>			</a:t>
            </a:r>
            <a:r>
              <a:rPr lang="en-US" altLang="zh-CN" sz="1800" i="1" dirty="0">
                <a:latin typeface="Times New Roman" panose="02020603050405020304" pitchFamily="18" charset="0"/>
                <a:ea typeface="宋体" panose="02010600030101010101" pitchFamily="2" charset="-122"/>
              </a:rPr>
              <a:t>sub</a:t>
            </a:r>
            <a:r>
              <a:rPr lang="en-US" altLang="zh-CN" sz="1800" dirty="0">
                <a:latin typeface="Times New Roman" panose="02020603050405020304" pitchFamily="18" charset="0"/>
                <a:ea typeface="宋体" panose="02010600030101010101" pitchFamily="2" charset="-122"/>
              </a:rPr>
              <a:t>(</a:t>
            </a:r>
            <a:r>
              <a:rPr lang="en-US" altLang="zh-CN" sz="1800" i="1" dirty="0">
                <a:latin typeface="Times New Roman" panose="02020603050405020304" pitchFamily="18" charset="0"/>
                <a:ea typeface="宋体" panose="02010600030101010101" pitchFamily="2" charset="-122"/>
              </a:rPr>
              <a:t>A</a:t>
            </a:r>
            <a:r>
              <a:rPr lang="en-US" altLang="zh-CN" sz="1800" dirty="0">
                <a:latin typeface="Times New Roman" panose="02020603050405020304" pitchFamily="18" charset="0"/>
                <a:ea typeface="宋体" panose="02010600030101010101" pitchFamily="2" charset="-122"/>
              </a:rPr>
              <a:t>) =	</a:t>
            </a:r>
            <a:r>
              <a:rPr lang="en-US" altLang="zh-CN" sz="1800" i="1" dirty="0">
                <a:latin typeface="Times New Roman" panose="02020603050405020304" pitchFamily="18" charset="0"/>
                <a:ea typeface="宋体" panose="02010600030101010101" pitchFamily="2" charset="-122"/>
              </a:rPr>
              <a:t>S</a:t>
            </a:r>
            <a:r>
              <a:rPr lang="en-US" altLang="zh-CN" sz="1800" dirty="0">
                <a:latin typeface="Times New Roman" panose="02020603050405020304" pitchFamily="18" charset="0"/>
                <a:ea typeface="宋体" panose="02010600030101010101" pitchFamily="2" charset="-122"/>
              </a:rPr>
              <a:t>(a</a:t>
            </a:r>
            <a:r>
              <a:rPr lang="en-US" altLang="zh-CN" sz="1800" baseline="-25000" dirty="0">
                <a:latin typeface="Times New Roman" panose="02020603050405020304" pitchFamily="18" charset="0"/>
                <a:ea typeface="宋体" panose="02010600030101010101" pitchFamily="2" charset="-122"/>
              </a:rPr>
              <a:t>1,0</a:t>
            </a:r>
            <a:r>
              <a:rPr lang="en-US" altLang="zh-CN" sz="1800" dirty="0">
                <a:latin typeface="Times New Roman" panose="02020603050405020304" pitchFamily="18" charset="0"/>
                <a:ea typeface="宋体" panose="02010600030101010101" pitchFamily="2" charset="-122"/>
              </a:rPr>
              <a:t> )</a:t>
            </a:r>
            <a:r>
              <a:rPr lang="en-US" altLang="zh-CN" sz="1800" baseline="-25000" dirty="0">
                <a:latin typeface="Times New Roman" panose="02020603050405020304" pitchFamily="18" charset="0"/>
                <a:ea typeface="宋体" panose="02010600030101010101" pitchFamily="2" charset="-122"/>
              </a:rPr>
              <a:t>      </a:t>
            </a:r>
            <a:r>
              <a:rPr lang="en-US" altLang="zh-CN" sz="1800" i="1" dirty="0">
                <a:latin typeface="Times New Roman" panose="02020603050405020304" pitchFamily="18" charset="0"/>
                <a:ea typeface="宋体" panose="02010600030101010101" pitchFamily="2" charset="-122"/>
              </a:rPr>
              <a:t>S</a:t>
            </a:r>
            <a:r>
              <a:rPr lang="en-US" altLang="zh-CN" sz="1800" dirty="0">
                <a:latin typeface="Times New Roman" panose="02020603050405020304" pitchFamily="18" charset="0"/>
                <a:ea typeface="宋体" panose="02010600030101010101" pitchFamily="2" charset="-122"/>
              </a:rPr>
              <a:t>(a</a:t>
            </a:r>
            <a:r>
              <a:rPr lang="en-US" altLang="zh-CN" sz="1800" baseline="-25000" dirty="0">
                <a:latin typeface="Times New Roman" panose="02020603050405020304" pitchFamily="18" charset="0"/>
                <a:ea typeface="宋体" panose="02010600030101010101" pitchFamily="2" charset="-122"/>
              </a:rPr>
              <a:t>1,1</a:t>
            </a:r>
            <a:r>
              <a:rPr lang="en-US" altLang="zh-CN" sz="1800" dirty="0">
                <a:latin typeface="Times New Roman" panose="02020603050405020304" pitchFamily="18" charset="0"/>
                <a:ea typeface="宋体" panose="02010600030101010101" pitchFamily="2" charset="-122"/>
              </a:rPr>
              <a:t> )</a:t>
            </a:r>
            <a:r>
              <a:rPr lang="en-US" altLang="zh-CN" sz="1800" baseline="-25000" dirty="0">
                <a:latin typeface="Times New Roman" panose="02020603050405020304" pitchFamily="18" charset="0"/>
                <a:ea typeface="宋体" panose="02010600030101010101" pitchFamily="2" charset="-122"/>
              </a:rPr>
              <a:t>        </a:t>
            </a:r>
            <a:r>
              <a:rPr lang="en-US" altLang="zh-CN" sz="1800" i="1" dirty="0">
                <a:latin typeface="Times New Roman" panose="02020603050405020304" pitchFamily="18" charset="0"/>
                <a:ea typeface="宋体" panose="02010600030101010101" pitchFamily="2" charset="-122"/>
              </a:rPr>
              <a:t>S</a:t>
            </a:r>
            <a:r>
              <a:rPr lang="en-US" altLang="zh-CN" sz="1800" dirty="0">
                <a:latin typeface="Times New Roman" panose="02020603050405020304" pitchFamily="18" charset="0"/>
                <a:ea typeface="宋体" panose="02010600030101010101" pitchFamily="2" charset="-122"/>
              </a:rPr>
              <a:t>(a</a:t>
            </a:r>
            <a:r>
              <a:rPr lang="en-US" altLang="zh-CN" sz="1800" baseline="-25000" dirty="0">
                <a:latin typeface="Times New Roman" panose="02020603050405020304" pitchFamily="18" charset="0"/>
                <a:ea typeface="宋体" panose="02010600030101010101" pitchFamily="2" charset="-122"/>
              </a:rPr>
              <a:t>1,2</a:t>
            </a:r>
            <a:r>
              <a:rPr lang="en-US" altLang="zh-CN" sz="1800" dirty="0">
                <a:latin typeface="Times New Roman" panose="02020603050405020304" pitchFamily="18" charset="0"/>
                <a:ea typeface="宋体" panose="02010600030101010101" pitchFamily="2" charset="-122"/>
              </a:rPr>
              <a:t> )</a:t>
            </a:r>
            <a:r>
              <a:rPr lang="en-US" altLang="zh-CN" sz="1800" baseline="-25000" dirty="0">
                <a:latin typeface="Times New Roman" panose="02020603050405020304" pitchFamily="18" charset="0"/>
                <a:ea typeface="宋体" panose="02010600030101010101" pitchFamily="2" charset="-122"/>
              </a:rPr>
              <a:t>       </a:t>
            </a:r>
            <a:r>
              <a:rPr lang="en-US" altLang="zh-CN" sz="1800" i="1" dirty="0">
                <a:latin typeface="Times New Roman" panose="02020603050405020304" pitchFamily="18" charset="0"/>
                <a:ea typeface="宋体" panose="02010600030101010101" pitchFamily="2" charset="-122"/>
              </a:rPr>
              <a:t>S</a:t>
            </a:r>
            <a:r>
              <a:rPr lang="en-US" altLang="zh-CN" sz="1800" dirty="0">
                <a:latin typeface="Times New Roman" panose="02020603050405020304" pitchFamily="18" charset="0"/>
                <a:ea typeface="宋体" panose="02010600030101010101" pitchFamily="2" charset="-122"/>
              </a:rPr>
              <a:t>(a</a:t>
            </a:r>
            <a:r>
              <a:rPr lang="en-US" altLang="zh-CN" sz="1800" baseline="-25000" dirty="0">
                <a:latin typeface="Times New Roman" panose="02020603050405020304" pitchFamily="18" charset="0"/>
                <a:ea typeface="宋体" panose="02010600030101010101" pitchFamily="2" charset="-122"/>
              </a:rPr>
              <a:t>1,3</a:t>
            </a:r>
            <a:r>
              <a:rPr lang="en-US" altLang="zh-CN" sz="1800" dirty="0">
                <a:latin typeface="Times New Roman" panose="02020603050405020304" pitchFamily="18" charset="0"/>
                <a:ea typeface="宋体" panose="02010600030101010101" pitchFamily="2" charset="-122"/>
              </a:rPr>
              <a:t> ) </a:t>
            </a:r>
            <a:r>
              <a:rPr lang="en-US" altLang="zh-CN" sz="1800" baseline="-25000" dirty="0">
                <a:latin typeface="Times New Roman" panose="02020603050405020304" pitchFamily="18" charset="0"/>
                <a:ea typeface="宋体" panose="02010600030101010101" pitchFamily="2" charset="-122"/>
              </a:rPr>
              <a:t>	</a:t>
            </a:r>
            <a:endParaRPr lang="en-US" altLang="zh-CN" sz="1800" dirty="0">
              <a:latin typeface="Times New Roman" panose="02020603050405020304" pitchFamily="18" charset="0"/>
              <a:ea typeface="宋体" panose="02010600030101010101" pitchFamily="2" charset="-122"/>
            </a:endParaRPr>
          </a:p>
          <a:p>
            <a:pPr eaLnBrk="1" hangingPunct="1">
              <a:buFont typeface="Wingdings" panose="05000000000000000000" pitchFamily="2" charset="2"/>
              <a:buNone/>
            </a:pPr>
            <a:r>
              <a:rPr lang="en-US" altLang="zh-CN" sz="1800" dirty="0">
                <a:latin typeface="Times New Roman" panose="02020603050405020304" pitchFamily="18" charset="0"/>
                <a:ea typeface="宋体" panose="02010600030101010101" pitchFamily="2" charset="-122"/>
              </a:rPr>
              <a:t>				</a:t>
            </a:r>
            <a:r>
              <a:rPr lang="en-US" altLang="zh-CN" sz="1800" i="1" dirty="0">
                <a:latin typeface="Times New Roman" panose="02020603050405020304" pitchFamily="18" charset="0"/>
                <a:ea typeface="宋体" panose="02010600030101010101" pitchFamily="2" charset="-122"/>
              </a:rPr>
              <a:t>S</a:t>
            </a:r>
            <a:r>
              <a:rPr lang="en-US" altLang="zh-CN" sz="1800" dirty="0">
                <a:latin typeface="Times New Roman" panose="02020603050405020304" pitchFamily="18" charset="0"/>
                <a:ea typeface="宋体" panose="02010600030101010101" pitchFamily="2" charset="-122"/>
              </a:rPr>
              <a:t>(a</a:t>
            </a:r>
            <a:r>
              <a:rPr lang="en-US" altLang="zh-CN" sz="1800" baseline="-25000" dirty="0">
                <a:latin typeface="Times New Roman" panose="02020603050405020304" pitchFamily="18" charset="0"/>
                <a:ea typeface="宋体" panose="02010600030101010101" pitchFamily="2" charset="-122"/>
              </a:rPr>
              <a:t>2,0 </a:t>
            </a:r>
            <a:r>
              <a:rPr lang="en-US" altLang="zh-CN" sz="1800" dirty="0">
                <a:latin typeface="Times New Roman" panose="02020603050405020304" pitchFamily="18" charset="0"/>
                <a:ea typeface="宋体" panose="02010600030101010101" pitchFamily="2" charset="-122"/>
              </a:rPr>
              <a:t>)    </a:t>
            </a:r>
            <a:r>
              <a:rPr lang="en-US" altLang="zh-CN" sz="1800" i="1" dirty="0">
                <a:latin typeface="Times New Roman" panose="02020603050405020304" pitchFamily="18" charset="0"/>
                <a:ea typeface="宋体" panose="02010600030101010101" pitchFamily="2" charset="-122"/>
              </a:rPr>
              <a:t>S</a:t>
            </a:r>
            <a:r>
              <a:rPr lang="en-US" altLang="zh-CN" sz="1800" dirty="0">
                <a:latin typeface="Times New Roman" panose="02020603050405020304" pitchFamily="18" charset="0"/>
                <a:ea typeface="宋体" panose="02010600030101010101" pitchFamily="2" charset="-122"/>
              </a:rPr>
              <a:t>(a</a:t>
            </a:r>
            <a:r>
              <a:rPr lang="en-US" altLang="zh-CN" sz="1800" baseline="-25000" dirty="0">
                <a:latin typeface="Times New Roman" panose="02020603050405020304" pitchFamily="18" charset="0"/>
                <a:ea typeface="宋体" panose="02010600030101010101" pitchFamily="2" charset="-122"/>
              </a:rPr>
              <a:t>2,1</a:t>
            </a:r>
            <a:r>
              <a:rPr lang="en-US" altLang="zh-CN" sz="1800" dirty="0">
                <a:latin typeface="Times New Roman" panose="02020603050405020304" pitchFamily="18" charset="0"/>
                <a:ea typeface="宋体" panose="02010600030101010101" pitchFamily="2" charset="-122"/>
              </a:rPr>
              <a:t> )</a:t>
            </a:r>
            <a:r>
              <a:rPr lang="en-US" altLang="zh-CN" sz="1800" baseline="-25000" dirty="0">
                <a:latin typeface="Times New Roman" panose="02020603050405020304" pitchFamily="18" charset="0"/>
                <a:ea typeface="宋体" panose="02010600030101010101" pitchFamily="2" charset="-122"/>
              </a:rPr>
              <a:t>        </a:t>
            </a:r>
            <a:r>
              <a:rPr lang="en-US" altLang="zh-CN" sz="1800" i="1" dirty="0">
                <a:latin typeface="Times New Roman" panose="02020603050405020304" pitchFamily="18" charset="0"/>
                <a:ea typeface="宋体" panose="02010600030101010101" pitchFamily="2" charset="-122"/>
              </a:rPr>
              <a:t>S</a:t>
            </a:r>
            <a:r>
              <a:rPr lang="en-US" altLang="zh-CN" sz="1800" dirty="0">
                <a:latin typeface="Times New Roman" panose="02020603050405020304" pitchFamily="18" charset="0"/>
                <a:ea typeface="宋体" panose="02010600030101010101" pitchFamily="2" charset="-122"/>
              </a:rPr>
              <a:t>(a</a:t>
            </a:r>
            <a:r>
              <a:rPr lang="en-US" altLang="zh-CN" sz="1800" baseline="-25000" dirty="0">
                <a:latin typeface="Times New Roman" panose="02020603050405020304" pitchFamily="18" charset="0"/>
                <a:ea typeface="宋体" panose="02010600030101010101" pitchFamily="2" charset="-122"/>
              </a:rPr>
              <a:t>2,2</a:t>
            </a:r>
            <a:r>
              <a:rPr lang="en-US" altLang="zh-CN" sz="1800" dirty="0">
                <a:latin typeface="Times New Roman" panose="02020603050405020304" pitchFamily="18" charset="0"/>
                <a:ea typeface="宋体" panose="02010600030101010101" pitchFamily="2" charset="-122"/>
              </a:rPr>
              <a:t> )</a:t>
            </a:r>
            <a:r>
              <a:rPr lang="en-US" altLang="zh-CN" sz="1800" baseline="-25000" dirty="0">
                <a:latin typeface="Times New Roman" panose="02020603050405020304" pitchFamily="18" charset="0"/>
                <a:ea typeface="宋体" panose="02010600030101010101" pitchFamily="2" charset="-122"/>
              </a:rPr>
              <a:t>       </a:t>
            </a:r>
            <a:r>
              <a:rPr lang="en-US" altLang="zh-CN" sz="1800" i="1" dirty="0">
                <a:latin typeface="Times New Roman" panose="02020603050405020304" pitchFamily="18" charset="0"/>
                <a:ea typeface="宋体" panose="02010600030101010101" pitchFamily="2" charset="-122"/>
              </a:rPr>
              <a:t>S</a:t>
            </a:r>
            <a:r>
              <a:rPr lang="en-US" altLang="zh-CN" sz="1800" dirty="0">
                <a:latin typeface="Times New Roman" panose="02020603050405020304" pitchFamily="18" charset="0"/>
                <a:ea typeface="宋体" panose="02010600030101010101" pitchFamily="2" charset="-122"/>
              </a:rPr>
              <a:t>(a</a:t>
            </a:r>
            <a:r>
              <a:rPr lang="en-US" altLang="zh-CN" sz="1800" baseline="-25000" dirty="0">
                <a:latin typeface="Times New Roman" panose="02020603050405020304" pitchFamily="18" charset="0"/>
                <a:ea typeface="宋体" panose="02010600030101010101" pitchFamily="2" charset="-122"/>
              </a:rPr>
              <a:t>2,3</a:t>
            </a:r>
            <a:r>
              <a:rPr lang="en-US" altLang="zh-CN" sz="1800" dirty="0">
                <a:latin typeface="Times New Roman" panose="02020603050405020304" pitchFamily="18" charset="0"/>
                <a:ea typeface="宋体" panose="02010600030101010101" pitchFamily="2" charset="-122"/>
              </a:rPr>
              <a:t> )	</a:t>
            </a:r>
          </a:p>
          <a:p>
            <a:pPr eaLnBrk="1" hangingPunct="1">
              <a:buFont typeface="Wingdings" panose="05000000000000000000" pitchFamily="2" charset="2"/>
              <a:buNone/>
            </a:pPr>
            <a:r>
              <a:rPr lang="en-US" altLang="zh-CN" sz="1800" dirty="0">
                <a:latin typeface="Times New Roman" panose="02020603050405020304" pitchFamily="18" charset="0"/>
                <a:ea typeface="宋体" panose="02010600030101010101" pitchFamily="2" charset="-122"/>
              </a:rPr>
              <a:t>				</a:t>
            </a:r>
            <a:r>
              <a:rPr lang="en-US" altLang="zh-CN" sz="1800" i="1" dirty="0">
                <a:latin typeface="Times New Roman" panose="02020603050405020304" pitchFamily="18" charset="0"/>
                <a:ea typeface="宋体" panose="02010600030101010101" pitchFamily="2" charset="-122"/>
              </a:rPr>
              <a:t>S</a:t>
            </a:r>
            <a:r>
              <a:rPr lang="en-US" altLang="zh-CN" sz="1800" dirty="0">
                <a:latin typeface="Times New Roman" panose="02020603050405020304" pitchFamily="18" charset="0"/>
                <a:ea typeface="宋体" panose="02010600030101010101" pitchFamily="2" charset="-122"/>
              </a:rPr>
              <a:t>(a</a:t>
            </a:r>
            <a:r>
              <a:rPr lang="en-US" altLang="zh-CN" sz="1800" baseline="-25000" dirty="0">
                <a:latin typeface="Times New Roman" panose="02020603050405020304" pitchFamily="18" charset="0"/>
                <a:ea typeface="宋体" panose="02010600030101010101" pitchFamily="2" charset="-122"/>
              </a:rPr>
              <a:t>3,0 </a:t>
            </a:r>
            <a:r>
              <a:rPr lang="en-US" altLang="zh-CN" sz="1800" dirty="0">
                <a:latin typeface="Times New Roman" panose="02020603050405020304" pitchFamily="18" charset="0"/>
                <a:ea typeface="宋体" panose="02010600030101010101" pitchFamily="2" charset="-122"/>
              </a:rPr>
              <a:t>)    </a:t>
            </a:r>
            <a:r>
              <a:rPr lang="en-US" altLang="zh-CN" sz="1800" i="1" dirty="0">
                <a:latin typeface="Times New Roman" panose="02020603050405020304" pitchFamily="18" charset="0"/>
                <a:ea typeface="宋体" panose="02010600030101010101" pitchFamily="2" charset="-122"/>
              </a:rPr>
              <a:t>S</a:t>
            </a:r>
            <a:r>
              <a:rPr lang="en-US" altLang="zh-CN" sz="1800" dirty="0">
                <a:latin typeface="Times New Roman" panose="02020603050405020304" pitchFamily="18" charset="0"/>
                <a:ea typeface="宋体" panose="02010600030101010101" pitchFamily="2" charset="-122"/>
              </a:rPr>
              <a:t>(a</a:t>
            </a:r>
            <a:r>
              <a:rPr lang="en-US" altLang="zh-CN" sz="1800" baseline="-25000" dirty="0">
                <a:latin typeface="Times New Roman" panose="02020603050405020304" pitchFamily="18" charset="0"/>
                <a:ea typeface="宋体" panose="02010600030101010101" pitchFamily="2" charset="-122"/>
              </a:rPr>
              <a:t>3,1</a:t>
            </a:r>
            <a:r>
              <a:rPr lang="en-US" altLang="zh-CN" sz="1800" dirty="0">
                <a:latin typeface="Times New Roman" panose="02020603050405020304" pitchFamily="18" charset="0"/>
                <a:ea typeface="宋体" panose="02010600030101010101" pitchFamily="2" charset="-122"/>
              </a:rPr>
              <a:t> )</a:t>
            </a:r>
            <a:r>
              <a:rPr lang="en-US" altLang="zh-CN" sz="1800" baseline="-25000" dirty="0">
                <a:latin typeface="Times New Roman" panose="02020603050405020304" pitchFamily="18" charset="0"/>
                <a:ea typeface="宋体" panose="02010600030101010101" pitchFamily="2" charset="-122"/>
              </a:rPr>
              <a:t>        </a:t>
            </a:r>
            <a:r>
              <a:rPr lang="en-US" altLang="zh-CN" sz="1800" i="1" dirty="0">
                <a:latin typeface="Times New Roman" panose="02020603050405020304" pitchFamily="18" charset="0"/>
                <a:ea typeface="宋体" panose="02010600030101010101" pitchFamily="2" charset="-122"/>
              </a:rPr>
              <a:t>S</a:t>
            </a:r>
            <a:r>
              <a:rPr lang="en-US" altLang="zh-CN" sz="1800" dirty="0">
                <a:latin typeface="Times New Roman" panose="02020603050405020304" pitchFamily="18" charset="0"/>
                <a:ea typeface="宋体" panose="02010600030101010101" pitchFamily="2" charset="-122"/>
              </a:rPr>
              <a:t>(a</a:t>
            </a:r>
            <a:r>
              <a:rPr lang="en-US" altLang="zh-CN" sz="1800" baseline="-25000" dirty="0">
                <a:latin typeface="Times New Roman" panose="02020603050405020304" pitchFamily="18" charset="0"/>
                <a:ea typeface="宋体" panose="02010600030101010101" pitchFamily="2" charset="-122"/>
              </a:rPr>
              <a:t>3,2</a:t>
            </a:r>
            <a:r>
              <a:rPr lang="en-US" altLang="zh-CN" sz="1800" dirty="0">
                <a:latin typeface="Times New Roman" panose="02020603050405020304" pitchFamily="18" charset="0"/>
                <a:ea typeface="宋体" panose="02010600030101010101" pitchFamily="2" charset="-122"/>
              </a:rPr>
              <a:t> )</a:t>
            </a:r>
            <a:r>
              <a:rPr lang="en-US" altLang="zh-CN" sz="1800" baseline="-25000" dirty="0">
                <a:latin typeface="Times New Roman" panose="02020603050405020304" pitchFamily="18" charset="0"/>
                <a:ea typeface="宋体" panose="02010600030101010101" pitchFamily="2" charset="-122"/>
              </a:rPr>
              <a:t>       </a:t>
            </a:r>
            <a:r>
              <a:rPr lang="en-US" altLang="zh-CN" sz="1800" i="1" dirty="0">
                <a:latin typeface="Times New Roman" panose="02020603050405020304" pitchFamily="18" charset="0"/>
                <a:ea typeface="宋体" panose="02010600030101010101" pitchFamily="2" charset="-122"/>
              </a:rPr>
              <a:t>S</a:t>
            </a:r>
            <a:r>
              <a:rPr lang="en-US" altLang="zh-CN" sz="1800" dirty="0">
                <a:latin typeface="Times New Roman" panose="02020603050405020304" pitchFamily="18" charset="0"/>
                <a:ea typeface="宋体" panose="02010600030101010101" pitchFamily="2" charset="-122"/>
              </a:rPr>
              <a:t>(a</a:t>
            </a:r>
            <a:r>
              <a:rPr lang="en-US" altLang="zh-CN" sz="1800" baseline="-25000" dirty="0">
                <a:latin typeface="Times New Roman" panose="02020603050405020304" pitchFamily="18" charset="0"/>
                <a:ea typeface="宋体" panose="02010600030101010101" pitchFamily="2" charset="-122"/>
              </a:rPr>
              <a:t>3,3 </a:t>
            </a:r>
            <a:r>
              <a:rPr lang="en-US" altLang="zh-CN" sz="1800" dirty="0">
                <a:latin typeface="Times New Roman" panose="02020603050405020304" pitchFamily="18" charset="0"/>
                <a:ea typeface="宋体" panose="02010600030101010101" pitchFamily="2" charset="-122"/>
              </a:rPr>
              <a:t>)	</a:t>
            </a:r>
          </a:p>
          <a:p>
            <a:pPr eaLnBrk="1" hangingPunct="1">
              <a:buFont typeface="Wingdings" panose="05000000000000000000" pitchFamily="2" charset="2"/>
              <a:buNone/>
            </a:pPr>
            <a:endParaRPr lang="en-US" altLang="zh-CN" sz="1800" dirty="0">
              <a:latin typeface="Times New Roman" panose="02020603050405020304" pitchFamily="18" charset="0"/>
              <a:ea typeface="宋体" panose="02010600030101010101" pitchFamily="2" charset="-122"/>
            </a:endParaRPr>
          </a:p>
          <a:p>
            <a:pPr eaLnBrk="1" hangingPunct="1"/>
            <a:r>
              <a:rPr lang="en-US" altLang="zh-CN" sz="1800" i="1" dirty="0">
                <a:latin typeface="Times New Roman" panose="02020603050405020304" pitchFamily="18" charset="0"/>
                <a:ea typeface="宋体" panose="02010600030101010101" pitchFamily="2" charset="-122"/>
              </a:rPr>
              <a:t>sub</a:t>
            </a:r>
            <a:r>
              <a:rPr lang="en-US" altLang="zh-CN" sz="1800" baseline="30000" dirty="0">
                <a:ea typeface="宋体" panose="02010600030101010101" pitchFamily="2" charset="-122"/>
              </a:rPr>
              <a:t>-1</a:t>
            </a:r>
            <a:r>
              <a:rPr lang="en-US" altLang="zh-CN" sz="1800" dirty="0">
                <a:ea typeface="宋体" panose="02010600030101010101" pitchFamily="2" charset="-122"/>
              </a:rPr>
              <a:t>(</a:t>
            </a:r>
            <a:r>
              <a:rPr lang="en-US" altLang="zh-CN" sz="1800" i="1" dirty="0">
                <a:latin typeface="Times New Roman" panose="02020603050405020304" pitchFamily="18" charset="0"/>
                <a:ea typeface="宋体" panose="02010600030101010101" pitchFamily="2" charset="-122"/>
              </a:rPr>
              <a:t>A</a:t>
            </a:r>
            <a:r>
              <a:rPr lang="en-US" altLang="zh-CN" sz="1800" dirty="0">
                <a:ea typeface="宋体" panose="02010600030101010101" pitchFamily="2" charset="-122"/>
              </a:rPr>
              <a:t>) will just be the inverse substitution operation applied to the matrix</a:t>
            </a:r>
          </a:p>
          <a:p>
            <a:pPr eaLnBrk="1" hangingPunct="1">
              <a:buFont typeface="Wingdings" panose="05000000000000000000" pitchFamily="2" charset="2"/>
              <a:buNone/>
            </a:pPr>
            <a:r>
              <a:rPr lang="en-US" altLang="zh-CN" sz="1800" dirty="0">
                <a:ea typeface="宋体" panose="02010600030101010101" pitchFamily="2" charset="-122"/>
              </a:rPr>
              <a:t>					</a:t>
            </a:r>
          </a:p>
          <a:p>
            <a:pPr eaLnBrk="1" hangingPunct="1">
              <a:buFont typeface="Wingdings" panose="05000000000000000000" pitchFamily="2" charset="2"/>
              <a:buNone/>
            </a:pPr>
            <a:r>
              <a:rPr lang="en-US" altLang="zh-CN" sz="1800" dirty="0">
                <a:ea typeface="宋体" panose="02010600030101010101" pitchFamily="2" charset="-122"/>
              </a:rPr>
              <a:t>				    </a:t>
            </a:r>
            <a:r>
              <a:rPr lang="en-US" altLang="zh-CN" sz="1800" i="1" dirty="0">
                <a:latin typeface="Times New Roman" panose="02020603050405020304" pitchFamily="18" charset="0"/>
                <a:ea typeface="宋体" panose="02010600030101010101" pitchFamily="2" charset="-122"/>
              </a:rPr>
              <a:t>S</a:t>
            </a:r>
            <a:r>
              <a:rPr lang="en-US" altLang="zh-CN" sz="1800" baseline="30000" dirty="0">
                <a:latin typeface="Times New Roman" panose="02020603050405020304" pitchFamily="18" charset="0"/>
                <a:ea typeface="宋体" panose="02010600030101010101" pitchFamily="2" charset="-122"/>
              </a:rPr>
              <a:t>-1 </a:t>
            </a:r>
            <a:r>
              <a:rPr lang="en-US" altLang="zh-CN" sz="1800" dirty="0">
                <a:latin typeface="Times New Roman" panose="02020603050405020304" pitchFamily="18" charset="0"/>
                <a:ea typeface="宋体" panose="02010600030101010101" pitchFamily="2" charset="-122"/>
              </a:rPr>
              <a:t>(a</a:t>
            </a:r>
            <a:r>
              <a:rPr lang="en-US" altLang="zh-CN" sz="1800" baseline="-25000" dirty="0">
                <a:latin typeface="Times New Roman" panose="02020603050405020304" pitchFamily="18" charset="0"/>
                <a:ea typeface="宋体" panose="02010600030101010101" pitchFamily="2" charset="-122"/>
              </a:rPr>
              <a:t>0,0 </a:t>
            </a:r>
            <a:r>
              <a:rPr lang="en-US" altLang="zh-CN" sz="1800" dirty="0">
                <a:latin typeface="Times New Roman" panose="02020603050405020304" pitchFamily="18" charset="0"/>
                <a:ea typeface="宋体" panose="02010600030101010101" pitchFamily="2" charset="-122"/>
              </a:rPr>
              <a:t>)</a:t>
            </a:r>
            <a:r>
              <a:rPr lang="en-US" altLang="zh-CN" sz="1800" i="1" dirty="0">
                <a:latin typeface="Times New Roman" panose="02020603050405020304" pitchFamily="18" charset="0"/>
                <a:ea typeface="宋体" panose="02010600030101010101" pitchFamily="2" charset="-122"/>
              </a:rPr>
              <a:t>     S</a:t>
            </a:r>
            <a:r>
              <a:rPr lang="en-US" altLang="zh-CN" sz="1800" baseline="30000" dirty="0">
                <a:latin typeface="Times New Roman" panose="02020603050405020304" pitchFamily="18" charset="0"/>
                <a:ea typeface="宋体" panose="02010600030101010101" pitchFamily="2" charset="-122"/>
              </a:rPr>
              <a:t>-1 </a:t>
            </a:r>
            <a:r>
              <a:rPr lang="en-US" altLang="zh-CN" sz="1800" dirty="0">
                <a:latin typeface="Times New Roman" panose="02020603050405020304" pitchFamily="18" charset="0"/>
                <a:ea typeface="宋体" panose="02010600030101010101" pitchFamily="2" charset="-122"/>
              </a:rPr>
              <a:t>(a</a:t>
            </a:r>
            <a:r>
              <a:rPr lang="en-US" altLang="zh-CN" sz="1800" baseline="-25000" dirty="0">
                <a:latin typeface="Times New Roman" panose="02020603050405020304" pitchFamily="18" charset="0"/>
                <a:ea typeface="宋体" panose="02010600030101010101" pitchFamily="2" charset="-122"/>
              </a:rPr>
              <a:t>0,1 </a:t>
            </a:r>
            <a:r>
              <a:rPr lang="en-US" altLang="zh-CN" sz="1800" dirty="0">
                <a:latin typeface="Times New Roman" panose="02020603050405020304" pitchFamily="18" charset="0"/>
                <a:ea typeface="宋体" panose="02010600030101010101" pitchFamily="2" charset="-122"/>
              </a:rPr>
              <a:t>)     </a:t>
            </a:r>
            <a:r>
              <a:rPr lang="en-US" altLang="zh-CN" sz="1800" i="1" dirty="0">
                <a:latin typeface="Times New Roman" panose="02020603050405020304" pitchFamily="18" charset="0"/>
                <a:ea typeface="宋体" panose="02010600030101010101" pitchFamily="2" charset="-122"/>
              </a:rPr>
              <a:t>S</a:t>
            </a:r>
            <a:r>
              <a:rPr lang="en-US" altLang="zh-CN" sz="1800" baseline="30000" dirty="0">
                <a:latin typeface="Times New Roman" panose="02020603050405020304" pitchFamily="18" charset="0"/>
                <a:ea typeface="宋体" panose="02010600030101010101" pitchFamily="2" charset="-122"/>
              </a:rPr>
              <a:t>-1 </a:t>
            </a:r>
            <a:r>
              <a:rPr lang="en-US" altLang="zh-CN" sz="1800" dirty="0">
                <a:latin typeface="Times New Roman" panose="02020603050405020304" pitchFamily="18" charset="0"/>
                <a:ea typeface="宋体" panose="02010600030101010101" pitchFamily="2" charset="-122"/>
              </a:rPr>
              <a:t>(a</a:t>
            </a:r>
            <a:r>
              <a:rPr lang="en-US" altLang="zh-CN" sz="1800" baseline="-25000" dirty="0">
                <a:latin typeface="Times New Roman" panose="02020603050405020304" pitchFamily="18" charset="0"/>
                <a:ea typeface="宋体" panose="02010600030101010101" pitchFamily="2" charset="-122"/>
              </a:rPr>
              <a:t>0,2 </a:t>
            </a:r>
            <a:r>
              <a:rPr lang="en-US" altLang="zh-CN" sz="1800" dirty="0">
                <a:latin typeface="Times New Roman" panose="02020603050405020304" pitchFamily="18" charset="0"/>
                <a:ea typeface="宋体" panose="02010600030101010101" pitchFamily="2" charset="-122"/>
              </a:rPr>
              <a:t>)     </a:t>
            </a:r>
            <a:r>
              <a:rPr lang="en-US" altLang="zh-CN" sz="1800" i="1" dirty="0">
                <a:latin typeface="Times New Roman" panose="02020603050405020304" pitchFamily="18" charset="0"/>
                <a:ea typeface="宋体" panose="02010600030101010101" pitchFamily="2" charset="-122"/>
              </a:rPr>
              <a:t>S</a:t>
            </a:r>
            <a:r>
              <a:rPr lang="en-US" altLang="zh-CN" sz="1800" baseline="30000" dirty="0">
                <a:latin typeface="Times New Roman" panose="02020603050405020304" pitchFamily="18" charset="0"/>
                <a:ea typeface="宋体" panose="02010600030101010101" pitchFamily="2" charset="-122"/>
              </a:rPr>
              <a:t>-1 </a:t>
            </a:r>
            <a:r>
              <a:rPr lang="en-US" altLang="zh-CN" sz="1800" dirty="0">
                <a:latin typeface="Times New Roman" panose="02020603050405020304" pitchFamily="18" charset="0"/>
                <a:ea typeface="宋体" panose="02010600030101010101" pitchFamily="2" charset="-122"/>
              </a:rPr>
              <a:t>(a</a:t>
            </a:r>
            <a:r>
              <a:rPr lang="en-US" altLang="zh-CN" sz="1800" baseline="-25000" dirty="0">
                <a:latin typeface="Times New Roman" panose="02020603050405020304" pitchFamily="18" charset="0"/>
                <a:ea typeface="宋体" panose="02010600030101010101" pitchFamily="2" charset="-122"/>
              </a:rPr>
              <a:t>0,3</a:t>
            </a:r>
            <a:r>
              <a:rPr lang="en-US" altLang="zh-CN" sz="1800" dirty="0">
                <a:latin typeface="Times New Roman" panose="02020603050405020304" pitchFamily="18" charset="0"/>
                <a:ea typeface="宋体" panose="02010600030101010101" pitchFamily="2" charset="-122"/>
              </a:rPr>
              <a:t> )</a:t>
            </a:r>
            <a:r>
              <a:rPr lang="en-US" altLang="zh-CN" sz="1800" baseline="-25000" dirty="0">
                <a:latin typeface="Times New Roman" panose="02020603050405020304" pitchFamily="18" charset="0"/>
                <a:ea typeface="宋体" panose="02010600030101010101" pitchFamily="2" charset="-122"/>
              </a:rPr>
              <a:t> </a:t>
            </a:r>
            <a:r>
              <a:rPr lang="en-US" altLang="zh-CN" sz="1800" dirty="0">
                <a:latin typeface="Times New Roman" panose="02020603050405020304" pitchFamily="18" charset="0"/>
                <a:ea typeface="宋体" panose="02010600030101010101" pitchFamily="2" charset="-122"/>
              </a:rPr>
              <a:t>	</a:t>
            </a:r>
          </a:p>
          <a:p>
            <a:pPr eaLnBrk="1" hangingPunct="1">
              <a:buFont typeface="Wingdings" panose="05000000000000000000" pitchFamily="2" charset="2"/>
              <a:buNone/>
            </a:pPr>
            <a:r>
              <a:rPr lang="en-US" altLang="zh-CN" sz="1800" dirty="0">
                <a:ea typeface="宋体" panose="02010600030101010101" pitchFamily="2" charset="-122"/>
              </a:rPr>
              <a:t>			</a:t>
            </a:r>
            <a:r>
              <a:rPr lang="en-US" altLang="zh-CN" sz="1800" i="1" dirty="0">
                <a:latin typeface="Times New Roman" panose="02020603050405020304" pitchFamily="18" charset="0"/>
                <a:ea typeface="宋体" panose="02010600030101010101" pitchFamily="2" charset="-122"/>
              </a:rPr>
              <a:t>sub</a:t>
            </a:r>
            <a:r>
              <a:rPr lang="en-US" altLang="zh-CN" sz="1800" baseline="30000" dirty="0">
                <a:latin typeface="Times New Roman" panose="02020603050405020304" pitchFamily="18" charset="0"/>
                <a:ea typeface="宋体" panose="02010600030101010101" pitchFamily="2" charset="-122"/>
              </a:rPr>
              <a:t>-1 </a:t>
            </a:r>
            <a:r>
              <a:rPr lang="en-US" altLang="zh-CN" sz="1800" dirty="0">
                <a:latin typeface="Times New Roman" panose="02020603050405020304" pitchFamily="18" charset="0"/>
                <a:ea typeface="宋体" panose="02010600030101010101" pitchFamily="2" charset="-122"/>
              </a:rPr>
              <a:t>(A) =      </a:t>
            </a:r>
            <a:r>
              <a:rPr lang="en-US" altLang="zh-CN" sz="1800" i="1" dirty="0">
                <a:latin typeface="Times New Roman" panose="02020603050405020304" pitchFamily="18" charset="0"/>
                <a:ea typeface="宋体" panose="02010600030101010101" pitchFamily="2" charset="-122"/>
              </a:rPr>
              <a:t>S</a:t>
            </a:r>
            <a:r>
              <a:rPr lang="en-US" altLang="zh-CN" sz="1800" baseline="30000" dirty="0">
                <a:latin typeface="Times New Roman" panose="02020603050405020304" pitchFamily="18" charset="0"/>
                <a:ea typeface="宋体" panose="02010600030101010101" pitchFamily="2" charset="-122"/>
              </a:rPr>
              <a:t>-1 </a:t>
            </a:r>
            <a:r>
              <a:rPr lang="en-US" altLang="zh-CN" sz="1800" dirty="0">
                <a:latin typeface="Times New Roman" panose="02020603050405020304" pitchFamily="18" charset="0"/>
                <a:ea typeface="宋体" panose="02010600030101010101" pitchFamily="2" charset="-122"/>
              </a:rPr>
              <a:t>(a</a:t>
            </a:r>
            <a:r>
              <a:rPr lang="en-US" altLang="zh-CN" sz="1800" baseline="-25000" dirty="0">
                <a:latin typeface="Times New Roman" panose="02020603050405020304" pitchFamily="18" charset="0"/>
                <a:ea typeface="宋体" panose="02010600030101010101" pitchFamily="2" charset="-122"/>
              </a:rPr>
              <a:t>1,0</a:t>
            </a:r>
            <a:r>
              <a:rPr lang="en-US" altLang="zh-CN" sz="1800" dirty="0">
                <a:latin typeface="Times New Roman" panose="02020603050405020304" pitchFamily="18" charset="0"/>
                <a:ea typeface="宋体" panose="02010600030101010101" pitchFamily="2" charset="-122"/>
              </a:rPr>
              <a:t> )</a:t>
            </a:r>
            <a:r>
              <a:rPr lang="en-US" altLang="zh-CN" sz="1800" baseline="-25000" dirty="0">
                <a:latin typeface="Times New Roman" panose="02020603050405020304" pitchFamily="18" charset="0"/>
                <a:ea typeface="宋体" panose="02010600030101010101" pitchFamily="2" charset="-122"/>
              </a:rPr>
              <a:t>       </a:t>
            </a:r>
            <a:r>
              <a:rPr lang="en-US" altLang="zh-CN" sz="1800" i="1" dirty="0">
                <a:latin typeface="Times New Roman" panose="02020603050405020304" pitchFamily="18" charset="0"/>
                <a:ea typeface="宋体" panose="02010600030101010101" pitchFamily="2" charset="-122"/>
              </a:rPr>
              <a:t>S</a:t>
            </a:r>
            <a:r>
              <a:rPr lang="en-US" altLang="zh-CN" sz="1800" baseline="30000" dirty="0">
                <a:latin typeface="Times New Roman" panose="02020603050405020304" pitchFamily="18" charset="0"/>
                <a:ea typeface="宋体" panose="02010600030101010101" pitchFamily="2" charset="-122"/>
              </a:rPr>
              <a:t>-1 </a:t>
            </a:r>
            <a:r>
              <a:rPr lang="en-US" altLang="zh-CN" sz="1800" dirty="0">
                <a:latin typeface="Times New Roman" panose="02020603050405020304" pitchFamily="18" charset="0"/>
                <a:ea typeface="宋体" panose="02010600030101010101" pitchFamily="2" charset="-122"/>
              </a:rPr>
              <a:t>(a</a:t>
            </a:r>
            <a:r>
              <a:rPr lang="en-US" altLang="zh-CN" sz="1800" baseline="-25000" dirty="0">
                <a:latin typeface="Times New Roman" panose="02020603050405020304" pitchFamily="18" charset="0"/>
                <a:ea typeface="宋体" panose="02010600030101010101" pitchFamily="2" charset="-122"/>
              </a:rPr>
              <a:t>1,1</a:t>
            </a:r>
            <a:r>
              <a:rPr lang="en-US" altLang="zh-CN" sz="1800" dirty="0">
                <a:latin typeface="Times New Roman" panose="02020603050405020304" pitchFamily="18" charset="0"/>
                <a:ea typeface="宋体" panose="02010600030101010101" pitchFamily="2" charset="-122"/>
              </a:rPr>
              <a:t> )</a:t>
            </a:r>
            <a:r>
              <a:rPr lang="en-US" altLang="zh-CN" sz="1800" baseline="-25000" dirty="0">
                <a:latin typeface="Times New Roman" panose="02020603050405020304" pitchFamily="18" charset="0"/>
                <a:ea typeface="宋体" panose="02010600030101010101" pitchFamily="2" charset="-122"/>
              </a:rPr>
              <a:t>       </a:t>
            </a:r>
            <a:r>
              <a:rPr lang="en-US" altLang="zh-CN" sz="1800" i="1" dirty="0">
                <a:latin typeface="Times New Roman" panose="02020603050405020304" pitchFamily="18" charset="0"/>
                <a:ea typeface="宋体" panose="02010600030101010101" pitchFamily="2" charset="-122"/>
              </a:rPr>
              <a:t>S</a:t>
            </a:r>
            <a:r>
              <a:rPr lang="en-US" altLang="zh-CN" sz="1800" baseline="30000" dirty="0">
                <a:latin typeface="Times New Roman" panose="02020603050405020304" pitchFamily="18" charset="0"/>
                <a:ea typeface="宋体" panose="02010600030101010101" pitchFamily="2" charset="-122"/>
              </a:rPr>
              <a:t>-1 </a:t>
            </a:r>
            <a:r>
              <a:rPr lang="en-US" altLang="zh-CN" sz="1800" dirty="0">
                <a:latin typeface="Times New Roman" panose="02020603050405020304" pitchFamily="18" charset="0"/>
                <a:ea typeface="宋体" panose="02010600030101010101" pitchFamily="2" charset="-122"/>
              </a:rPr>
              <a:t>(a</a:t>
            </a:r>
            <a:r>
              <a:rPr lang="en-US" altLang="zh-CN" sz="1800" baseline="-25000" dirty="0">
                <a:latin typeface="Times New Roman" panose="02020603050405020304" pitchFamily="18" charset="0"/>
                <a:ea typeface="宋体" panose="02010600030101010101" pitchFamily="2" charset="-122"/>
              </a:rPr>
              <a:t>1,2</a:t>
            </a:r>
            <a:r>
              <a:rPr lang="en-US" altLang="zh-CN" sz="1800" dirty="0">
                <a:latin typeface="Times New Roman" panose="02020603050405020304" pitchFamily="18" charset="0"/>
                <a:ea typeface="宋体" panose="02010600030101010101" pitchFamily="2" charset="-122"/>
              </a:rPr>
              <a:t> )</a:t>
            </a:r>
            <a:r>
              <a:rPr lang="en-US" altLang="zh-CN" sz="1800" baseline="-25000" dirty="0">
                <a:latin typeface="Times New Roman" panose="02020603050405020304" pitchFamily="18" charset="0"/>
                <a:ea typeface="宋体" panose="02010600030101010101" pitchFamily="2" charset="-122"/>
              </a:rPr>
              <a:t>        </a:t>
            </a:r>
            <a:r>
              <a:rPr lang="en-US" altLang="zh-CN" sz="1800" i="1" dirty="0">
                <a:latin typeface="Times New Roman" panose="02020603050405020304" pitchFamily="18" charset="0"/>
                <a:ea typeface="宋体" panose="02010600030101010101" pitchFamily="2" charset="-122"/>
              </a:rPr>
              <a:t>S</a:t>
            </a:r>
            <a:r>
              <a:rPr lang="en-US" altLang="zh-CN" sz="1800" baseline="30000" dirty="0">
                <a:latin typeface="Times New Roman" panose="02020603050405020304" pitchFamily="18" charset="0"/>
                <a:ea typeface="宋体" panose="02010600030101010101" pitchFamily="2" charset="-122"/>
              </a:rPr>
              <a:t>-1 </a:t>
            </a:r>
            <a:r>
              <a:rPr lang="en-US" altLang="zh-CN" sz="1800" dirty="0">
                <a:latin typeface="Times New Roman" panose="02020603050405020304" pitchFamily="18" charset="0"/>
                <a:ea typeface="宋体" panose="02010600030101010101" pitchFamily="2" charset="-122"/>
              </a:rPr>
              <a:t>(a</a:t>
            </a:r>
            <a:r>
              <a:rPr lang="en-US" altLang="zh-CN" sz="1800" baseline="-25000" dirty="0">
                <a:latin typeface="Times New Roman" panose="02020603050405020304" pitchFamily="18" charset="0"/>
                <a:ea typeface="宋体" panose="02010600030101010101" pitchFamily="2" charset="-122"/>
              </a:rPr>
              <a:t>1,3</a:t>
            </a:r>
            <a:r>
              <a:rPr lang="en-US" altLang="zh-CN" sz="1800" dirty="0">
                <a:latin typeface="Times New Roman" panose="02020603050405020304" pitchFamily="18" charset="0"/>
                <a:ea typeface="宋体" panose="02010600030101010101" pitchFamily="2" charset="-122"/>
              </a:rPr>
              <a:t> ) </a:t>
            </a:r>
            <a:r>
              <a:rPr lang="en-US" altLang="zh-CN" sz="1800" baseline="-25000" dirty="0">
                <a:latin typeface="Times New Roman" panose="02020603050405020304" pitchFamily="18" charset="0"/>
                <a:ea typeface="宋体" panose="02010600030101010101" pitchFamily="2" charset="-122"/>
              </a:rPr>
              <a:t>	</a:t>
            </a:r>
            <a:endParaRPr lang="en-US" altLang="zh-CN" sz="1800" dirty="0">
              <a:latin typeface="Times New Roman" panose="02020603050405020304" pitchFamily="18" charset="0"/>
              <a:ea typeface="宋体" panose="02010600030101010101" pitchFamily="2" charset="-122"/>
            </a:endParaRPr>
          </a:p>
          <a:p>
            <a:pPr eaLnBrk="1" hangingPunct="1">
              <a:buFont typeface="Wingdings" panose="05000000000000000000" pitchFamily="2" charset="2"/>
              <a:buNone/>
            </a:pPr>
            <a:r>
              <a:rPr lang="en-US" altLang="zh-CN" sz="1800" dirty="0">
                <a:latin typeface="Times New Roman" panose="02020603050405020304" pitchFamily="18" charset="0"/>
                <a:ea typeface="宋体" panose="02010600030101010101" pitchFamily="2" charset="-122"/>
              </a:rPr>
              <a:t>			                       </a:t>
            </a:r>
            <a:r>
              <a:rPr lang="en-US" altLang="zh-CN" sz="1800" i="1" dirty="0">
                <a:latin typeface="Times New Roman" panose="02020603050405020304" pitchFamily="18" charset="0"/>
                <a:ea typeface="宋体" panose="02010600030101010101" pitchFamily="2" charset="-122"/>
              </a:rPr>
              <a:t>S</a:t>
            </a:r>
            <a:r>
              <a:rPr lang="en-US" altLang="zh-CN" sz="1800" baseline="30000" dirty="0">
                <a:latin typeface="Times New Roman" panose="02020603050405020304" pitchFamily="18" charset="0"/>
                <a:ea typeface="宋体" panose="02010600030101010101" pitchFamily="2" charset="-122"/>
              </a:rPr>
              <a:t>-1 </a:t>
            </a:r>
            <a:r>
              <a:rPr lang="en-US" altLang="zh-CN" sz="1800" dirty="0">
                <a:latin typeface="Times New Roman" panose="02020603050405020304" pitchFamily="18" charset="0"/>
                <a:ea typeface="宋体" panose="02010600030101010101" pitchFamily="2" charset="-122"/>
              </a:rPr>
              <a:t>(a</a:t>
            </a:r>
            <a:r>
              <a:rPr lang="en-US" altLang="zh-CN" sz="1800" baseline="-25000" dirty="0">
                <a:latin typeface="Times New Roman" panose="02020603050405020304" pitchFamily="18" charset="0"/>
                <a:ea typeface="宋体" panose="02010600030101010101" pitchFamily="2" charset="-122"/>
              </a:rPr>
              <a:t>2,0 </a:t>
            </a:r>
            <a:r>
              <a:rPr lang="en-US" altLang="zh-CN" sz="1800" dirty="0">
                <a:latin typeface="Times New Roman" panose="02020603050405020304" pitchFamily="18" charset="0"/>
                <a:ea typeface="宋体" panose="02010600030101010101" pitchFamily="2" charset="-122"/>
              </a:rPr>
              <a:t>)     </a:t>
            </a:r>
            <a:r>
              <a:rPr lang="en-US" altLang="zh-CN" sz="1800" i="1" dirty="0">
                <a:latin typeface="Times New Roman" panose="02020603050405020304" pitchFamily="18" charset="0"/>
                <a:ea typeface="宋体" panose="02010600030101010101" pitchFamily="2" charset="-122"/>
              </a:rPr>
              <a:t>S</a:t>
            </a:r>
            <a:r>
              <a:rPr lang="en-US" altLang="zh-CN" sz="1800" baseline="30000" dirty="0">
                <a:latin typeface="Times New Roman" panose="02020603050405020304" pitchFamily="18" charset="0"/>
                <a:ea typeface="宋体" panose="02010600030101010101" pitchFamily="2" charset="-122"/>
              </a:rPr>
              <a:t>-1 </a:t>
            </a:r>
            <a:r>
              <a:rPr lang="en-US" altLang="zh-CN" sz="1800" dirty="0">
                <a:latin typeface="Times New Roman" panose="02020603050405020304" pitchFamily="18" charset="0"/>
                <a:ea typeface="宋体" panose="02010600030101010101" pitchFamily="2" charset="-122"/>
              </a:rPr>
              <a:t>(a</a:t>
            </a:r>
            <a:r>
              <a:rPr lang="en-US" altLang="zh-CN" sz="1800" baseline="-25000" dirty="0">
                <a:latin typeface="Times New Roman" panose="02020603050405020304" pitchFamily="18" charset="0"/>
                <a:ea typeface="宋体" panose="02010600030101010101" pitchFamily="2" charset="-122"/>
              </a:rPr>
              <a:t>2,1</a:t>
            </a:r>
            <a:r>
              <a:rPr lang="en-US" altLang="zh-CN" sz="1800" dirty="0">
                <a:latin typeface="Times New Roman" panose="02020603050405020304" pitchFamily="18" charset="0"/>
                <a:ea typeface="宋体" panose="02010600030101010101" pitchFamily="2" charset="-122"/>
              </a:rPr>
              <a:t> )</a:t>
            </a:r>
            <a:r>
              <a:rPr lang="en-US" altLang="zh-CN" sz="1800" baseline="-25000" dirty="0">
                <a:latin typeface="Times New Roman" panose="02020603050405020304" pitchFamily="18" charset="0"/>
                <a:ea typeface="宋体" panose="02010600030101010101" pitchFamily="2" charset="-122"/>
              </a:rPr>
              <a:t>        </a:t>
            </a:r>
            <a:r>
              <a:rPr lang="en-US" altLang="zh-CN" sz="1800" i="1" dirty="0">
                <a:latin typeface="Times New Roman" panose="02020603050405020304" pitchFamily="18" charset="0"/>
                <a:ea typeface="宋体" panose="02010600030101010101" pitchFamily="2" charset="-122"/>
              </a:rPr>
              <a:t>S</a:t>
            </a:r>
            <a:r>
              <a:rPr lang="en-US" altLang="zh-CN" sz="1800" baseline="30000" dirty="0">
                <a:latin typeface="Times New Roman" panose="02020603050405020304" pitchFamily="18" charset="0"/>
                <a:ea typeface="宋体" panose="02010600030101010101" pitchFamily="2" charset="-122"/>
              </a:rPr>
              <a:t>-1 </a:t>
            </a:r>
            <a:r>
              <a:rPr lang="en-US" altLang="zh-CN" sz="1800" dirty="0">
                <a:latin typeface="Times New Roman" panose="02020603050405020304" pitchFamily="18" charset="0"/>
                <a:ea typeface="宋体" panose="02010600030101010101" pitchFamily="2" charset="-122"/>
              </a:rPr>
              <a:t>(a</a:t>
            </a:r>
            <a:r>
              <a:rPr lang="en-US" altLang="zh-CN" sz="1800" baseline="-25000" dirty="0">
                <a:latin typeface="Times New Roman" panose="02020603050405020304" pitchFamily="18" charset="0"/>
                <a:ea typeface="宋体" panose="02010600030101010101" pitchFamily="2" charset="-122"/>
              </a:rPr>
              <a:t>2,2</a:t>
            </a:r>
            <a:r>
              <a:rPr lang="en-US" altLang="zh-CN" sz="1800" dirty="0">
                <a:latin typeface="Times New Roman" panose="02020603050405020304" pitchFamily="18" charset="0"/>
                <a:ea typeface="宋体" panose="02010600030101010101" pitchFamily="2" charset="-122"/>
              </a:rPr>
              <a:t> )</a:t>
            </a:r>
            <a:r>
              <a:rPr lang="en-US" altLang="zh-CN" sz="1800" baseline="-25000" dirty="0">
                <a:latin typeface="Times New Roman" panose="02020603050405020304" pitchFamily="18" charset="0"/>
                <a:ea typeface="宋体" panose="02010600030101010101" pitchFamily="2" charset="-122"/>
              </a:rPr>
              <a:t>        </a:t>
            </a:r>
            <a:r>
              <a:rPr lang="en-US" altLang="zh-CN" sz="1800" i="1" dirty="0">
                <a:latin typeface="Times New Roman" panose="02020603050405020304" pitchFamily="18" charset="0"/>
                <a:ea typeface="宋体" panose="02010600030101010101" pitchFamily="2" charset="-122"/>
              </a:rPr>
              <a:t>S</a:t>
            </a:r>
            <a:r>
              <a:rPr lang="en-US" altLang="zh-CN" sz="1800" baseline="30000" dirty="0">
                <a:latin typeface="Times New Roman" panose="02020603050405020304" pitchFamily="18" charset="0"/>
                <a:ea typeface="宋体" panose="02010600030101010101" pitchFamily="2" charset="-122"/>
              </a:rPr>
              <a:t>-1 </a:t>
            </a:r>
            <a:r>
              <a:rPr lang="en-US" altLang="zh-CN" sz="1800" dirty="0">
                <a:latin typeface="Times New Roman" panose="02020603050405020304" pitchFamily="18" charset="0"/>
                <a:ea typeface="宋体" panose="02010600030101010101" pitchFamily="2" charset="-122"/>
              </a:rPr>
              <a:t>(a</a:t>
            </a:r>
            <a:r>
              <a:rPr lang="en-US" altLang="zh-CN" sz="1800" baseline="-25000" dirty="0">
                <a:latin typeface="Times New Roman" panose="02020603050405020304" pitchFamily="18" charset="0"/>
                <a:ea typeface="宋体" panose="02010600030101010101" pitchFamily="2" charset="-122"/>
              </a:rPr>
              <a:t>2,3</a:t>
            </a:r>
            <a:r>
              <a:rPr lang="en-US" altLang="zh-CN" sz="1800" dirty="0">
                <a:latin typeface="Times New Roman" panose="02020603050405020304" pitchFamily="18" charset="0"/>
                <a:ea typeface="宋体" panose="02010600030101010101" pitchFamily="2" charset="-122"/>
              </a:rPr>
              <a:t> )	</a:t>
            </a:r>
          </a:p>
          <a:p>
            <a:pPr eaLnBrk="1" hangingPunct="1">
              <a:buFont typeface="Wingdings" panose="05000000000000000000" pitchFamily="2" charset="2"/>
              <a:buNone/>
            </a:pPr>
            <a:r>
              <a:rPr lang="en-US" altLang="zh-CN" sz="1800" dirty="0">
                <a:latin typeface="Times New Roman" panose="02020603050405020304" pitchFamily="18" charset="0"/>
                <a:ea typeface="宋体" panose="02010600030101010101" pitchFamily="2" charset="-122"/>
              </a:rPr>
              <a:t>			                       </a:t>
            </a:r>
            <a:r>
              <a:rPr lang="en-US" altLang="zh-CN" sz="1800" i="1" dirty="0">
                <a:latin typeface="Times New Roman" panose="02020603050405020304" pitchFamily="18" charset="0"/>
                <a:ea typeface="宋体" panose="02010600030101010101" pitchFamily="2" charset="-122"/>
              </a:rPr>
              <a:t>S</a:t>
            </a:r>
            <a:r>
              <a:rPr lang="en-US" altLang="zh-CN" sz="1800" baseline="30000" dirty="0">
                <a:latin typeface="Times New Roman" panose="02020603050405020304" pitchFamily="18" charset="0"/>
                <a:ea typeface="宋体" panose="02010600030101010101" pitchFamily="2" charset="-122"/>
              </a:rPr>
              <a:t>-1 </a:t>
            </a:r>
            <a:r>
              <a:rPr lang="en-US" altLang="zh-CN" sz="1800" dirty="0">
                <a:latin typeface="Times New Roman" panose="02020603050405020304" pitchFamily="18" charset="0"/>
                <a:ea typeface="宋体" panose="02010600030101010101" pitchFamily="2" charset="-122"/>
              </a:rPr>
              <a:t>(a</a:t>
            </a:r>
            <a:r>
              <a:rPr lang="en-US" altLang="zh-CN" sz="1800" baseline="-25000" dirty="0">
                <a:latin typeface="Times New Roman" panose="02020603050405020304" pitchFamily="18" charset="0"/>
                <a:ea typeface="宋体" panose="02010600030101010101" pitchFamily="2" charset="-122"/>
              </a:rPr>
              <a:t>3,0 </a:t>
            </a:r>
            <a:r>
              <a:rPr lang="en-US" altLang="zh-CN" sz="1800" dirty="0">
                <a:latin typeface="Times New Roman" panose="02020603050405020304" pitchFamily="18" charset="0"/>
                <a:ea typeface="宋体" panose="02010600030101010101" pitchFamily="2" charset="-122"/>
              </a:rPr>
              <a:t>)     </a:t>
            </a:r>
            <a:r>
              <a:rPr lang="en-US" altLang="zh-CN" sz="1800" i="1" dirty="0">
                <a:latin typeface="Times New Roman" panose="02020603050405020304" pitchFamily="18" charset="0"/>
                <a:ea typeface="宋体" panose="02010600030101010101" pitchFamily="2" charset="-122"/>
              </a:rPr>
              <a:t>S</a:t>
            </a:r>
            <a:r>
              <a:rPr lang="en-US" altLang="zh-CN" sz="1800" baseline="30000" dirty="0">
                <a:latin typeface="Times New Roman" panose="02020603050405020304" pitchFamily="18" charset="0"/>
                <a:ea typeface="宋体" panose="02010600030101010101" pitchFamily="2" charset="-122"/>
              </a:rPr>
              <a:t>-1 </a:t>
            </a:r>
            <a:r>
              <a:rPr lang="en-US" altLang="zh-CN" sz="1800" dirty="0">
                <a:latin typeface="Times New Roman" panose="02020603050405020304" pitchFamily="18" charset="0"/>
                <a:ea typeface="宋体" panose="02010600030101010101" pitchFamily="2" charset="-122"/>
              </a:rPr>
              <a:t>(a</a:t>
            </a:r>
            <a:r>
              <a:rPr lang="en-US" altLang="zh-CN" sz="1800" baseline="-25000" dirty="0">
                <a:latin typeface="Times New Roman" panose="02020603050405020304" pitchFamily="18" charset="0"/>
                <a:ea typeface="宋体" panose="02010600030101010101" pitchFamily="2" charset="-122"/>
              </a:rPr>
              <a:t>3,1</a:t>
            </a:r>
            <a:r>
              <a:rPr lang="en-US" altLang="zh-CN" sz="1800" dirty="0">
                <a:latin typeface="Times New Roman" panose="02020603050405020304" pitchFamily="18" charset="0"/>
                <a:ea typeface="宋体" panose="02010600030101010101" pitchFamily="2" charset="-122"/>
              </a:rPr>
              <a:t> )</a:t>
            </a:r>
            <a:r>
              <a:rPr lang="en-US" altLang="zh-CN" sz="1800" baseline="-25000" dirty="0">
                <a:latin typeface="Times New Roman" panose="02020603050405020304" pitchFamily="18" charset="0"/>
                <a:ea typeface="宋体" panose="02010600030101010101" pitchFamily="2" charset="-122"/>
              </a:rPr>
              <a:t>        </a:t>
            </a:r>
            <a:r>
              <a:rPr lang="en-US" altLang="zh-CN" sz="1800" i="1" dirty="0">
                <a:latin typeface="Times New Roman" panose="02020603050405020304" pitchFamily="18" charset="0"/>
                <a:ea typeface="宋体" panose="02010600030101010101" pitchFamily="2" charset="-122"/>
              </a:rPr>
              <a:t>S</a:t>
            </a:r>
            <a:r>
              <a:rPr lang="en-US" altLang="zh-CN" sz="1800" baseline="30000" dirty="0">
                <a:latin typeface="Times New Roman" panose="02020603050405020304" pitchFamily="18" charset="0"/>
                <a:ea typeface="宋体" panose="02010600030101010101" pitchFamily="2" charset="-122"/>
              </a:rPr>
              <a:t>-1 </a:t>
            </a:r>
            <a:r>
              <a:rPr lang="en-US" altLang="zh-CN" sz="1800" dirty="0">
                <a:latin typeface="Times New Roman" panose="02020603050405020304" pitchFamily="18" charset="0"/>
                <a:ea typeface="宋体" panose="02010600030101010101" pitchFamily="2" charset="-122"/>
              </a:rPr>
              <a:t>(a</a:t>
            </a:r>
            <a:r>
              <a:rPr lang="en-US" altLang="zh-CN" sz="1800" baseline="-25000" dirty="0">
                <a:latin typeface="Times New Roman" panose="02020603050405020304" pitchFamily="18" charset="0"/>
                <a:ea typeface="宋体" panose="02010600030101010101" pitchFamily="2" charset="-122"/>
              </a:rPr>
              <a:t>3,2</a:t>
            </a:r>
            <a:r>
              <a:rPr lang="en-US" altLang="zh-CN" sz="1800" dirty="0">
                <a:latin typeface="Times New Roman" panose="02020603050405020304" pitchFamily="18" charset="0"/>
                <a:ea typeface="宋体" panose="02010600030101010101" pitchFamily="2" charset="-122"/>
              </a:rPr>
              <a:t> )</a:t>
            </a:r>
            <a:r>
              <a:rPr lang="en-US" altLang="zh-CN" sz="1800" baseline="-25000" dirty="0">
                <a:latin typeface="Times New Roman" panose="02020603050405020304" pitchFamily="18" charset="0"/>
                <a:ea typeface="宋体" panose="02010600030101010101" pitchFamily="2" charset="-122"/>
              </a:rPr>
              <a:t>        </a:t>
            </a:r>
            <a:r>
              <a:rPr lang="en-US" altLang="zh-CN" sz="1800" i="1" dirty="0">
                <a:latin typeface="Times New Roman" panose="02020603050405020304" pitchFamily="18" charset="0"/>
                <a:ea typeface="宋体" panose="02010600030101010101" pitchFamily="2" charset="-122"/>
              </a:rPr>
              <a:t>S</a:t>
            </a:r>
            <a:r>
              <a:rPr lang="en-US" altLang="zh-CN" sz="1800" baseline="30000" dirty="0">
                <a:latin typeface="Times New Roman" panose="02020603050405020304" pitchFamily="18" charset="0"/>
                <a:ea typeface="宋体" panose="02010600030101010101" pitchFamily="2" charset="-122"/>
              </a:rPr>
              <a:t>-1 </a:t>
            </a:r>
            <a:r>
              <a:rPr lang="en-US" altLang="zh-CN" sz="1800" dirty="0">
                <a:latin typeface="Times New Roman" panose="02020603050405020304" pitchFamily="18" charset="0"/>
                <a:ea typeface="宋体" panose="02010600030101010101" pitchFamily="2" charset="-122"/>
              </a:rPr>
              <a:t>(a</a:t>
            </a:r>
            <a:r>
              <a:rPr lang="en-US" altLang="zh-CN" sz="1800" baseline="-25000" dirty="0">
                <a:latin typeface="Times New Roman" panose="02020603050405020304" pitchFamily="18" charset="0"/>
                <a:ea typeface="宋体" panose="02010600030101010101" pitchFamily="2" charset="-122"/>
              </a:rPr>
              <a:t>3,3 </a:t>
            </a:r>
            <a:r>
              <a:rPr lang="en-US" altLang="zh-CN" sz="1800" dirty="0">
                <a:latin typeface="Times New Roman" panose="02020603050405020304" pitchFamily="18" charset="0"/>
                <a:ea typeface="宋体" panose="02010600030101010101" pitchFamily="2" charset="-122"/>
              </a:rPr>
              <a:t>)	</a:t>
            </a:r>
          </a:p>
          <a:p>
            <a:pPr eaLnBrk="1" hangingPunct="1">
              <a:buFont typeface="Wingdings" panose="05000000000000000000" pitchFamily="2" charset="2"/>
              <a:buNone/>
            </a:pPr>
            <a:r>
              <a:rPr lang="en-US" altLang="zh-CN" sz="1800" dirty="0">
                <a:ea typeface="宋体" panose="02010600030101010101" pitchFamily="2" charset="-122"/>
              </a:rPr>
              <a:t>	</a:t>
            </a:r>
          </a:p>
          <a:p>
            <a:pPr eaLnBrk="1" hangingPunct="1"/>
            <a:r>
              <a:rPr lang="en-US" altLang="zh-CN" sz="1800" dirty="0">
                <a:ea typeface="宋体" panose="02010600030101010101" pitchFamily="2" charset="-122"/>
              </a:rPr>
              <a:t>We have </a:t>
            </a:r>
            <a:r>
              <a:rPr lang="en-US" altLang="zh-CN" sz="1800" i="1" dirty="0">
                <a:latin typeface="Times New Roman" panose="02020603050405020304" pitchFamily="18" charset="0"/>
                <a:ea typeface="宋体" panose="02010600030101010101" pitchFamily="2" charset="-122"/>
              </a:rPr>
              <a:t>sub</a:t>
            </a:r>
            <a:r>
              <a:rPr lang="en-US" altLang="zh-CN" sz="1800" dirty="0">
                <a:latin typeface="Times New Roman" panose="02020603050405020304" pitchFamily="18" charset="0"/>
                <a:ea typeface="宋体" panose="02010600030101010101" pitchFamily="2" charset="-122"/>
              </a:rPr>
              <a:t>(</a:t>
            </a:r>
            <a:r>
              <a:rPr lang="en-US" altLang="zh-CN" sz="1800" i="1" dirty="0">
                <a:latin typeface="Times New Roman" panose="02020603050405020304" pitchFamily="18" charset="0"/>
                <a:ea typeface="宋体" panose="02010600030101010101" pitchFamily="2" charset="-122"/>
              </a:rPr>
              <a:t>sub</a:t>
            </a:r>
            <a:r>
              <a:rPr lang="en-US" altLang="zh-CN" sz="1800" baseline="30000" dirty="0">
                <a:latin typeface="Times New Roman" panose="02020603050405020304" pitchFamily="18" charset="0"/>
                <a:ea typeface="宋体" panose="02010600030101010101" pitchFamily="2" charset="-122"/>
              </a:rPr>
              <a:t>-1</a:t>
            </a:r>
            <a:r>
              <a:rPr lang="en-US" altLang="zh-CN" sz="1800" dirty="0">
                <a:latin typeface="Times New Roman" panose="02020603050405020304" pitchFamily="18" charset="0"/>
                <a:ea typeface="宋体" panose="02010600030101010101" pitchFamily="2" charset="-122"/>
              </a:rPr>
              <a:t>(</a:t>
            </a:r>
            <a:r>
              <a:rPr lang="en-US" altLang="zh-CN" sz="1800" i="1" dirty="0">
                <a:latin typeface="Times New Roman" panose="02020603050405020304" pitchFamily="18" charset="0"/>
                <a:ea typeface="宋体" panose="02010600030101010101" pitchFamily="2" charset="-122"/>
              </a:rPr>
              <a:t>A</a:t>
            </a:r>
            <a:r>
              <a:rPr lang="en-US" altLang="zh-CN" sz="1800" dirty="0">
                <a:latin typeface="Times New Roman" panose="02020603050405020304" pitchFamily="18" charset="0"/>
                <a:ea typeface="宋体" panose="02010600030101010101" pitchFamily="2" charset="-122"/>
              </a:rPr>
              <a:t>)) = </a:t>
            </a:r>
            <a:r>
              <a:rPr lang="en-US" altLang="zh-CN" sz="1800" i="1" dirty="0">
                <a:latin typeface="Times New Roman" panose="02020603050405020304" pitchFamily="18" charset="0"/>
                <a:ea typeface="宋体" panose="02010600030101010101" pitchFamily="2" charset="-122"/>
              </a:rPr>
              <a:t>sub</a:t>
            </a:r>
            <a:r>
              <a:rPr lang="en-US" altLang="zh-CN" sz="1800" i="1" baseline="30000" dirty="0">
                <a:latin typeface="Times New Roman" panose="02020603050405020304" pitchFamily="18" charset="0"/>
                <a:ea typeface="宋体" panose="02010600030101010101" pitchFamily="2" charset="-122"/>
              </a:rPr>
              <a:t>-</a:t>
            </a:r>
            <a:r>
              <a:rPr lang="en-US" altLang="zh-CN" sz="1800" baseline="30000" dirty="0">
                <a:latin typeface="Times New Roman" panose="02020603050405020304" pitchFamily="18" charset="0"/>
                <a:ea typeface="宋体" panose="02010600030101010101" pitchFamily="2" charset="-122"/>
              </a:rPr>
              <a:t>1</a:t>
            </a:r>
            <a:r>
              <a:rPr lang="en-US" altLang="zh-CN" sz="1800" dirty="0">
                <a:latin typeface="Times New Roman" panose="02020603050405020304" pitchFamily="18" charset="0"/>
                <a:ea typeface="宋体" panose="02010600030101010101" pitchFamily="2" charset="-122"/>
              </a:rPr>
              <a:t>(</a:t>
            </a:r>
            <a:r>
              <a:rPr lang="en-US" altLang="zh-CN" sz="1800" i="1" dirty="0">
                <a:latin typeface="Times New Roman" panose="02020603050405020304" pitchFamily="18" charset="0"/>
                <a:ea typeface="宋体" panose="02010600030101010101" pitchFamily="2" charset="-122"/>
              </a:rPr>
              <a:t>sub</a:t>
            </a:r>
            <a:r>
              <a:rPr lang="en-US" altLang="zh-CN" sz="1800" dirty="0">
                <a:latin typeface="Times New Roman" panose="02020603050405020304" pitchFamily="18" charset="0"/>
                <a:ea typeface="宋体" panose="02010600030101010101" pitchFamily="2" charset="-122"/>
              </a:rPr>
              <a:t>(</a:t>
            </a:r>
            <a:r>
              <a:rPr lang="en-US" altLang="zh-CN" sz="1800" i="1" dirty="0">
                <a:latin typeface="Times New Roman" panose="02020603050405020304" pitchFamily="18" charset="0"/>
                <a:ea typeface="宋体" panose="02010600030101010101" pitchFamily="2" charset="-122"/>
              </a:rPr>
              <a:t>A</a:t>
            </a:r>
            <a:r>
              <a:rPr lang="en-US" altLang="zh-CN" sz="1800" dirty="0">
                <a:latin typeface="Times New Roman" panose="02020603050405020304" pitchFamily="18" charset="0"/>
                <a:ea typeface="宋体" panose="02010600030101010101" pitchFamily="2" charset="-122"/>
              </a:rPr>
              <a:t>)) = </a:t>
            </a:r>
            <a:r>
              <a:rPr lang="en-US" altLang="zh-CN" sz="1800" i="1" dirty="0">
                <a:latin typeface="Times New Roman" panose="02020603050405020304" pitchFamily="18" charset="0"/>
                <a:ea typeface="宋体" panose="02010600030101010101" pitchFamily="2" charset="-122"/>
              </a:rPr>
              <a:t>A</a:t>
            </a:r>
          </a:p>
        </p:txBody>
      </p:sp>
      <p:sp>
        <p:nvSpPr>
          <p:cNvPr id="41989" name="AutoShape 5">
            <a:extLst>
              <a:ext uri="{FF2B5EF4-FFF2-40B4-BE49-F238E27FC236}">
                <a16:creationId xmlns:a16="http://schemas.microsoft.com/office/drawing/2014/main" id="{632770A1-9DBF-4F31-AEFD-EA0654B0372F}"/>
              </a:ext>
            </a:extLst>
          </p:cNvPr>
          <p:cNvSpPr>
            <a:spLocks noChangeArrowheads="1"/>
          </p:cNvSpPr>
          <p:nvPr/>
        </p:nvSpPr>
        <p:spPr bwMode="auto">
          <a:xfrm>
            <a:off x="3429000" y="2679646"/>
            <a:ext cx="3429000" cy="1295400"/>
          </a:xfrm>
          <a:prstGeom prst="bracketPair">
            <a:avLst>
              <a:gd name="adj" fmla="val 16667"/>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2200">
              <a:latin typeface="Times New Roman" panose="02020603050405020304" pitchFamily="18" charset="0"/>
            </a:endParaRPr>
          </a:p>
        </p:txBody>
      </p:sp>
      <p:sp>
        <p:nvSpPr>
          <p:cNvPr id="41990" name="AutoShape 8">
            <a:extLst>
              <a:ext uri="{FF2B5EF4-FFF2-40B4-BE49-F238E27FC236}">
                <a16:creationId xmlns:a16="http://schemas.microsoft.com/office/drawing/2014/main" id="{05BB32FC-6229-4BF3-91E8-94C9BAEDBA0F}"/>
              </a:ext>
            </a:extLst>
          </p:cNvPr>
          <p:cNvSpPr>
            <a:spLocks noChangeArrowheads="1"/>
          </p:cNvSpPr>
          <p:nvPr/>
        </p:nvSpPr>
        <p:spPr bwMode="auto">
          <a:xfrm>
            <a:off x="3581828" y="4948845"/>
            <a:ext cx="4443259" cy="1295400"/>
          </a:xfrm>
          <a:prstGeom prst="bracketPair">
            <a:avLst>
              <a:gd name="adj" fmla="val 16667"/>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2200">
              <a:latin typeface="Times New Roman" panose="02020603050405020304" pitchFamily="18" charset="0"/>
            </a:endParaRPr>
          </a:p>
        </p:txBody>
      </p:sp>
      <p:sp>
        <p:nvSpPr>
          <p:cNvPr id="41991" name="Line 9">
            <a:extLst>
              <a:ext uri="{FF2B5EF4-FFF2-40B4-BE49-F238E27FC236}">
                <a16:creationId xmlns:a16="http://schemas.microsoft.com/office/drawing/2014/main" id="{32D49F91-7694-4207-94F5-0A488BEA88DE}"/>
              </a:ext>
            </a:extLst>
          </p:cNvPr>
          <p:cNvSpPr>
            <a:spLocks noChangeShapeType="1"/>
          </p:cNvSpPr>
          <p:nvPr/>
        </p:nvSpPr>
        <p:spPr bwMode="auto">
          <a:xfrm>
            <a:off x="3276600" y="4876800"/>
            <a:ext cx="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Tree>
    <p:extLst>
      <p:ext uri="{BB962C8B-B14F-4D97-AF65-F5344CB8AC3E}">
        <p14:creationId xmlns:p14="http://schemas.microsoft.com/office/powerpoint/2010/main" val="3802368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624" y="307396"/>
            <a:ext cx="8229600" cy="523210"/>
          </a:xfrm>
        </p:spPr>
        <p:txBody>
          <a:bodyPr wrap="square">
            <a:spAutoFit/>
          </a:bodyPr>
          <a:lstStyle/>
          <a:p>
            <a:r>
              <a:rPr lang="en-IN" altLang="en-US" sz="2800" spc="-400" dirty="0">
                <a:latin typeface="+mj-lt"/>
                <a:ea typeface="ヒラギノ角ゴ Pro W3" charset="-128"/>
              </a:rPr>
              <a:t>A E </a:t>
            </a:r>
            <a:r>
              <a:rPr lang="en-IN" altLang="en-US" sz="2800" dirty="0">
                <a:latin typeface="+mj-lt"/>
                <a:ea typeface="ヒラギノ角ゴ Pro W3" charset="-128"/>
              </a:rPr>
              <a:t>S Row and Column Operations</a:t>
            </a:r>
            <a:endParaRPr lang="en-US" sz="2000" dirty="0">
              <a:latin typeface="+mj-lt"/>
            </a:endParaRPr>
          </a:p>
        </p:txBody>
      </p:sp>
      <p:pic>
        <p:nvPicPr>
          <p:cNvPr id="7" name="Picture 2" descr="a. Shift row transformation: A 16-byte square has first column from s sub 0,0 to s sub 3,0 and first row from s sub 0,0 to s sub 0,3. The bottom three rows have cells shifted: second row with cells s sub 1,1, s sub 1,2, s sub 1,3, and s sub 1,0; third row with cells s sub 2,2, s sub 2,3, s sub 2,0, and s sub 2,1; fourth row with cells s sub 3,3, s sub 3,0, s sub 3,1, and s sub 1,2.&#10;b. Mix column transformation: The 16-byte square has arrows from each column leading to a matrix equation, with numbers 1 through 3 in a 4-by-4 matrix multiplied by a column to get another column, to get a 16-byte square with prime numbers.&#10;"/>
          <p:cNvPicPr>
            <a:picLocks noGrp="1" noChangeAspect="1" noChangeArrowheads="1"/>
          </p:cNvPicPr>
          <p:nvPr>
            <p:ph type="pic" sz="quarter" idx="14"/>
          </p:nvPr>
        </p:nvPicPr>
        <p:blipFill>
          <a:blip r:embed="rId3">
            <a:extLst>
              <a:ext uri="{28A0092B-C50C-407E-A947-70E740481C1C}">
                <a14:useLocalDpi xmlns:a14="http://schemas.microsoft.com/office/drawing/2010/main" val="0"/>
              </a:ext>
            </a:extLst>
          </a:blip>
          <a:stretch>
            <a:fillRect/>
          </a:stretch>
        </p:blipFill>
        <p:spPr bwMode="auto">
          <a:xfrm>
            <a:off x="1571543" y="990600"/>
            <a:ext cx="6143085" cy="5587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92656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Title 4">
            <a:extLst>
              <a:ext uri="{FF2B5EF4-FFF2-40B4-BE49-F238E27FC236}">
                <a16:creationId xmlns:a16="http://schemas.microsoft.com/office/drawing/2014/main" id="{8FF67B78-7D38-47F7-9972-361F2D3787C8}"/>
              </a:ext>
            </a:extLst>
          </p:cNvPr>
          <p:cNvSpPr>
            <a:spLocks noGrp="1"/>
          </p:cNvSpPr>
          <p:nvPr>
            <p:ph type="title" idx="4294967295"/>
          </p:nvPr>
        </p:nvSpPr>
        <p:spPr>
          <a:xfrm>
            <a:off x="1050618" y="129973"/>
            <a:ext cx="7543800" cy="864596"/>
          </a:xfrm>
        </p:spPr>
        <p:txBody>
          <a:bodyPr anchor="ctr"/>
          <a:lstStyle/>
          <a:p>
            <a:pPr eaLnBrk="1" hangingPunct="1"/>
            <a:r>
              <a:rPr lang="en-US" altLang="zh-CN" sz="3600" dirty="0">
                <a:ea typeface="宋体" panose="02010600030101010101" pitchFamily="2" charset="-122"/>
              </a:rPr>
              <a:t>Shift-Rows (</a:t>
            </a:r>
            <a:r>
              <a:rPr lang="en-US" altLang="zh-CN" sz="3600" i="1" dirty="0" err="1">
                <a:latin typeface="Times New Roman" panose="02020603050405020304" pitchFamily="18" charset="0"/>
                <a:ea typeface="宋体" panose="02010600030101010101" pitchFamily="2" charset="-122"/>
              </a:rPr>
              <a:t>shr</a:t>
            </a:r>
            <a:r>
              <a:rPr lang="en-US" altLang="zh-CN" sz="3600" dirty="0">
                <a:ea typeface="宋体" panose="02010600030101010101" pitchFamily="2" charset="-122"/>
              </a:rPr>
              <a:t>)</a:t>
            </a:r>
          </a:p>
        </p:txBody>
      </p:sp>
      <p:sp>
        <p:nvSpPr>
          <p:cNvPr id="43012" name="Content Placeholder 5">
            <a:extLst>
              <a:ext uri="{FF2B5EF4-FFF2-40B4-BE49-F238E27FC236}">
                <a16:creationId xmlns:a16="http://schemas.microsoft.com/office/drawing/2014/main" id="{9548B17D-A8E7-43C9-9268-A95E83FFD58E}"/>
              </a:ext>
            </a:extLst>
          </p:cNvPr>
          <p:cNvSpPr>
            <a:spLocks noGrp="1"/>
          </p:cNvSpPr>
          <p:nvPr>
            <p:ph idx="4294967295"/>
          </p:nvPr>
        </p:nvSpPr>
        <p:spPr>
          <a:xfrm>
            <a:off x="457200" y="1451769"/>
            <a:ext cx="8229600" cy="4411662"/>
          </a:xfrm>
        </p:spPr>
        <p:txBody>
          <a:bodyPr/>
          <a:lstStyle/>
          <a:p>
            <a:pPr eaLnBrk="1" hangingPunct="1"/>
            <a:r>
              <a:rPr lang="en-US" altLang="zh-CN" sz="1700" i="1" dirty="0" err="1">
                <a:latin typeface="Times New Roman" panose="02020603050405020304" pitchFamily="18" charset="0"/>
                <a:ea typeface="宋体" panose="02010600030101010101" pitchFamily="2" charset="-122"/>
              </a:rPr>
              <a:t>shr</a:t>
            </a:r>
            <a:r>
              <a:rPr lang="en-US" altLang="zh-CN" sz="1700" dirty="0">
                <a:latin typeface="Times New Roman" panose="02020603050405020304" pitchFamily="18" charset="0"/>
                <a:ea typeface="宋体" panose="02010600030101010101" pitchFamily="2" charset="-122"/>
              </a:rPr>
              <a:t>(</a:t>
            </a:r>
            <a:r>
              <a:rPr lang="en-US" altLang="zh-CN" sz="1700" i="1" dirty="0">
                <a:latin typeface="Times New Roman" panose="02020603050405020304" pitchFamily="18" charset="0"/>
                <a:ea typeface="宋体" panose="02010600030101010101" pitchFamily="2" charset="-122"/>
              </a:rPr>
              <a:t>A</a:t>
            </a:r>
            <a:r>
              <a:rPr lang="en-US" altLang="zh-CN" sz="1700" dirty="0">
                <a:latin typeface="Times New Roman" panose="02020603050405020304" pitchFamily="18" charset="0"/>
                <a:ea typeface="宋体" panose="02010600030101010101" pitchFamily="2" charset="-122"/>
              </a:rPr>
              <a:t>)</a:t>
            </a:r>
            <a:r>
              <a:rPr lang="en-US" altLang="zh-CN" sz="1700" dirty="0">
                <a:ea typeface="宋体" panose="02010600030101010101" pitchFamily="2" charset="-122"/>
              </a:rPr>
              <a:t> performs a left-circular-shift </a:t>
            </a:r>
            <a:r>
              <a:rPr lang="en-US" altLang="zh-CN" sz="1700" i="1" dirty="0" err="1">
                <a:latin typeface="Times New Roman" panose="02020603050405020304" pitchFamily="18" charset="0"/>
                <a:ea typeface="宋体" panose="02010600030101010101" pitchFamily="2" charset="-122"/>
              </a:rPr>
              <a:t>i</a:t>
            </a:r>
            <a:r>
              <a:rPr lang="en-US" altLang="zh-CN" sz="1700" dirty="0">
                <a:latin typeface="Times New Roman" panose="02020603050405020304" pitchFamily="18" charset="0"/>
                <a:ea typeface="宋体" panose="02010600030101010101" pitchFamily="2" charset="-122"/>
              </a:rPr>
              <a:t> – 1</a:t>
            </a:r>
            <a:r>
              <a:rPr lang="en-US" altLang="zh-CN" sz="1700" dirty="0">
                <a:ea typeface="宋体" panose="02010600030101010101" pitchFamily="2" charset="-122"/>
              </a:rPr>
              <a:t> times on the </a:t>
            </a:r>
            <a:r>
              <a:rPr lang="en-US" altLang="zh-CN" sz="1700" i="1" dirty="0" err="1">
                <a:latin typeface="Times New Roman" panose="02020603050405020304" pitchFamily="18" charset="0"/>
                <a:ea typeface="宋体" panose="02010600030101010101" pitchFamily="2" charset="-122"/>
              </a:rPr>
              <a:t>i</a:t>
            </a:r>
            <a:r>
              <a:rPr lang="en-US" altLang="zh-CN" sz="1700" dirty="0" err="1">
                <a:ea typeface="宋体" panose="02010600030101010101" pitchFamily="2" charset="-122"/>
              </a:rPr>
              <a:t>-th</a:t>
            </a:r>
            <a:r>
              <a:rPr lang="en-US" altLang="zh-CN" sz="1700" dirty="0">
                <a:ea typeface="宋体" panose="02010600030101010101" pitchFamily="2" charset="-122"/>
              </a:rPr>
              <a:t> row in the matrix </a:t>
            </a:r>
            <a:r>
              <a:rPr lang="en-US" altLang="zh-CN" sz="1700" i="1" dirty="0">
                <a:latin typeface="Times New Roman" panose="02020603050405020304" pitchFamily="18" charset="0"/>
                <a:ea typeface="宋体" panose="02010600030101010101" pitchFamily="2" charset="-122"/>
              </a:rPr>
              <a:t>A</a:t>
            </a:r>
          </a:p>
          <a:p>
            <a:pPr eaLnBrk="1" hangingPunct="1">
              <a:buFont typeface="Wingdings" panose="05000000000000000000" pitchFamily="2" charset="2"/>
              <a:buNone/>
            </a:pPr>
            <a:r>
              <a:rPr lang="en-US" altLang="zh-CN" sz="1700" dirty="0">
                <a:ea typeface="宋体" panose="02010600030101010101" pitchFamily="2" charset="-122"/>
              </a:rPr>
              <a:t>				</a:t>
            </a:r>
          </a:p>
          <a:p>
            <a:pPr eaLnBrk="1" hangingPunct="1">
              <a:buFont typeface="Wingdings" panose="05000000000000000000" pitchFamily="2" charset="2"/>
              <a:buNone/>
            </a:pPr>
            <a:r>
              <a:rPr lang="en-US" altLang="zh-CN" sz="1700" dirty="0">
                <a:ea typeface="宋体" panose="02010600030101010101" pitchFamily="2" charset="-122"/>
              </a:rPr>
              <a:t>				   a</a:t>
            </a:r>
            <a:r>
              <a:rPr lang="en-US" altLang="zh-CN" sz="1700" baseline="-25000" dirty="0">
                <a:ea typeface="宋体" panose="02010600030101010101" pitchFamily="2" charset="-122"/>
              </a:rPr>
              <a:t>0,0     </a:t>
            </a:r>
            <a:r>
              <a:rPr lang="en-US" altLang="zh-CN" sz="1700" dirty="0">
                <a:ea typeface="宋体" panose="02010600030101010101" pitchFamily="2" charset="-122"/>
              </a:rPr>
              <a:t>a</a:t>
            </a:r>
            <a:r>
              <a:rPr lang="en-US" altLang="zh-CN" sz="1700" baseline="-25000" dirty="0">
                <a:ea typeface="宋体" panose="02010600030101010101" pitchFamily="2" charset="-122"/>
              </a:rPr>
              <a:t>0,1     </a:t>
            </a:r>
            <a:r>
              <a:rPr lang="en-US" altLang="zh-CN" sz="1700" dirty="0">
                <a:ea typeface="宋体" panose="02010600030101010101" pitchFamily="2" charset="-122"/>
              </a:rPr>
              <a:t>a</a:t>
            </a:r>
            <a:r>
              <a:rPr lang="en-US" altLang="zh-CN" sz="1700" baseline="-25000" dirty="0">
                <a:ea typeface="宋体" panose="02010600030101010101" pitchFamily="2" charset="-122"/>
              </a:rPr>
              <a:t>0,2     </a:t>
            </a:r>
            <a:r>
              <a:rPr lang="en-US" altLang="zh-CN" sz="1700" dirty="0">
                <a:ea typeface="宋体" panose="02010600030101010101" pitchFamily="2" charset="-122"/>
              </a:rPr>
              <a:t>a</a:t>
            </a:r>
            <a:r>
              <a:rPr lang="en-US" altLang="zh-CN" sz="1700" baseline="-25000" dirty="0">
                <a:ea typeface="宋体" panose="02010600030101010101" pitchFamily="2" charset="-122"/>
              </a:rPr>
              <a:t>0,3 </a:t>
            </a:r>
            <a:r>
              <a:rPr lang="en-US" altLang="zh-CN" sz="1700" dirty="0">
                <a:ea typeface="宋体" panose="02010600030101010101" pitchFamily="2" charset="-122"/>
              </a:rPr>
              <a:t>	</a:t>
            </a:r>
          </a:p>
          <a:p>
            <a:pPr eaLnBrk="1" hangingPunct="1">
              <a:buFont typeface="Wingdings" panose="05000000000000000000" pitchFamily="2" charset="2"/>
              <a:buNone/>
            </a:pPr>
            <a:r>
              <a:rPr lang="en-US" altLang="zh-CN" sz="1700" dirty="0">
                <a:ea typeface="宋体" panose="02010600030101010101" pitchFamily="2" charset="-122"/>
              </a:rPr>
              <a:t>			</a:t>
            </a:r>
            <a:r>
              <a:rPr lang="en-US" altLang="zh-CN" sz="1700" i="1" dirty="0" err="1">
                <a:latin typeface="Times New Roman" panose="02020603050405020304" pitchFamily="18" charset="0"/>
                <a:ea typeface="宋体" panose="02010600030101010101" pitchFamily="2" charset="-122"/>
              </a:rPr>
              <a:t>shr</a:t>
            </a:r>
            <a:r>
              <a:rPr lang="en-US" altLang="zh-CN" sz="1700" dirty="0">
                <a:latin typeface="Times New Roman" panose="02020603050405020304" pitchFamily="18" charset="0"/>
                <a:ea typeface="宋体" panose="02010600030101010101" pitchFamily="2" charset="-122"/>
              </a:rPr>
              <a:t>(</a:t>
            </a:r>
            <a:r>
              <a:rPr lang="en-US" altLang="zh-CN" sz="1700" i="1" dirty="0">
                <a:latin typeface="Times New Roman" panose="02020603050405020304" pitchFamily="18" charset="0"/>
                <a:ea typeface="宋体" panose="02010600030101010101" pitchFamily="2" charset="-122"/>
              </a:rPr>
              <a:t>A</a:t>
            </a:r>
            <a:r>
              <a:rPr lang="en-US" altLang="zh-CN" sz="1700" dirty="0">
                <a:latin typeface="Times New Roman" panose="02020603050405020304" pitchFamily="18" charset="0"/>
                <a:ea typeface="宋体" panose="02010600030101010101" pitchFamily="2" charset="-122"/>
              </a:rPr>
              <a:t>)</a:t>
            </a:r>
            <a:r>
              <a:rPr lang="en-US" altLang="zh-CN" sz="1700" dirty="0">
                <a:ea typeface="宋体" panose="02010600030101010101" pitchFamily="2" charset="-122"/>
              </a:rPr>
              <a:t> = 	   a</a:t>
            </a:r>
            <a:r>
              <a:rPr lang="en-US" altLang="zh-CN" sz="1700" baseline="-25000" dirty="0">
                <a:ea typeface="宋体" panose="02010600030101010101" pitchFamily="2" charset="-122"/>
              </a:rPr>
              <a:t>1,1     </a:t>
            </a:r>
            <a:r>
              <a:rPr lang="en-US" altLang="zh-CN" sz="1700" dirty="0">
                <a:ea typeface="宋体" panose="02010600030101010101" pitchFamily="2" charset="-122"/>
              </a:rPr>
              <a:t>a</a:t>
            </a:r>
            <a:r>
              <a:rPr lang="en-US" altLang="zh-CN" sz="1700" baseline="-25000" dirty="0">
                <a:ea typeface="宋体" panose="02010600030101010101" pitchFamily="2" charset="-122"/>
              </a:rPr>
              <a:t>1,2     </a:t>
            </a:r>
            <a:r>
              <a:rPr lang="en-US" altLang="zh-CN" sz="1700" dirty="0">
                <a:ea typeface="宋体" panose="02010600030101010101" pitchFamily="2" charset="-122"/>
              </a:rPr>
              <a:t>a</a:t>
            </a:r>
            <a:r>
              <a:rPr lang="en-US" altLang="zh-CN" sz="1700" baseline="-25000" dirty="0">
                <a:ea typeface="宋体" panose="02010600030101010101" pitchFamily="2" charset="-122"/>
              </a:rPr>
              <a:t>1,3     </a:t>
            </a:r>
            <a:r>
              <a:rPr lang="en-US" altLang="zh-CN" sz="1700" dirty="0">
                <a:ea typeface="宋体" panose="02010600030101010101" pitchFamily="2" charset="-122"/>
              </a:rPr>
              <a:t>a</a:t>
            </a:r>
            <a:r>
              <a:rPr lang="en-US" altLang="zh-CN" sz="1700" baseline="-25000" dirty="0">
                <a:ea typeface="宋体" panose="02010600030101010101" pitchFamily="2" charset="-122"/>
              </a:rPr>
              <a:t>1,0	</a:t>
            </a:r>
            <a:endParaRPr lang="en-US" altLang="zh-CN" sz="1700" dirty="0">
              <a:ea typeface="宋体" panose="02010600030101010101" pitchFamily="2" charset="-122"/>
            </a:endParaRPr>
          </a:p>
          <a:p>
            <a:pPr eaLnBrk="1" hangingPunct="1">
              <a:buFont typeface="Wingdings" panose="05000000000000000000" pitchFamily="2" charset="2"/>
              <a:buNone/>
            </a:pPr>
            <a:r>
              <a:rPr lang="en-US" altLang="zh-CN" sz="1700" dirty="0">
                <a:ea typeface="宋体" panose="02010600030101010101" pitchFamily="2" charset="-122"/>
              </a:rPr>
              <a:t>				   a</a:t>
            </a:r>
            <a:r>
              <a:rPr lang="en-US" altLang="zh-CN" sz="1700" baseline="-25000" dirty="0">
                <a:ea typeface="宋体" panose="02010600030101010101" pitchFamily="2" charset="-122"/>
              </a:rPr>
              <a:t>2,2     </a:t>
            </a:r>
            <a:r>
              <a:rPr lang="en-US" altLang="zh-CN" sz="1700" dirty="0">
                <a:ea typeface="宋体" panose="02010600030101010101" pitchFamily="2" charset="-122"/>
              </a:rPr>
              <a:t>a</a:t>
            </a:r>
            <a:r>
              <a:rPr lang="en-US" altLang="zh-CN" sz="1700" baseline="-25000" dirty="0">
                <a:ea typeface="宋体" panose="02010600030101010101" pitchFamily="2" charset="-122"/>
              </a:rPr>
              <a:t>2,3     </a:t>
            </a:r>
            <a:r>
              <a:rPr lang="en-US" altLang="zh-CN" sz="1700" dirty="0">
                <a:ea typeface="宋体" panose="02010600030101010101" pitchFamily="2" charset="-122"/>
              </a:rPr>
              <a:t>a</a:t>
            </a:r>
            <a:r>
              <a:rPr lang="en-US" altLang="zh-CN" sz="1700" baseline="-25000" dirty="0">
                <a:ea typeface="宋体" panose="02010600030101010101" pitchFamily="2" charset="-122"/>
              </a:rPr>
              <a:t>2,0     </a:t>
            </a:r>
            <a:r>
              <a:rPr lang="en-US" altLang="zh-CN" sz="1700" dirty="0">
                <a:ea typeface="宋体" panose="02010600030101010101" pitchFamily="2" charset="-122"/>
              </a:rPr>
              <a:t>a</a:t>
            </a:r>
            <a:r>
              <a:rPr lang="en-US" altLang="zh-CN" sz="1700" baseline="-25000" dirty="0">
                <a:ea typeface="宋体" panose="02010600030101010101" pitchFamily="2" charset="-122"/>
              </a:rPr>
              <a:t>2,1	</a:t>
            </a:r>
            <a:endParaRPr lang="en-US" altLang="zh-CN" sz="1700" dirty="0">
              <a:ea typeface="宋体" panose="02010600030101010101" pitchFamily="2" charset="-122"/>
            </a:endParaRPr>
          </a:p>
          <a:p>
            <a:pPr eaLnBrk="1" hangingPunct="1">
              <a:buFont typeface="Wingdings" panose="05000000000000000000" pitchFamily="2" charset="2"/>
              <a:buNone/>
            </a:pPr>
            <a:r>
              <a:rPr lang="en-US" altLang="zh-CN" sz="1700" dirty="0">
                <a:ea typeface="宋体" panose="02010600030101010101" pitchFamily="2" charset="-122"/>
              </a:rPr>
              <a:t>				   a</a:t>
            </a:r>
            <a:r>
              <a:rPr lang="en-US" altLang="zh-CN" sz="1700" baseline="-25000" dirty="0">
                <a:ea typeface="宋体" panose="02010600030101010101" pitchFamily="2" charset="-122"/>
              </a:rPr>
              <a:t>3,3     </a:t>
            </a:r>
            <a:r>
              <a:rPr lang="en-US" altLang="zh-CN" sz="1700" dirty="0">
                <a:ea typeface="宋体" panose="02010600030101010101" pitchFamily="2" charset="-122"/>
              </a:rPr>
              <a:t>a</a:t>
            </a:r>
            <a:r>
              <a:rPr lang="en-US" altLang="zh-CN" sz="1700" baseline="-25000" dirty="0">
                <a:ea typeface="宋体" panose="02010600030101010101" pitchFamily="2" charset="-122"/>
              </a:rPr>
              <a:t>3,0     </a:t>
            </a:r>
            <a:r>
              <a:rPr lang="en-US" altLang="zh-CN" sz="1700" dirty="0">
                <a:ea typeface="宋体" panose="02010600030101010101" pitchFamily="2" charset="-122"/>
              </a:rPr>
              <a:t>a</a:t>
            </a:r>
            <a:r>
              <a:rPr lang="en-US" altLang="zh-CN" sz="1700" baseline="-25000" dirty="0">
                <a:ea typeface="宋体" panose="02010600030101010101" pitchFamily="2" charset="-122"/>
              </a:rPr>
              <a:t>3,1     </a:t>
            </a:r>
            <a:r>
              <a:rPr lang="en-US" altLang="zh-CN" sz="1700" dirty="0">
                <a:ea typeface="宋体" panose="02010600030101010101" pitchFamily="2" charset="-122"/>
              </a:rPr>
              <a:t>a</a:t>
            </a:r>
            <a:r>
              <a:rPr lang="en-US" altLang="zh-CN" sz="1700" baseline="-25000" dirty="0">
                <a:ea typeface="宋体" panose="02010600030101010101" pitchFamily="2" charset="-122"/>
              </a:rPr>
              <a:t>3,2  	</a:t>
            </a:r>
          </a:p>
          <a:p>
            <a:pPr eaLnBrk="1" hangingPunct="1">
              <a:buFont typeface="Wingdings" panose="05000000000000000000" pitchFamily="2" charset="2"/>
              <a:buNone/>
            </a:pPr>
            <a:endParaRPr lang="en-US" altLang="zh-CN" sz="1700" dirty="0">
              <a:ea typeface="宋体" panose="02010600030101010101" pitchFamily="2" charset="-122"/>
            </a:endParaRPr>
          </a:p>
          <a:p>
            <a:pPr eaLnBrk="1" hangingPunct="1"/>
            <a:r>
              <a:rPr lang="en-US" altLang="zh-CN" sz="1700" i="1" dirty="0">
                <a:latin typeface="Times New Roman" panose="02020603050405020304" pitchFamily="18" charset="0"/>
                <a:ea typeface="宋体" panose="02010600030101010101" pitchFamily="2" charset="-122"/>
              </a:rPr>
              <a:t>shr</a:t>
            </a:r>
            <a:r>
              <a:rPr lang="en-US" altLang="zh-CN" sz="1700" i="1" baseline="30000" dirty="0">
                <a:latin typeface="Times New Roman" panose="02020603050405020304" pitchFamily="18" charset="0"/>
                <a:ea typeface="宋体" panose="02010600030101010101" pitchFamily="2" charset="-122"/>
              </a:rPr>
              <a:t>-</a:t>
            </a:r>
            <a:r>
              <a:rPr lang="en-US" altLang="zh-CN" sz="1700" baseline="30000" dirty="0">
                <a:latin typeface="Times New Roman" panose="02020603050405020304" pitchFamily="18" charset="0"/>
                <a:ea typeface="宋体" panose="02010600030101010101" pitchFamily="2" charset="-122"/>
              </a:rPr>
              <a:t>1</a:t>
            </a:r>
            <a:r>
              <a:rPr lang="en-US" altLang="zh-CN" sz="1700" dirty="0">
                <a:latin typeface="Times New Roman" panose="02020603050405020304" pitchFamily="18" charset="0"/>
                <a:ea typeface="宋体" panose="02010600030101010101" pitchFamily="2" charset="-122"/>
              </a:rPr>
              <a:t>(</a:t>
            </a:r>
            <a:r>
              <a:rPr lang="en-US" altLang="zh-CN" sz="1700" i="1" dirty="0">
                <a:latin typeface="Times New Roman" panose="02020603050405020304" pitchFamily="18" charset="0"/>
                <a:ea typeface="宋体" panose="02010600030101010101" pitchFamily="2" charset="-122"/>
              </a:rPr>
              <a:t>A</a:t>
            </a:r>
            <a:r>
              <a:rPr lang="en-US" altLang="zh-CN" sz="1700" dirty="0">
                <a:latin typeface="Times New Roman" panose="02020603050405020304" pitchFamily="18" charset="0"/>
                <a:ea typeface="宋体" panose="02010600030101010101" pitchFamily="2" charset="-122"/>
              </a:rPr>
              <a:t>)</a:t>
            </a:r>
            <a:r>
              <a:rPr lang="en-US" altLang="zh-CN" sz="1700" dirty="0">
                <a:ea typeface="宋体" panose="02010600030101010101" pitchFamily="2" charset="-122"/>
              </a:rPr>
              <a:t> performs a right-circular-shift </a:t>
            </a:r>
            <a:r>
              <a:rPr lang="en-US" altLang="zh-CN" sz="1700" i="1" dirty="0" err="1">
                <a:latin typeface="Times New Roman" panose="02020603050405020304" pitchFamily="18" charset="0"/>
                <a:ea typeface="宋体" panose="02010600030101010101" pitchFamily="2" charset="-122"/>
              </a:rPr>
              <a:t>i</a:t>
            </a:r>
            <a:r>
              <a:rPr lang="en-US" altLang="zh-CN" sz="1700" dirty="0">
                <a:latin typeface="Times New Roman" panose="02020603050405020304" pitchFamily="18" charset="0"/>
                <a:ea typeface="宋体" panose="02010600030101010101" pitchFamily="2" charset="-122"/>
              </a:rPr>
              <a:t> – 1</a:t>
            </a:r>
            <a:r>
              <a:rPr lang="en-US" altLang="zh-CN" sz="1700" dirty="0">
                <a:ea typeface="宋体" panose="02010600030101010101" pitchFamily="2" charset="-122"/>
              </a:rPr>
              <a:t> times on the </a:t>
            </a:r>
            <a:r>
              <a:rPr lang="en-US" altLang="zh-CN" sz="1700" i="1" dirty="0" err="1">
                <a:latin typeface="Times New Roman" panose="02020603050405020304" pitchFamily="18" charset="0"/>
                <a:ea typeface="宋体" panose="02010600030101010101" pitchFamily="2" charset="-122"/>
              </a:rPr>
              <a:t>i</a:t>
            </a:r>
            <a:r>
              <a:rPr lang="en-US" altLang="zh-CN" sz="1700" dirty="0" err="1">
                <a:ea typeface="宋体" panose="02010600030101010101" pitchFamily="2" charset="-122"/>
              </a:rPr>
              <a:t>-th</a:t>
            </a:r>
            <a:r>
              <a:rPr lang="en-US" altLang="zh-CN" sz="1700" dirty="0">
                <a:ea typeface="宋体" panose="02010600030101010101" pitchFamily="2" charset="-122"/>
              </a:rPr>
              <a:t> row in the matrix </a:t>
            </a:r>
            <a:r>
              <a:rPr lang="en-US" altLang="zh-CN" sz="1700" i="1" dirty="0">
                <a:latin typeface="Times New Roman" panose="02020603050405020304" pitchFamily="18" charset="0"/>
                <a:ea typeface="宋体" panose="02010600030101010101" pitchFamily="2" charset="-122"/>
              </a:rPr>
              <a:t>A</a:t>
            </a:r>
          </a:p>
          <a:p>
            <a:pPr eaLnBrk="1" hangingPunct="1">
              <a:buFont typeface="Wingdings" panose="05000000000000000000" pitchFamily="2" charset="2"/>
              <a:buNone/>
            </a:pPr>
            <a:r>
              <a:rPr lang="en-US" altLang="zh-CN" sz="1700" dirty="0">
                <a:ea typeface="宋体" panose="02010600030101010101" pitchFamily="2" charset="-122"/>
              </a:rPr>
              <a:t>				   a</a:t>
            </a:r>
            <a:r>
              <a:rPr lang="en-US" altLang="zh-CN" sz="1700" baseline="-25000" dirty="0">
                <a:ea typeface="宋体" panose="02010600030101010101" pitchFamily="2" charset="-122"/>
              </a:rPr>
              <a:t>0,0     </a:t>
            </a:r>
            <a:r>
              <a:rPr lang="en-US" altLang="zh-CN" sz="1700" dirty="0">
                <a:ea typeface="宋体" panose="02010600030101010101" pitchFamily="2" charset="-122"/>
              </a:rPr>
              <a:t>a</a:t>
            </a:r>
            <a:r>
              <a:rPr lang="en-US" altLang="zh-CN" sz="1700" baseline="-25000" dirty="0">
                <a:ea typeface="宋体" panose="02010600030101010101" pitchFamily="2" charset="-122"/>
              </a:rPr>
              <a:t>0,1     </a:t>
            </a:r>
            <a:r>
              <a:rPr lang="en-US" altLang="zh-CN" sz="1700" dirty="0">
                <a:ea typeface="宋体" panose="02010600030101010101" pitchFamily="2" charset="-122"/>
              </a:rPr>
              <a:t>a</a:t>
            </a:r>
            <a:r>
              <a:rPr lang="en-US" altLang="zh-CN" sz="1700" baseline="-25000" dirty="0">
                <a:ea typeface="宋体" panose="02010600030101010101" pitchFamily="2" charset="-122"/>
              </a:rPr>
              <a:t>0,2     </a:t>
            </a:r>
            <a:r>
              <a:rPr lang="en-US" altLang="zh-CN" sz="1700" dirty="0">
                <a:ea typeface="宋体" panose="02010600030101010101" pitchFamily="2" charset="-122"/>
              </a:rPr>
              <a:t>a</a:t>
            </a:r>
            <a:r>
              <a:rPr lang="en-US" altLang="zh-CN" sz="1700" baseline="-25000" dirty="0">
                <a:ea typeface="宋体" panose="02010600030101010101" pitchFamily="2" charset="-122"/>
              </a:rPr>
              <a:t>0,3 </a:t>
            </a:r>
            <a:r>
              <a:rPr lang="en-US" altLang="zh-CN" sz="1700" dirty="0">
                <a:ea typeface="宋体" panose="02010600030101010101" pitchFamily="2" charset="-122"/>
              </a:rPr>
              <a:t>	</a:t>
            </a:r>
          </a:p>
          <a:p>
            <a:pPr eaLnBrk="1" hangingPunct="1">
              <a:buFont typeface="Wingdings" panose="05000000000000000000" pitchFamily="2" charset="2"/>
              <a:buNone/>
            </a:pPr>
            <a:r>
              <a:rPr lang="en-US" altLang="zh-CN" sz="1700" dirty="0">
                <a:ea typeface="宋体" panose="02010600030101010101" pitchFamily="2" charset="-122"/>
              </a:rPr>
              <a:t>			</a:t>
            </a:r>
            <a:r>
              <a:rPr lang="en-US" altLang="zh-CN" sz="1700" i="1" dirty="0">
                <a:latin typeface="Times New Roman" panose="02020603050405020304" pitchFamily="18" charset="0"/>
                <a:ea typeface="宋体" panose="02010600030101010101" pitchFamily="2" charset="-122"/>
              </a:rPr>
              <a:t>shr</a:t>
            </a:r>
            <a:r>
              <a:rPr lang="en-US" altLang="zh-CN" sz="1700" i="1" baseline="30000" dirty="0">
                <a:latin typeface="Times New Roman" panose="02020603050405020304" pitchFamily="18" charset="0"/>
                <a:ea typeface="宋体" panose="02010600030101010101" pitchFamily="2" charset="-122"/>
              </a:rPr>
              <a:t>-</a:t>
            </a:r>
            <a:r>
              <a:rPr lang="en-US" altLang="zh-CN" sz="1700" baseline="30000" dirty="0">
                <a:ea typeface="宋体" panose="02010600030101010101" pitchFamily="2" charset="-122"/>
              </a:rPr>
              <a:t>1</a:t>
            </a:r>
            <a:r>
              <a:rPr lang="en-US" altLang="zh-CN" sz="1700" dirty="0">
                <a:ea typeface="宋体" panose="02010600030101010101" pitchFamily="2" charset="-122"/>
              </a:rPr>
              <a:t>(</a:t>
            </a:r>
            <a:r>
              <a:rPr lang="en-US" altLang="zh-CN" sz="1700" i="1" dirty="0">
                <a:latin typeface="Times New Roman" panose="02020603050405020304" pitchFamily="18" charset="0"/>
                <a:ea typeface="宋体" panose="02010600030101010101" pitchFamily="2" charset="-122"/>
              </a:rPr>
              <a:t>A</a:t>
            </a:r>
            <a:r>
              <a:rPr lang="en-US" altLang="zh-CN" sz="1700" dirty="0">
                <a:ea typeface="宋体" panose="02010600030101010101" pitchFamily="2" charset="-122"/>
              </a:rPr>
              <a:t>)=	   a</a:t>
            </a:r>
            <a:r>
              <a:rPr lang="en-US" altLang="zh-CN" sz="1700" baseline="-25000" dirty="0">
                <a:ea typeface="宋体" panose="02010600030101010101" pitchFamily="2" charset="-122"/>
              </a:rPr>
              <a:t>1,3     </a:t>
            </a:r>
            <a:r>
              <a:rPr lang="en-US" altLang="zh-CN" sz="1700" dirty="0">
                <a:ea typeface="宋体" panose="02010600030101010101" pitchFamily="2" charset="-122"/>
              </a:rPr>
              <a:t>a</a:t>
            </a:r>
            <a:r>
              <a:rPr lang="en-US" altLang="zh-CN" sz="1700" baseline="-25000" dirty="0">
                <a:ea typeface="宋体" panose="02010600030101010101" pitchFamily="2" charset="-122"/>
              </a:rPr>
              <a:t>1,0     </a:t>
            </a:r>
            <a:r>
              <a:rPr lang="en-US" altLang="zh-CN" sz="1700" dirty="0">
                <a:ea typeface="宋体" panose="02010600030101010101" pitchFamily="2" charset="-122"/>
              </a:rPr>
              <a:t>a</a:t>
            </a:r>
            <a:r>
              <a:rPr lang="en-US" altLang="zh-CN" sz="1700" baseline="-25000" dirty="0">
                <a:ea typeface="宋体" panose="02010600030101010101" pitchFamily="2" charset="-122"/>
              </a:rPr>
              <a:t>1,1     </a:t>
            </a:r>
            <a:r>
              <a:rPr lang="en-US" altLang="zh-CN" sz="1700" dirty="0">
                <a:ea typeface="宋体" panose="02010600030101010101" pitchFamily="2" charset="-122"/>
              </a:rPr>
              <a:t>a</a:t>
            </a:r>
            <a:r>
              <a:rPr lang="en-US" altLang="zh-CN" sz="1700" baseline="-25000" dirty="0">
                <a:ea typeface="宋体" panose="02010600030101010101" pitchFamily="2" charset="-122"/>
              </a:rPr>
              <a:t>1,2	</a:t>
            </a:r>
            <a:endParaRPr lang="en-US" altLang="zh-CN" sz="1700" dirty="0">
              <a:ea typeface="宋体" panose="02010600030101010101" pitchFamily="2" charset="-122"/>
            </a:endParaRPr>
          </a:p>
          <a:p>
            <a:pPr eaLnBrk="1" hangingPunct="1">
              <a:buFont typeface="Wingdings" panose="05000000000000000000" pitchFamily="2" charset="2"/>
              <a:buNone/>
            </a:pPr>
            <a:r>
              <a:rPr lang="en-US" altLang="zh-CN" sz="1700" dirty="0">
                <a:ea typeface="宋体" panose="02010600030101010101" pitchFamily="2" charset="-122"/>
              </a:rPr>
              <a:t>				   a</a:t>
            </a:r>
            <a:r>
              <a:rPr lang="en-US" altLang="zh-CN" sz="1700" baseline="-25000" dirty="0">
                <a:ea typeface="宋体" panose="02010600030101010101" pitchFamily="2" charset="-122"/>
              </a:rPr>
              <a:t>2,2     </a:t>
            </a:r>
            <a:r>
              <a:rPr lang="en-US" altLang="zh-CN" sz="1700" dirty="0">
                <a:ea typeface="宋体" panose="02010600030101010101" pitchFamily="2" charset="-122"/>
              </a:rPr>
              <a:t>a</a:t>
            </a:r>
            <a:r>
              <a:rPr lang="en-US" altLang="zh-CN" sz="1700" baseline="-25000" dirty="0">
                <a:ea typeface="宋体" panose="02010600030101010101" pitchFamily="2" charset="-122"/>
              </a:rPr>
              <a:t>2,3     </a:t>
            </a:r>
            <a:r>
              <a:rPr lang="en-US" altLang="zh-CN" sz="1700" dirty="0">
                <a:ea typeface="宋体" panose="02010600030101010101" pitchFamily="2" charset="-122"/>
              </a:rPr>
              <a:t>a</a:t>
            </a:r>
            <a:r>
              <a:rPr lang="en-US" altLang="zh-CN" sz="1700" baseline="-25000" dirty="0">
                <a:ea typeface="宋体" panose="02010600030101010101" pitchFamily="2" charset="-122"/>
              </a:rPr>
              <a:t>2,0     </a:t>
            </a:r>
            <a:r>
              <a:rPr lang="en-US" altLang="zh-CN" sz="1700" dirty="0">
                <a:ea typeface="宋体" panose="02010600030101010101" pitchFamily="2" charset="-122"/>
              </a:rPr>
              <a:t>a</a:t>
            </a:r>
            <a:r>
              <a:rPr lang="en-US" altLang="zh-CN" sz="1700" baseline="-25000" dirty="0">
                <a:ea typeface="宋体" panose="02010600030101010101" pitchFamily="2" charset="-122"/>
              </a:rPr>
              <a:t>2,1</a:t>
            </a:r>
            <a:endParaRPr lang="en-US" altLang="zh-CN" sz="1700" dirty="0">
              <a:ea typeface="宋体" panose="02010600030101010101" pitchFamily="2" charset="-122"/>
            </a:endParaRPr>
          </a:p>
          <a:p>
            <a:pPr eaLnBrk="1" hangingPunct="1">
              <a:buFont typeface="Wingdings" panose="05000000000000000000" pitchFamily="2" charset="2"/>
              <a:buNone/>
            </a:pPr>
            <a:r>
              <a:rPr lang="en-US" altLang="zh-CN" sz="1700" dirty="0">
                <a:ea typeface="宋体" panose="02010600030101010101" pitchFamily="2" charset="-122"/>
              </a:rPr>
              <a:t>			                  a</a:t>
            </a:r>
            <a:r>
              <a:rPr lang="en-US" altLang="zh-CN" sz="1700" baseline="-25000" dirty="0">
                <a:ea typeface="宋体" panose="02010600030101010101" pitchFamily="2" charset="-122"/>
              </a:rPr>
              <a:t>3,1     </a:t>
            </a:r>
            <a:r>
              <a:rPr lang="en-US" altLang="zh-CN" sz="1700" dirty="0">
                <a:ea typeface="宋体" panose="02010600030101010101" pitchFamily="2" charset="-122"/>
              </a:rPr>
              <a:t>a</a:t>
            </a:r>
            <a:r>
              <a:rPr lang="en-US" altLang="zh-CN" sz="1700" baseline="-25000" dirty="0">
                <a:ea typeface="宋体" panose="02010600030101010101" pitchFamily="2" charset="-122"/>
              </a:rPr>
              <a:t>3,2     </a:t>
            </a:r>
            <a:r>
              <a:rPr lang="en-US" altLang="zh-CN" sz="1700" dirty="0">
                <a:ea typeface="宋体" panose="02010600030101010101" pitchFamily="2" charset="-122"/>
              </a:rPr>
              <a:t>a</a:t>
            </a:r>
            <a:r>
              <a:rPr lang="en-US" altLang="zh-CN" sz="1700" baseline="-25000" dirty="0">
                <a:ea typeface="宋体" panose="02010600030101010101" pitchFamily="2" charset="-122"/>
              </a:rPr>
              <a:t>3,3     </a:t>
            </a:r>
            <a:r>
              <a:rPr lang="en-US" altLang="zh-CN" sz="1700" dirty="0">
                <a:ea typeface="宋体" panose="02010600030101010101" pitchFamily="2" charset="-122"/>
              </a:rPr>
              <a:t>a</a:t>
            </a:r>
            <a:r>
              <a:rPr lang="en-US" altLang="zh-CN" sz="1700" baseline="-25000" dirty="0">
                <a:ea typeface="宋体" panose="02010600030101010101" pitchFamily="2" charset="-122"/>
              </a:rPr>
              <a:t>3,0	</a:t>
            </a:r>
          </a:p>
          <a:p>
            <a:pPr eaLnBrk="1" hangingPunct="1">
              <a:buFont typeface="Wingdings" panose="05000000000000000000" pitchFamily="2" charset="2"/>
              <a:buNone/>
            </a:pPr>
            <a:endParaRPr lang="en-US" altLang="zh-CN" sz="1700" dirty="0">
              <a:ea typeface="宋体" panose="02010600030101010101" pitchFamily="2" charset="-122"/>
            </a:endParaRPr>
          </a:p>
          <a:p>
            <a:pPr eaLnBrk="1" hangingPunct="1"/>
            <a:r>
              <a:rPr lang="en-US" altLang="zh-CN" sz="1700" dirty="0">
                <a:ea typeface="宋体" panose="02010600030101010101" pitchFamily="2" charset="-122"/>
              </a:rPr>
              <a:t>We have </a:t>
            </a:r>
            <a:r>
              <a:rPr lang="en-US" altLang="zh-CN" sz="1700" i="1" dirty="0" err="1">
                <a:latin typeface="Times New Roman" panose="02020603050405020304" pitchFamily="18" charset="0"/>
                <a:ea typeface="宋体" panose="02010600030101010101" pitchFamily="2" charset="-122"/>
              </a:rPr>
              <a:t>shr</a:t>
            </a:r>
            <a:r>
              <a:rPr lang="en-US" altLang="zh-CN" sz="1700" dirty="0">
                <a:latin typeface="Times New Roman" panose="02020603050405020304" pitchFamily="18" charset="0"/>
                <a:ea typeface="宋体" panose="02010600030101010101" pitchFamily="2" charset="-122"/>
              </a:rPr>
              <a:t>(</a:t>
            </a:r>
            <a:r>
              <a:rPr lang="en-US" altLang="zh-CN" sz="1700" i="1" dirty="0">
                <a:latin typeface="Times New Roman" panose="02020603050405020304" pitchFamily="18" charset="0"/>
                <a:ea typeface="宋体" panose="02010600030101010101" pitchFamily="2" charset="-122"/>
              </a:rPr>
              <a:t>shr</a:t>
            </a:r>
            <a:r>
              <a:rPr lang="en-US" altLang="zh-CN" sz="1700" i="1" baseline="30000" dirty="0">
                <a:latin typeface="Times New Roman" panose="02020603050405020304" pitchFamily="18" charset="0"/>
                <a:ea typeface="宋体" panose="02010600030101010101" pitchFamily="2" charset="-122"/>
              </a:rPr>
              <a:t>-</a:t>
            </a:r>
            <a:r>
              <a:rPr lang="en-US" altLang="zh-CN" sz="1700" baseline="30000" dirty="0">
                <a:latin typeface="Times New Roman" panose="02020603050405020304" pitchFamily="18" charset="0"/>
                <a:ea typeface="宋体" panose="02010600030101010101" pitchFamily="2" charset="-122"/>
              </a:rPr>
              <a:t>1</a:t>
            </a:r>
            <a:r>
              <a:rPr lang="en-US" altLang="zh-CN" sz="1700" dirty="0">
                <a:latin typeface="Times New Roman" panose="02020603050405020304" pitchFamily="18" charset="0"/>
                <a:ea typeface="宋体" panose="02010600030101010101" pitchFamily="2" charset="-122"/>
              </a:rPr>
              <a:t>(</a:t>
            </a:r>
            <a:r>
              <a:rPr lang="en-US" altLang="zh-CN" sz="1700" i="1" dirty="0">
                <a:latin typeface="Times New Roman" panose="02020603050405020304" pitchFamily="18" charset="0"/>
                <a:ea typeface="宋体" panose="02010600030101010101" pitchFamily="2" charset="-122"/>
              </a:rPr>
              <a:t>A</a:t>
            </a:r>
            <a:r>
              <a:rPr lang="en-US" altLang="zh-CN" sz="1700" dirty="0">
                <a:latin typeface="Times New Roman" panose="02020603050405020304" pitchFamily="18" charset="0"/>
                <a:ea typeface="宋体" panose="02010600030101010101" pitchFamily="2" charset="-122"/>
              </a:rPr>
              <a:t>)) = </a:t>
            </a:r>
            <a:r>
              <a:rPr lang="en-US" altLang="zh-CN" sz="1700" i="1" dirty="0">
                <a:latin typeface="Times New Roman" panose="02020603050405020304" pitchFamily="18" charset="0"/>
                <a:ea typeface="宋体" panose="02010600030101010101" pitchFamily="2" charset="-122"/>
              </a:rPr>
              <a:t>shr</a:t>
            </a:r>
            <a:r>
              <a:rPr lang="en-US" altLang="zh-CN" sz="1700" i="1" baseline="30000" dirty="0">
                <a:latin typeface="Times New Roman" panose="02020603050405020304" pitchFamily="18" charset="0"/>
                <a:ea typeface="宋体" panose="02010600030101010101" pitchFamily="2" charset="-122"/>
              </a:rPr>
              <a:t>-</a:t>
            </a:r>
            <a:r>
              <a:rPr lang="en-US" altLang="zh-CN" sz="1700" baseline="30000" dirty="0">
                <a:latin typeface="Times New Roman" panose="02020603050405020304" pitchFamily="18" charset="0"/>
                <a:ea typeface="宋体" panose="02010600030101010101" pitchFamily="2" charset="-122"/>
              </a:rPr>
              <a:t>1</a:t>
            </a:r>
            <a:r>
              <a:rPr lang="en-US" altLang="zh-CN" sz="1700" dirty="0">
                <a:latin typeface="Times New Roman" panose="02020603050405020304" pitchFamily="18" charset="0"/>
                <a:ea typeface="宋体" panose="02010600030101010101" pitchFamily="2" charset="-122"/>
              </a:rPr>
              <a:t>(</a:t>
            </a:r>
            <a:r>
              <a:rPr lang="en-US" altLang="zh-CN" sz="1700" i="1" dirty="0" err="1">
                <a:latin typeface="Times New Roman" panose="02020603050405020304" pitchFamily="18" charset="0"/>
                <a:ea typeface="宋体" panose="02010600030101010101" pitchFamily="2" charset="-122"/>
              </a:rPr>
              <a:t>shr</a:t>
            </a:r>
            <a:r>
              <a:rPr lang="en-US" altLang="zh-CN" sz="1700" dirty="0">
                <a:latin typeface="Times New Roman" panose="02020603050405020304" pitchFamily="18" charset="0"/>
                <a:ea typeface="宋体" panose="02010600030101010101" pitchFamily="2" charset="-122"/>
              </a:rPr>
              <a:t>(</a:t>
            </a:r>
            <a:r>
              <a:rPr lang="en-US" altLang="zh-CN" sz="1700" i="1" dirty="0">
                <a:latin typeface="Times New Roman" panose="02020603050405020304" pitchFamily="18" charset="0"/>
                <a:ea typeface="宋体" panose="02010600030101010101" pitchFamily="2" charset="-122"/>
              </a:rPr>
              <a:t>A</a:t>
            </a:r>
            <a:r>
              <a:rPr lang="en-US" altLang="zh-CN" sz="1700" dirty="0">
                <a:latin typeface="Times New Roman" panose="02020603050405020304" pitchFamily="18" charset="0"/>
                <a:ea typeface="宋体" panose="02010600030101010101" pitchFamily="2" charset="-122"/>
              </a:rPr>
              <a:t>)) = </a:t>
            </a:r>
            <a:r>
              <a:rPr lang="en-US" altLang="zh-CN" sz="1700" i="1" dirty="0">
                <a:latin typeface="Times New Roman" panose="02020603050405020304" pitchFamily="18" charset="0"/>
                <a:ea typeface="宋体" panose="02010600030101010101" pitchFamily="2" charset="-122"/>
              </a:rPr>
              <a:t>A</a:t>
            </a:r>
          </a:p>
        </p:txBody>
      </p:sp>
      <p:sp>
        <p:nvSpPr>
          <p:cNvPr id="43013" name="AutoShape 5">
            <a:extLst>
              <a:ext uri="{FF2B5EF4-FFF2-40B4-BE49-F238E27FC236}">
                <a16:creationId xmlns:a16="http://schemas.microsoft.com/office/drawing/2014/main" id="{EEA882E3-01E8-43DF-8EEB-50A58F12B373}"/>
              </a:ext>
            </a:extLst>
          </p:cNvPr>
          <p:cNvSpPr>
            <a:spLocks noChangeArrowheads="1"/>
          </p:cNvSpPr>
          <p:nvPr/>
        </p:nvSpPr>
        <p:spPr bwMode="auto">
          <a:xfrm>
            <a:off x="3276600" y="2189018"/>
            <a:ext cx="2209800" cy="1219200"/>
          </a:xfrm>
          <a:prstGeom prst="bracketPair">
            <a:avLst>
              <a:gd name="adj" fmla="val 16667"/>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2200">
              <a:latin typeface="Times New Roman" panose="02020603050405020304" pitchFamily="18" charset="0"/>
            </a:endParaRPr>
          </a:p>
        </p:txBody>
      </p:sp>
      <p:sp>
        <p:nvSpPr>
          <p:cNvPr id="43014" name="AutoShape 7">
            <a:extLst>
              <a:ext uri="{FF2B5EF4-FFF2-40B4-BE49-F238E27FC236}">
                <a16:creationId xmlns:a16="http://schemas.microsoft.com/office/drawing/2014/main" id="{E82634FE-A95A-4AE6-B6FE-31825075D3D8}"/>
              </a:ext>
            </a:extLst>
          </p:cNvPr>
          <p:cNvSpPr>
            <a:spLocks noChangeArrowheads="1"/>
          </p:cNvSpPr>
          <p:nvPr/>
        </p:nvSpPr>
        <p:spPr bwMode="auto">
          <a:xfrm>
            <a:off x="3293225" y="4040771"/>
            <a:ext cx="2209800" cy="1143000"/>
          </a:xfrm>
          <a:prstGeom prst="bracketPair">
            <a:avLst>
              <a:gd name="adj" fmla="val 16667"/>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2200">
              <a:latin typeface="Times New Roman" panose="02020603050405020304" pitchFamily="18" charset="0"/>
            </a:endParaRPr>
          </a:p>
        </p:txBody>
      </p:sp>
    </p:spTree>
    <p:extLst>
      <p:ext uri="{BB962C8B-B14F-4D97-AF65-F5344CB8AC3E}">
        <p14:creationId xmlns:p14="http://schemas.microsoft.com/office/powerpoint/2010/main" val="613236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Title 3">
            <a:extLst>
              <a:ext uri="{FF2B5EF4-FFF2-40B4-BE49-F238E27FC236}">
                <a16:creationId xmlns:a16="http://schemas.microsoft.com/office/drawing/2014/main" id="{19FD5971-C46A-4486-A673-349C14B80AB4}"/>
              </a:ext>
            </a:extLst>
          </p:cNvPr>
          <p:cNvSpPr>
            <a:spLocks noGrp="1"/>
          </p:cNvSpPr>
          <p:nvPr>
            <p:ph type="title" idx="4294967295"/>
          </p:nvPr>
        </p:nvSpPr>
        <p:spPr>
          <a:xfrm>
            <a:off x="1187624" y="-35768"/>
            <a:ext cx="7543800" cy="1295400"/>
          </a:xfrm>
        </p:spPr>
        <p:txBody>
          <a:bodyPr anchor="ctr"/>
          <a:lstStyle/>
          <a:p>
            <a:pPr eaLnBrk="1" hangingPunct="1"/>
            <a:r>
              <a:rPr lang="en-US" altLang="zh-CN" sz="3600" dirty="0">
                <a:ea typeface="宋体" panose="02010600030101010101" pitchFamily="2" charset="-122"/>
              </a:rPr>
              <a:t>Mix-Columns (</a:t>
            </a:r>
            <a:r>
              <a:rPr lang="en-US" altLang="zh-CN" sz="3600" i="1" dirty="0">
                <a:latin typeface="Times New Roman" panose="02020603050405020304" pitchFamily="18" charset="0"/>
                <a:ea typeface="宋体" panose="02010600030101010101" pitchFamily="2" charset="-122"/>
              </a:rPr>
              <a:t>mic</a:t>
            </a:r>
            <a:r>
              <a:rPr lang="en-US" altLang="zh-CN" sz="3600" dirty="0">
                <a:ea typeface="宋体" panose="02010600030101010101" pitchFamily="2" charset="-122"/>
              </a:rPr>
              <a:t>)</a:t>
            </a:r>
          </a:p>
        </p:txBody>
      </p:sp>
      <p:sp>
        <p:nvSpPr>
          <p:cNvPr id="44036" name="Content Placeholder 4">
            <a:extLst>
              <a:ext uri="{FF2B5EF4-FFF2-40B4-BE49-F238E27FC236}">
                <a16:creationId xmlns:a16="http://schemas.microsoft.com/office/drawing/2014/main" id="{54A21366-0323-4C35-9920-68459FF2F04F}"/>
              </a:ext>
            </a:extLst>
          </p:cNvPr>
          <p:cNvSpPr>
            <a:spLocks noGrp="1"/>
          </p:cNvSpPr>
          <p:nvPr>
            <p:ph idx="4294967295"/>
          </p:nvPr>
        </p:nvSpPr>
        <p:spPr>
          <a:xfrm>
            <a:off x="685800" y="1224880"/>
            <a:ext cx="8134672" cy="4724400"/>
          </a:xfrm>
        </p:spPr>
        <p:txBody>
          <a:bodyPr/>
          <a:lstStyle/>
          <a:p>
            <a:pPr eaLnBrk="1" hangingPunct="1"/>
            <a:r>
              <a:rPr lang="en-US" altLang="zh-CN" sz="1500" i="1" dirty="0">
                <a:latin typeface="Times New Roman" panose="02020603050405020304" pitchFamily="18" charset="0"/>
                <a:ea typeface="宋体" panose="02010600030101010101" pitchFamily="2" charset="-122"/>
              </a:rPr>
              <a:t>mic</a:t>
            </a:r>
            <a:r>
              <a:rPr lang="en-US" altLang="zh-CN" sz="1500" dirty="0">
                <a:ea typeface="宋体" panose="02010600030101010101" pitchFamily="2" charset="-122"/>
              </a:rPr>
              <a:t>(</a:t>
            </a:r>
            <a:r>
              <a:rPr lang="en-US" altLang="zh-CN" sz="1500" i="1" dirty="0">
                <a:latin typeface="Times New Roman" panose="02020603050405020304" pitchFamily="18" charset="0"/>
                <a:ea typeface="宋体" panose="02010600030101010101" pitchFamily="2" charset="-122"/>
              </a:rPr>
              <a:t>A</a:t>
            </a:r>
            <a:r>
              <a:rPr lang="en-US" altLang="zh-CN" sz="1500" dirty="0">
                <a:ea typeface="宋体" panose="02010600030101010101" pitchFamily="2" charset="-122"/>
              </a:rPr>
              <a:t>) </a:t>
            </a:r>
            <a:r>
              <a:rPr lang="en-US" altLang="zh-CN" sz="1500" dirty="0">
                <a:latin typeface="Times New Roman" panose="02020603050405020304" pitchFamily="18" charset="0"/>
                <a:ea typeface="宋体" panose="02010600030101010101" pitchFamily="2" charset="-122"/>
              </a:rPr>
              <a:t>= [</a:t>
            </a:r>
            <a:r>
              <a:rPr lang="en-US" altLang="zh-CN" sz="1500" dirty="0" err="1">
                <a:latin typeface="Times New Roman" panose="02020603050405020304" pitchFamily="18" charset="0"/>
                <a:ea typeface="宋体" panose="02010600030101010101" pitchFamily="2" charset="-122"/>
              </a:rPr>
              <a:t>a</a:t>
            </a:r>
            <a:r>
              <a:rPr lang="en-US" altLang="zh-CN" sz="1500" baseline="30000" dirty="0" err="1">
                <a:latin typeface="Times New Roman" panose="02020603050405020304" pitchFamily="18" charset="0"/>
                <a:ea typeface="宋体" panose="02010600030101010101" pitchFamily="2" charset="-122"/>
              </a:rPr>
              <a:t>’</a:t>
            </a:r>
            <a:r>
              <a:rPr lang="en-US" altLang="zh-CN" sz="1500" baseline="-25000" dirty="0" err="1">
                <a:latin typeface="Times New Roman" panose="02020603050405020304" pitchFamily="18" charset="0"/>
                <a:ea typeface="宋体" panose="02010600030101010101" pitchFamily="2" charset="-122"/>
              </a:rPr>
              <a:t>ij</a:t>
            </a:r>
            <a:r>
              <a:rPr lang="en-US" altLang="zh-CN" sz="1500" dirty="0">
                <a:latin typeface="Times New Roman" panose="02020603050405020304" pitchFamily="18" charset="0"/>
                <a:ea typeface="宋体" panose="02010600030101010101" pitchFamily="2" charset="-122"/>
              </a:rPr>
              <a:t>]</a:t>
            </a:r>
            <a:r>
              <a:rPr lang="en-US" altLang="zh-CN" sz="1500" baseline="-25000" dirty="0">
                <a:latin typeface="Times New Roman" panose="02020603050405020304" pitchFamily="18" charset="0"/>
                <a:ea typeface="宋体" panose="02010600030101010101" pitchFamily="2" charset="-122"/>
              </a:rPr>
              <a:t>4</a:t>
            </a:r>
            <a:r>
              <a:rPr lang="en-US" altLang="zh-CN" sz="1500" baseline="-25000" dirty="0">
                <a:latin typeface="Times New Roman" panose="02020603050405020304" pitchFamily="18" charset="0"/>
                <a:ea typeface="宋体" panose="02010600030101010101" pitchFamily="2" charset="-122"/>
                <a:cs typeface="Times New Roman" panose="02020603050405020304" pitchFamily="18" charset="0"/>
              </a:rPr>
              <a:t>×4</a:t>
            </a:r>
            <a:r>
              <a:rPr lang="en-US" altLang="zh-CN" sz="1500" dirty="0">
                <a:ea typeface="宋体" panose="02010600030101010101" pitchFamily="2" charset="-122"/>
              </a:rPr>
              <a:t> is determined by the following operation (</a:t>
            </a:r>
            <a:r>
              <a:rPr lang="en-US" altLang="zh-CN" sz="1500" i="1" dirty="0">
                <a:latin typeface="Times New Roman" panose="02020603050405020304" pitchFamily="18" charset="0"/>
                <a:ea typeface="宋体" panose="02010600030101010101" pitchFamily="2" charset="-122"/>
              </a:rPr>
              <a:t>j</a:t>
            </a:r>
            <a:r>
              <a:rPr lang="en-US" altLang="zh-CN" sz="1500" dirty="0">
                <a:ea typeface="宋体" panose="02010600030101010101" pitchFamily="2" charset="-122"/>
              </a:rPr>
              <a:t> = 0, 1, 2, 3):</a:t>
            </a:r>
          </a:p>
          <a:p>
            <a:pPr eaLnBrk="1" hangingPunct="1">
              <a:buFont typeface="Wingdings" panose="05000000000000000000" pitchFamily="2" charset="2"/>
              <a:buNone/>
            </a:pPr>
            <a:r>
              <a:rPr lang="en-US" altLang="zh-CN" sz="1500" dirty="0">
                <a:ea typeface="宋体" panose="02010600030101010101" pitchFamily="2" charset="-122"/>
              </a:rPr>
              <a:t>                           a’</a:t>
            </a:r>
            <a:r>
              <a:rPr lang="en-US" altLang="zh-CN" sz="1500" baseline="-25000" dirty="0">
                <a:ea typeface="宋体" panose="02010600030101010101" pitchFamily="2" charset="-122"/>
              </a:rPr>
              <a:t>0,j</a:t>
            </a:r>
            <a:r>
              <a:rPr lang="en-US" altLang="zh-CN" sz="1500" dirty="0">
                <a:ea typeface="宋体" panose="02010600030101010101" pitchFamily="2" charset="-122"/>
              </a:rPr>
              <a:t> = </a:t>
            </a:r>
            <a:r>
              <a:rPr lang="en-US" altLang="zh-CN" sz="1500" i="1" dirty="0">
                <a:ea typeface="宋体" panose="02010600030101010101" pitchFamily="2" charset="-122"/>
              </a:rPr>
              <a:t>M</a:t>
            </a:r>
            <a:r>
              <a:rPr lang="en-US" altLang="zh-CN" sz="1500" i="1" dirty="0">
                <a:latin typeface="Blackadder ITC" panose="04020505050007020D02" pitchFamily="82" charset="0"/>
                <a:ea typeface="宋体" panose="02010600030101010101" pitchFamily="2" charset="-122"/>
              </a:rPr>
              <a:t> </a:t>
            </a:r>
            <a:r>
              <a:rPr lang="en-US" altLang="zh-CN" sz="1500" dirty="0">
                <a:ea typeface="宋体" panose="02010600030101010101" pitchFamily="2" charset="-122"/>
              </a:rPr>
              <a:t>(a</a:t>
            </a:r>
            <a:r>
              <a:rPr lang="en-US" altLang="zh-CN" sz="1500" baseline="-25000" dirty="0">
                <a:ea typeface="宋体" panose="02010600030101010101" pitchFamily="2" charset="-122"/>
              </a:rPr>
              <a:t>0,j</a:t>
            </a:r>
            <a:r>
              <a:rPr lang="en-US" altLang="zh-CN" sz="1500" dirty="0">
                <a:ea typeface="宋体" panose="02010600030101010101" pitchFamily="2" charset="-122"/>
              </a:rPr>
              <a:t>) </a:t>
            </a:r>
            <a:r>
              <a:rPr lang="en-GB" altLang="zh-CN" sz="1500" dirty="0">
                <a:ea typeface="StarBats"/>
                <a:cs typeface="StarBats"/>
              </a:rPr>
              <a:t>⊕ [</a:t>
            </a:r>
            <a:r>
              <a:rPr lang="en-GB" altLang="zh-CN" sz="1500" i="1" dirty="0">
                <a:latin typeface="Times New Roman" panose="02020603050405020304" pitchFamily="18" charset="0"/>
                <a:ea typeface="StarBats"/>
                <a:cs typeface="StarBats"/>
              </a:rPr>
              <a:t>M</a:t>
            </a:r>
            <a:r>
              <a:rPr lang="en-GB" altLang="zh-CN" sz="1500" i="1" dirty="0">
                <a:latin typeface="Blackadder ITC" panose="04020505050007020D02" pitchFamily="82" charset="0"/>
                <a:ea typeface="StarBats"/>
                <a:cs typeface="StarBats"/>
              </a:rPr>
              <a:t> </a:t>
            </a:r>
            <a:r>
              <a:rPr lang="en-GB" altLang="zh-CN" sz="1500" dirty="0">
                <a:ea typeface="StarBats"/>
                <a:cs typeface="StarBats"/>
              </a:rPr>
              <a:t>(a</a:t>
            </a:r>
            <a:r>
              <a:rPr lang="en-GB" altLang="zh-CN" sz="1500" baseline="-25000" dirty="0">
                <a:ea typeface="StarBats"/>
                <a:cs typeface="StarBats"/>
              </a:rPr>
              <a:t>1,j</a:t>
            </a:r>
            <a:r>
              <a:rPr lang="en-GB" altLang="zh-CN" sz="1500" dirty="0">
                <a:ea typeface="StarBats"/>
                <a:cs typeface="StarBats"/>
              </a:rPr>
              <a:t>) ⊕ a</a:t>
            </a:r>
            <a:r>
              <a:rPr lang="en-GB" altLang="zh-CN" sz="1500" baseline="-25000" dirty="0">
                <a:ea typeface="StarBats"/>
                <a:cs typeface="StarBats"/>
              </a:rPr>
              <a:t>1,j</a:t>
            </a:r>
            <a:r>
              <a:rPr lang="en-GB" altLang="zh-CN" sz="1500" dirty="0">
                <a:ea typeface="StarBats"/>
                <a:cs typeface="StarBats"/>
              </a:rPr>
              <a:t>] ⊕ a</a:t>
            </a:r>
            <a:r>
              <a:rPr lang="en-GB" altLang="zh-CN" sz="1500" baseline="-25000" dirty="0">
                <a:ea typeface="StarBats"/>
                <a:cs typeface="StarBats"/>
              </a:rPr>
              <a:t>2,j</a:t>
            </a:r>
            <a:r>
              <a:rPr lang="en-GB" altLang="zh-CN" sz="1500" dirty="0">
                <a:ea typeface="StarBats"/>
                <a:cs typeface="StarBats"/>
              </a:rPr>
              <a:t> ⊕ a</a:t>
            </a:r>
            <a:r>
              <a:rPr lang="en-GB" altLang="zh-CN" sz="1500" baseline="-25000" dirty="0">
                <a:ea typeface="StarBats"/>
                <a:cs typeface="StarBats"/>
              </a:rPr>
              <a:t>3,j</a:t>
            </a:r>
          </a:p>
          <a:p>
            <a:pPr eaLnBrk="1" hangingPunct="1">
              <a:buFont typeface="Wingdings" panose="05000000000000000000" pitchFamily="2" charset="2"/>
              <a:buNone/>
            </a:pPr>
            <a:r>
              <a:rPr lang="en-GB" altLang="zh-CN" sz="1500" dirty="0">
                <a:ea typeface="宋体" panose="02010600030101010101" pitchFamily="2" charset="-122"/>
              </a:rPr>
              <a:t>                           a’</a:t>
            </a:r>
            <a:r>
              <a:rPr lang="en-GB" altLang="zh-CN" sz="1500" baseline="-25000" dirty="0">
                <a:ea typeface="宋体" panose="02010600030101010101" pitchFamily="2" charset="-122"/>
              </a:rPr>
              <a:t>1,j</a:t>
            </a:r>
            <a:r>
              <a:rPr lang="en-GB" altLang="zh-CN" sz="1500" dirty="0">
                <a:ea typeface="宋体" panose="02010600030101010101" pitchFamily="2" charset="-122"/>
              </a:rPr>
              <a:t> = </a:t>
            </a:r>
            <a:r>
              <a:rPr lang="en-US" altLang="zh-CN" sz="1500" dirty="0">
                <a:ea typeface="宋体" panose="02010600030101010101" pitchFamily="2" charset="-122"/>
              </a:rPr>
              <a:t>a</a:t>
            </a:r>
            <a:r>
              <a:rPr lang="en-US" altLang="zh-CN" sz="1500" baseline="-25000" dirty="0">
                <a:ea typeface="宋体" panose="02010600030101010101" pitchFamily="2" charset="-122"/>
              </a:rPr>
              <a:t>0,j </a:t>
            </a:r>
            <a:r>
              <a:rPr lang="en-GB" altLang="zh-CN" sz="1500" dirty="0">
                <a:ea typeface="StarBats"/>
                <a:cs typeface="StarBats"/>
              </a:rPr>
              <a:t>⊕ </a:t>
            </a:r>
            <a:r>
              <a:rPr lang="en-GB" altLang="zh-CN" sz="1500" i="1" dirty="0">
                <a:ea typeface="StarBats"/>
                <a:cs typeface="StarBats"/>
              </a:rPr>
              <a:t>M</a:t>
            </a:r>
            <a:r>
              <a:rPr lang="en-GB" altLang="zh-CN" sz="1500" i="1" dirty="0">
                <a:latin typeface="Blackadder ITC" panose="04020505050007020D02" pitchFamily="82" charset="0"/>
                <a:ea typeface="StarBats"/>
                <a:cs typeface="StarBats"/>
              </a:rPr>
              <a:t> </a:t>
            </a:r>
            <a:r>
              <a:rPr lang="en-GB" altLang="zh-CN" sz="1500" dirty="0">
                <a:ea typeface="StarBats"/>
                <a:cs typeface="StarBats"/>
              </a:rPr>
              <a:t>(a</a:t>
            </a:r>
            <a:r>
              <a:rPr lang="en-GB" altLang="zh-CN" sz="1500" baseline="-25000" dirty="0">
                <a:ea typeface="StarBats"/>
                <a:cs typeface="StarBats"/>
              </a:rPr>
              <a:t>1,j</a:t>
            </a:r>
            <a:r>
              <a:rPr lang="en-GB" altLang="zh-CN" sz="1500" dirty="0">
                <a:ea typeface="StarBats"/>
                <a:cs typeface="StarBats"/>
              </a:rPr>
              <a:t>) ⊕ [</a:t>
            </a:r>
            <a:r>
              <a:rPr lang="en-GB" altLang="zh-CN" sz="1500" i="1" dirty="0">
                <a:ea typeface="StarBats"/>
                <a:cs typeface="StarBats"/>
              </a:rPr>
              <a:t>M</a:t>
            </a:r>
            <a:r>
              <a:rPr lang="en-GB" altLang="zh-CN" sz="1500" i="1" dirty="0">
                <a:latin typeface="Blackadder ITC" panose="04020505050007020D02" pitchFamily="82" charset="0"/>
                <a:ea typeface="StarBats"/>
                <a:cs typeface="StarBats"/>
              </a:rPr>
              <a:t> </a:t>
            </a:r>
            <a:r>
              <a:rPr lang="en-GB" altLang="zh-CN" sz="1500" dirty="0">
                <a:ea typeface="StarBats"/>
                <a:cs typeface="StarBats"/>
              </a:rPr>
              <a:t>(a</a:t>
            </a:r>
            <a:r>
              <a:rPr lang="en-GB" altLang="zh-CN" sz="1500" baseline="-25000" dirty="0">
                <a:ea typeface="StarBats"/>
                <a:cs typeface="StarBats"/>
              </a:rPr>
              <a:t>2,j</a:t>
            </a:r>
            <a:r>
              <a:rPr lang="en-GB" altLang="zh-CN" sz="1500" dirty="0">
                <a:ea typeface="StarBats"/>
                <a:cs typeface="StarBats"/>
              </a:rPr>
              <a:t> )⊕a</a:t>
            </a:r>
            <a:r>
              <a:rPr lang="en-GB" altLang="zh-CN" sz="1500" baseline="-25000" dirty="0">
                <a:ea typeface="StarBats"/>
                <a:cs typeface="StarBats"/>
              </a:rPr>
              <a:t>2,j</a:t>
            </a:r>
            <a:r>
              <a:rPr lang="en-GB" altLang="zh-CN" sz="1500" dirty="0">
                <a:ea typeface="StarBats"/>
                <a:cs typeface="StarBats"/>
              </a:rPr>
              <a:t>] ⊕ a</a:t>
            </a:r>
            <a:r>
              <a:rPr lang="en-GB" altLang="zh-CN" sz="1500" baseline="-25000" dirty="0">
                <a:ea typeface="StarBats"/>
                <a:cs typeface="StarBats"/>
              </a:rPr>
              <a:t>3,j</a:t>
            </a:r>
            <a:endParaRPr lang="en-GB" altLang="zh-CN" sz="1500" dirty="0">
              <a:ea typeface="宋体" panose="02010600030101010101" pitchFamily="2" charset="-122"/>
            </a:endParaRPr>
          </a:p>
          <a:p>
            <a:pPr eaLnBrk="1" hangingPunct="1">
              <a:buFont typeface="Wingdings" panose="05000000000000000000" pitchFamily="2" charset="2"/>
              <a:buNone/>
            </a:pPr>
            <a:r>
              <a:rPr lang="en-GB" altLang="zh-CN" sz="1500" dirty="0">
                <a:ea typeface="宋体" panose="02010600030101010101" pitchFamily="2" charset="-122"/>
              </a:rPr>
              <a:t>                           a’</a:t>
            </a:r>
            <a:r>
              <a:rPr lang="en-GB" altLang="zh-CN" sz="1500" baseline="-25000" dirty="0">
                <a:ea typeface="宋体" panose="02010600030101010101" pitchFamily="2" charset="-122"/>
              </a:rPr>
              <a:t>2,j</a:t>
            </a:r>
            <a:r>
              <a:rPr lang="en-GB" altLang="zh-CN" sz="1500" dirty="0">
                <a:ea typeface="宋体" panose="02010600030101010101" pitchFamily="2" charset="-122"/>
              </a:rPr>
              <a:t> = </a:t>
            </a:r>
            <a:r>
              <a:rPr lang="en-US" altLang="zh-CN" sz="1500" dirty="0">
                <a:ea typeface="宋体" panose="02010600030101010101" pitchFamily="2" charset="-122"/>
              </a:rPr>
              <a:t>a</a:t>
            </a:r>
            <a:r>
              <a:rPr lang="en-US" altLang="zh-CN" sz="1500" baseline="-25000" dirty="0">
                <a:ea typeface="宋体" panose="02010600030101010101" pitchFamily="2" charset="-122"/>
              </a:rPr>
              <a:t>0,j </a:t>
            </a:r>
            <a:r>
              <a:rPr lang="en-GB" altLang="zh-CN" sz="1500" dirty="0">
                <a:ea typeface="StarBats"/>
                <a:cs typeface="StarBats"/>
              </a:rPr>
              <a:t>⊕ a</a:t>
            </a:r>
            <a:r>
              <a:rPr lang="en-GB" altLang="zh-CN" sz="1500" baseline="-25000" dirty="0">
                <a:ea typeface="StarBats"/>
                <a:cs typeface="StarBats"/>
              </a:rPr>
              <a:t>1,j </a:t>
            </a:r>
            <a:r>
              <a:rPr lang="en-GB" altLang="zh-CN" sz="1500" dirty="0">
                <a:ea typeface="StarBats"/>
                <a:cs typeface="StarBats"/>
              </a:rPr>
              <a:t>⊕ </a:t>
            </a:r>
            <a:r>
              <a:rPr lang="en-US" altLang="zh-CN" sz="1500" i="1" dirty="0">
                <a:ea typeface="宋体" panose="02010600030101010101" pitchFamily="2" charset="-122"/>
              </a:rPr>
              <a:t>M</a:t>
            </a:r>
            <a:r>
              <a:rPr lang="en-US" altLang="zh-CN" sz="1500" i="1" dirty="0">
                <a:latin typeface="Blackadder ITC" panose="04020505050007020D02" pitchFamily="82" charset="0"/>
                <a:ea typeface="宋体" panose="02010600030101010101" pitchFamily="2" charset="-122"/>
              </a:rPr>
              <a:t> </a:t>
            </a:r>
            <a:r>
              <a:rPr lang="en-US" altLang="zh-CN" sz="1500" dirty="0">
                <a:ea typeface="宋体" panose="02010600030101010101" pitchFamily="2" charset="-122"/>
              </a:rPr>
              <a:t>(</a:t>
            </a:r>
            <a:r>
              <a:rPr lang="en-GB" altLang="zh-CN" sz="1500" dirty="0">
                <a:ea typeface="StarBats"/>
                <a:cs typeface="StarBats"/>
              </a:rPr>
              <a:t>a</a:t>
            </a:r>
            <a:r>
              <a:rPr lang="en-GB" altLang="zh-CN" sz="1500" baseline="-25000" dirty="0">
                <a:ea typeface="StarBats"/>
                <a:cs typeface="StarBats"/>
              </a:rPr>
              <a:t>2,j</a:t>
            </a:r>
            <a:r>
              <a:rPr lang="en-GB" altLang="zh-CN" sz="1500" dirty="0">
                <a:ea typeface="StarBats"/>
                <a:cs typeface="StarBats"/>
              </a:rPr>
              <a:t> ) ⊕ [</a:t>
            </a:r>
            <a:r>
              <a:rPr lang="en-US" altLang="zh-CN" sz="1500" i="1" dirty="0">
                <a:ea typeface="宋体" panose="02010600030101010101" pitchFamily="2" charset="-122"/>
              </a:rPr>
              <a:t>M</a:t>
            </a:r>
            <a:r>
              <a:rPr lang="en-US" altLang="zh-CN" sz="1500" i="1" dirty="0">
                <a:latin typeface="Blackadder ITC" panose="04020505050007020D02" pitchFamily="82" charset="0"/>
                <a:ea typeface="宋体" panose="02010600030101010101" pitchFamily="2" charset="-122"/>
              </a:rPr>
              <a:t> </a:t>
            </a:r>
            <a:r>
              <a:rPr lang="en-US" altLang="zh-CN" sz="1500" dirty="0">
                <a:ea typeface="宋体" panose="02010600030101010101" pitchFamily="2" charset="-122"/>
              </a:rPr>
              <a:t>(</a:t>
            </a:r>
            <a:r>
              <a:rPr lang="en-GB" altLang="zh-CN" sz="1500" dirty="0">
                <a:ea typeface="StarBats"/>
                <a:cs typeface="StarBats"/>
              </a:rPr>
              <a:t>a</a:t>
            </a:r>
            <a:r>
              <a:rPr lang="en-GB" altLang="zh-CN" sz="1500" baseline="-25000" dirty="0">
                <a:ea typeface="StarBats"/>
                <a:cs typeface="StarBats"/>
              </a:rPr>
              <a:t>3,j</a:t>
            </a:r>
            <a:r>
              <a:rPr lang="en-GB" altLang="zh-CN" sz="1500" dirty="0">
                <a:ea typeface="StarBats"/>
                <a:cs typeface="StarBats"/>
              </a:rPr>
              <a:t> ) ⊕</a:t>
            </a:r>
            <a:r>
              <a:rPr lang="en-GB" altLang="zh-CN" sz="1500" baseline="-25000" dirty="0">
                <a:ea typeface="StarBats"/>
                <a:cs typeface="StarBats"/>
              </a:rPr>
              <a:t> </a:t>
            </a:r>
            <a:r>
              <a:rPr lang="en-GB" altLang="zh-CN" sz="1500" dirty="0">
                <a:ea typeface="StarBats"/>
                <a:cs typeface="StarBats"/>
              </a:rPr>
              <a:t>a</a:t>
            </a:r>
            <a:r>
              <a:rPr lang="en-GB" altLang="zh-CN" sz="1500" baseline="-25000" dirty="0">
                <a:ea typeface="StarBats"/>
                <a:cs typeface="StarBats"/>
              </a:rPr>
              <a:t>3,j</a:t>
            </a:r>
            <a:r>
              <a:rPr lang="en-GB" altLang="zh-CN" sz="1500" dirty="0">
                <a:ea typeface="StarBats"/>
                <a:cs typeface="StarBats"/>
              </a:rPr>
              <a:t>]</a:t>
            </a:r>
            <a:endParaRPr lang="en-GB" altLang="zh-CN" sz="1500" dirty="0">
              <a:ea typeface="宋体" panose="02010600030101010101" pitchFamily="2" charset="-122"/>
            </a:endParaRPr>
          </a:p>
          <a:p>
            <a:pPr eaLnBrk="1" hangingPunct="1">
              <a:buFont typeface="Wingdings" panose="05000000000000000000" pitchFamily="2" charset="2"/>
              <a:buNone/>
            </a:pPr>
            <a:r>
              <a:rPr lang="en-GB" altLang="zh-CN" sz="1500" dirty="0">
                <a:ea typeface="宋体" panose="02010600030101010101" pitchFamily="2" charset="-122"/>
              </a:rPr>
              <a:t>                           a’</a:t>
            </a:r>
            <a:r>
              <a:rPr lang="en-GB" altLang="zh-CN" sz="1500" baseline="-25000" dirty="0">
                <a:ea typeface="宋体" panose="02010600030101010101" pitchFamily="2" charset="-122"/>
              </a:rPr>
              <a:t>3,j </a:t>
            </a:r>
            <a:r>
              <a:rPr lang="en-GB" altLang="zh-CN" sz="1500" dirty="0">
                <a:ea typeface="宋体" panose="02010600030101010101" pitchFamily="2" charset="-122"/>
              </a:rPr>
              <a:t>= [</a:t>
            </a:r>
            <a:r>
              <a:rPr lang="en-US" altLang="zh-CN" sz="1500" i="1" dirty="0">
                <a:ea typeface="宋体" panose="02010600030101010101" pitchFamily="2" charset="-122"/>
              </a:rPr>
              <a:t>M</a:t>
            </a:r>
            <a:r>
              <a:rPr lang="en-US" altLang="zh-CN" sz="1500" i="1" dirty="0">
                <a:latin typeface="Blackadder ITC" panose="04020505050007020D02" pitchFamily="82" charset="0"/>
                <a:ea typeface="宋体" panose="02010600030101010101" pitchFamily="2" charset="-122"/>
              </a:rPr>
              <a:t> </a:t>
            </a:r>
            <a:r>
              <a:rPr lang="en-US" altLang="zh-CN" sz="1500" dirty="0">
                <a:ea typeface="宋体" panose="02010600030101010101" pitchFamily="2" charset="-122"/>
              </a:rPr>
              <a:t>(a</a:t>
            </a:r>
            <a:r>
              <a:rPr lang="en-US" altLang="zh-CN" sz="1500" baseline="-25000" dirty="0">
                <a:ea typeface="宋体" panose="02010600030101010101" pitchFamily="2" charset="-122"/>
              </a:rPr>
              <a:t>0,j</a:t>
            </a:r>
            <a:r>
              <a:rPr lang="en-GB" altLang="zh-CN" sz="1500" dirty="0">
                <a:ea typeface="StarBats"/>
                <a:cs typeface="StarBats"/>
              </a:rPr>
              <a:t> )⊕</a:t>
            </a:r>
            <a:r>
              <a:rPr lang="en-US" altLang="zh-CN" sz="1500" baseline="-25000" dirty="0">
                <a:ea typeface="宋体" panose="02010600030101010101" pitchFamily="2" charset="-122"/>
              </a:rPr>
              <a:t> </a:t>
            </a:r>
            <a:r>
              <a:rPr lang="en-US" altLang="zh-CN" sz="1500" dirty="0">
                <a:ea typeface="宋体" panose="02010600030101010101" pitchFamily="2" charset="-122"/>
              </a:rPr>
              <a:t>a</a:t>
            </a:r>
            <a:r>
              <a:rPr lang="en-US" altLang="zh-CN" sz="1500" baseline="-25000" dirty="0">
                <a:ea typeface="宋体" panose="02010600030101010101" pitchFamily="2" charset="-122"/>
              </a:rPr>
              <a:t>0,j </a:t>
            </a:r>
            <a:r>
              <a:rPr lang="en-US" altLang="zh-CN" sz="1500" dirty="0">
                <a:ea typeface="宋体" panose="02010600030101010101" pitchFamily="2" charset="-122"/>
              </a:rPr>
              <a:t>] </a:t>
            </a:r>
            <a:r>
              <a:rPr lang="en-GB" altLang="zh-CN" sz="1500" dirty="0">
                <a:ea typeface="StarBats"/>
                <a:cs typeface="StarBats"/>
              </a:rPr>
              <a:t>⊕ a</a:t>
            </a:r>
            <a:r>
              <a:rPr lang="en-GB" altLang="zh-CN" sz="1500" baseline="-25000" dirty="0">
                <a:ea typeface="StarBats"/>
                <a:cs typeface="StarBats"/>
              </a:rPr>
              <a:t>1,j </a:t>
            </a:r>
            <a:r>
              <a:rPr lang="en-GB" altLang="zh-CN" sz="1500" dirty="0">
                <a:ea typeface="StarBats"/>
                <a:cs typeface="StarBats"/>
              </a:rPr>
              <a:t>⊕ a</a:t>
            </a:r>
            <a:r>
              <a:rPr lang="en-GB" altLang="zh-CN" sz="1500" baseline="-25000" dirty="0">
                <a:ea typeface="StarBats"/>
                <a:cs typeface="StarBats"/>
              </a:rPr>
              <a:t>2,j </a:t>
            </a:r>
            <a:r>
              <a:rPr lang="en-GB" altLang="zh-CN" sz="1500" dirty="0">
                <a:ea typeface="StarBats"/>
                <a:cs typeface="StarBats"/>
              </a:rPr>
              <a:t>⊕ </a:t>
            </a:r>
            <a:r>
              <a:rPr lang="en-US" altLang="zh-CN" sz="1500" i="1" dirty="0">
                <a:ea typeface="宋体" panose="02010600030101010101" pitchFamily="2" charset="-122"/>
              </a:rPr>
              <a:t>M</a:t>
            </a:r>
            <a:r>
              <a:rPr lang="en-US" altLang="zh-CN" sz="1500" i="1" dirty="0">
                <a:latin typeface="Blackadder ITC" panose="04020505050007020D02" pitchFamily="82" charset="0"/>
                <a:ea typeface="宋体" panose="02010600030101010101" pitchFamily="2" charset="-122"/>
              </a:rPr>
              <a:t> </a:t>
            </a:r>
            <a:r>
              <a:rPr lang="en-US" altLang="zh-CN" sz="1500" dirty="0">
                <a:ea typeface="宋体" panose="02010600030101010101" pitchFamily="2" charset="-122"/>
              </a:rPr>
              <a:t>(</a:t>
            </a:r>
            <a:r>
              <a:rPr lang="en-GB" altLang="zh-CN" sz="1500" dirty="0">
                <a:ea typeface="StarBats"/>
                <a:cs typeface="StarBats"/>
              </a:rPr>
              <a:t>a</a:t>
            </a:r>
            <a:r>
              <a:rPr lang="en-GB" altLang="zh-CN" sz="1500" baseline="-25000" dirty="0">
                <a:ea typeface="StarBats"/>
                <a:cs typeface="StarBats"/>
              </a:rPr>
              <a:t>3,j</a:t>
            </a:r>
            <a:r>
              <a:rPr lang="en-GB" altLang="zh-CN" sz="1500" dirty="0">
                <a:ea typeface="StarBats"/>
                <a:cs typeface="StarBats"/>
              </a:rPr>
              <a:t> )</a:t>
            </a:r>
          </a:p>
          <a:p>
            <a:pPr eaLnBrk="1" hangingPunct="1"/>
            <a:r>
              <a:rPr lang="en-GB" altLang="zh-CN" sz="1500" i="1" dirty="0">
                <a:latin typeface="Times New Roman" panose="02020603050405020304" pitchFamily="18" charset="0"/>
                <a:ea typeface="宋体" panose="02010600030101010101" pitchFamily="2" charset="-122"/>
              </a:rPr>
              <a:t>mic</a:t>
            </a:r>
            <a:r>
              <a:rPr lang="en-GB" altLang="zh-CN" sz="1500" baseline="30000" dirty="0">
                <a:latin typeface="Times New Roman" panose="02020603050405020304" pitchFamily="18" charset="0"/>
                <a:ea typeface="宋体" panose="02010600030101010101" pitchFamily="2" charset="-122"/>
              </a:rPr>
              <a:t>-1</a:t>
            </a:r>
            <a:r>
              <a:rPr lang="en-GB" altLang="zh-CN" sz="1500" dirty="0">
                <a:latin typeface="Times New Roman" panose="02020603050405020304" pitchFamily="18" charset="0"/>
                <a:ea typeface="宋体" panose="02010600030101010101" pitchFamily="2" charset="-122"/>
              </a:rPr>
              <a:t>(</a:t>
            </a:r>
            <a:r>
              <a:rPr lang="en-GB" altLang="zh-CN" sz="1500" i="1" dirty="0">
                <a:latin typeface="Times New Roman" panose="02020603050405020304" pitchFamily="18" charset="0"/>
                <a:ea typeface="宋体" panose="02010600030101010101" pitchFamily="2" charset="-122"/>
              </a:rPr>
              <a:t>A</a:t>
            </a:r>
            <a:r>
              <a:rPr lang="en-GB" altLang="zh-CN" sz="1500" dirty="0">
                <a:latin typeface="Times New Roman" panose="02020603050405020304" pitchFamily="18" charset="0"/>
                <a:ea typeface="宋体" panose="02010600030101010101" pitchFamily="2" charset="-122"/>
              </a:rPr>
              <a:t>)</a:t>
            </a:r>
            <a:r>
              <a:rPr lang="en-GB" altLang="zh-CN" sz="1500" dirty="0">
                <a:ea typeface="宋体" panose="02010600030101010101" pitchFamily="2" charset="-122"/>
              </a:rPr>
              <a:t> is defined as follows:</a:t>
            </a:r>
          </a:p>
          <a:p>
            <a:pPr lvl="1" eaLnBrk="1" hangingPunct="1"/>
            <a:r>
              <a:rPr lang="en-GB" altLang="zh-CN" sz="1500" dirty="0">
                <a:ea typeface="宋体" panose="02010600030101010101" pitchFamily="2" charset="-122"/>
              </a:rPr>
              <a:t>Let </a:t>
            </a:r>
            <a:r>
              <a:rPr lang="en-GB" altLang="zh-CN" sz="1500" dirty="0">
                <a:latin typeface="Times New Roman" panose="02020603050405020304" pitchFamily="18" charset="0"/>
                <a:ea typeface="宋体" panose="02010600030101010101" pitchFamily="2" charset="-122"/>
              </a:rPr>
              <a:t>w</a:t>
            </a:r>
            <a:r>
              <a:rPr lang="en-GB" altLang="zh-CN" sz="1500" dirty="0">
                <a:ea typeface="宋体" panose="02010600030101010101" pitchFamily="2" charset="-122"/>
              </a:rPr>
              <a:t> be a byte and </a:t>
            </a:r>
            <a:r>
              <a:rPr lang="en-GB" altLang="zh-CN" sz="1500" i="1" dirty="0" err="1">
                <a:latin typeface="Times New Roman" panose="02020603050405020304" pitchFamily="18" charset="0"/>
                <a:ea typeface="宋体" panose="02010600030101010101" pitchFamily="2" charset="-122"/>
              </a:rPr>
              <a:t>i</a:t>
            </a:r>
            <a:r>
              <a:rPr lang="en-GB" altLang="zh-CN" sz="1500" dirty="0">
                <a:ea typeface="宋体" panose="02010600030101010101" pitchFamily="2" charset="-122"/>
              </a:rPr>
              <a:t> a positive integer:</a:t>
            </a:r>
          </a:p>
          <a:p>
            <a:pPr eaLnBrk="1" hangingPunct="1">
              <a:buFont typeface="Wingdings" panose="05000000000000000000" pitchFamily="2" charset="2"/>
              <a:buNone/>
            </a:pPr>
            <a:r>
              <a:rPr lang="en-GB" altLang="zh-CN" sz="1500" dirty="0">
                <a:ea typeface="宋体" panose="02010600030101010101" pitchFamily="2" charset="-122"/>
              </a:rPr>
              <a:t>		</a:t>
            </a:r>
            <a:r>
              <a:rPr lang="en-GB" altLang="zh-CN" sz="1500" i="1" dirty="0">
                <a:ea typeface="宋体" panose="02010600030101010101" pitchFamily="2" charset="-122"/>
              </a:rPr>
              <a:t>M</a:t>
            </a:r>
            <a:r>
              <a:rPr lang="en-GB" altLang="zh-CN" sz="1500" i="1" dirty="0">
                <a:latin typeface="Blackadder ITC" panose="04020505050007020D02" pitchFamily="82" charset="0"/>
                <a:ea typeface="宋体" panose="02010600030101010101" pitchFamily="2" charset="-122"/>
              </a:rPr>
              <a:t> </a:t>
            </a:r>
            <a:r>
              <a:rPr lang="en-GB" altLang="zh-CN" sz="1500" i="1" baseline="30000" dirty="0" err="1">
                <a:latin typeface="Times New Roman" panose="02020603050405020304" pitchFamily="18" charset="0"/>
                <a:ea typeface="宋体" panose="02010600030101010101" pitchFamily="2" charset="-122"/>
              </a:rPr>
              <a:t>i</a:t>
            </a:r>
            <a:r>
              <a:rPr lang="en-GB" altLang="zh-CN" sz="1500" dirty="0">
                <a:latin typeface="Times New Roman" panose="02020603050405020304" pitchFamily="18" charset="0"/>
                <a:ea typeface="宋体" panose="02010600030101010101" pitchFamily="2" charset="-122"/>
              </a:rPr>
              <a:t>(w) = </a:t>
            </a:r>
            <a:r>
              <a:rPr lang="en-GB" altLang="zh-CN" sz="1500" i="1" dirty="0">
                <a:ea typeface="宋体" panose="02010600030101010101" pitchFamily="2" charset="-122"/>
              </a:rPr>
              <a:t>M </a:t>
            </a:r>
            <a:r>
              <a:rPr lang="en-GB" altLang="zh-CN" sz="1500" dirty="0">
                <a:latin typeface="Times New Roman" panose="02020603050405020304" pitchFamily="18" charset="0"/>
                <a:ea typeface="宋体" panose="02010600030101010101" pitchFamily="2" charset="-122"/>
              </a:rPr>
              <a:t>(</a:t>
            </a:r>
            <a:r>
              <a:rPr lang="en-GB" altLang="zh-CN" sz="1500" i="1" dirty="0">
                <a:ea typeface="宋体" panose="02010600030101010101" pitchFamily="2" charset="-122"/>
              </a:rPr>
              <a:t>M</a:t>
            </a:r>
            <a:r>
              <a:rPr lang="en-GB" altLang="zh-CN" sz="1500" i="1" dirty="0">
                <a:latin typeface="Blackadder ITC" panose="04020505050007020D02" pitchFamily="82" charset="0"/>
                <a:ea typeface="宋体" panose="02010600030101010101" pitchFamily="2" charset="-122"/>
              </a:rPr>
              <a:t>  </a:t>
            </a:r>
            <a:r>
              <a:rPr lang="en-GB" altLang="zh-CN" sz="1500" i="1" baseline="30000" dirty="0">
                <a:latin typeface="Times New Roman" panose="02020603050405020304" pitchFamily="18" charset="0"/>
                <a:ea typeface="宋体" panose="02010600030101010101" pitchFamily="2" charset="-122"/>
              </a:rPr>
              <a:t>i</a:t>
            </a:r>
            <a:r>
              <a:rPr lang="en-GB" altLang="zh-CN" sz="1500" baseline="30000" dirty="0">
                <a:latin typeface="Times New Roman" panose="02020603050405020304" pitchFamily="18" charset="0"/>
                <a:ea typeface="宋体" panose="02010600030101010101" pitchFamily="2" charset="-122"/>
              </a:rPr>
              <a:t>-1</a:t>
            </a:r>
            <a:r>
              <a:rPr lang="en-GB" altLang="zh-CN" sz="1500" dirty="0">
                <a:latin typeface="Times New Roman" panose="02020603050405020304" pitchFamily="18" charset="0"/>
                <a:ea typeface="宋体" panose="02010600030101010101" pitchFamily="2" charset="-122"/>
              </a:rPr>
              <a:t>(w)) (</a:t>
            </a:r>
            <a:r>
              <a:rPr lang="en-GB" altLang="zh-CN" sz="1500" i="1" dirty="0" err="1">
                <a:latin typeface="Times New Roman" panose="02020603050405020304" pitchFamily="18" charset="0"/>
                <a:ea typeface="宋体" panose="02010600030101010101" pitchFamily="2" charset="-122"/>
              </a:rPr>
              <a:t>i</a:t>
            </a:r>
            <a:r>
              <a:rPr lang="en-GB" altLang="zh-CN" sz="1500" dirty="0">
                <a:latin typeface="Times New Roman" panose="02020603050405020304" pitchFamily="18" charset="0"/>
                <a:ea typeface="宋体" panose="02010600030101010101" pitchFamily="2" charset="-122"/>
              </a:rPr>
              <a:t> &gt; 1), </a:t>
            </a:r>
            <a:r>
              <a:rPr lang="en-GB" altLang="zh-CN" sz="1500" i="1" dirty="0">
                <a:ea typeface="宋体" panose="02010600030101010101" pitchFamily="2" charset="-122"/>
              </a:rPr>
              <a:t>M</a:t>
            </a:r>
            <a:r>
              <a:rPr lang="en-GB" altLang="zh-CN" sz="1500" i="1" dirty="0">
                <a:latin typeface="Blackadder ITC" panose="04020505050007020D02" pitchFamily="82" charset="0"/>
                <a:ea typeface="宋体" panose="02010600030101010101" pitchFamily="2" charset="-122"/>
              </a:rPr>
              <a:t> </a:t>
            </a:r>
            <a:r>
              <a:rPr lang="en-GB" altLang="zh-CN" sz="1500" baseline="30000" dirty="0">
                <a:latin typeface="Times New Roman" panose="02020603050405020304" pitchFamily="18" charset="0"/>
                <a:ea typeface="宋体" panose="02010600030101010101" pitchFamily="2" charset="-122"/>
              </a:rPr>
              <a:t>1</a:t>
            </a:r>
            <a:r>
              <a:rPr lang="en-GB" altLang="zh-CN" sz="1500" dirty="0">
                <a:latin typeface="Times New Roman" panose="02020603050405020304" pitchFamily="18" charset="0"/>
                <a:ea typeface="宋体" panose="02010600030101010101" pitchFamily="2" charset="-122"/>
              </a:rPr>
              <a:t>(w) = </a:t>
            </a:r>
            <a:r>
              <a:rPr lang="en-GB" altLang="zh-CN" sz="1500" i="1" dirty="0">
                <a:ea typeface="宋体" panose="02010600030101010101" pitchFamily="2" charset="-122"/>
              </a:rPr>
              <a:t>M</a:t>
            </a:r>
            <a:r>
              <a:rPr lang="en-GB" altLang="zh-CN" sz="1500" i="1" dirty="0">
                <a:latin typeface="Blackadder ITC" panose="04020505050007020D02" pitchFamily="82" charset="0"/>
                <a:ea typeface="宋体" panose="02010600030101010101" pitchFamily="2" charset="-122"/>
              </a:rPr>
              <a:t>  </a:t>
            </a:r>
            <a:r>
              <a:rPr lang="en-GB" altLang="zh-CN" sz="1500" dirty="0">
                <a:latin typeface="Times New Roman" panose="02020603050405020304" pitchFamily="18" charset="0"/>
                <a:ea typeface="宋体" panose="02010600030101010101" pitchFamily="2" charset="-122"/>
              </a:rPr>
              <a:t>(w)</a:t>
            </a:r>
          </a:p>
          <a:p>
            <a:pPr lvl="1" eaLnBrk="1" hangingPunct="1"/>
            <a:r>
              <a:rPr lang="en-GB" altLang="zh-CN" sz="1500" dirty="0">
                <a:ea typeface="宋体" panose="02010600030101010101" pitchFamily="2" charset="-122"/>
              </a:rPr>
              <a:t>Let </a:t>
            </a:r>
          </a:p>
          <a:p>
            <a:pPr eaLnBrk="1" hangingPunct="1">
              <a:buFont typeface="Wingdings" panose="05000000000000000000" pitchFamily="2" charset="2"/>
              <a:buNone/>
            </a:pPr>
            <a:r>
              <a:rPr lang="en-GB" altLang="zh-CN" sz="1500" dirty="0">
                <a:ea typeface="宋体" panose="02010600030101010101" pitchFamily="2" charset="-122"/>
              </a:rPr>
              <a:t>		</a:t>
            </a:r>
            <a:r>
              <a:rPr lang="en-GB" altLang="zh-CN" sz="1500" i="1" dirty="0">
                <a:ea typeface="宋体" panose="02010600030101010101" pitchFamily="2" charset="-122"/>
              </a:rPr>
              <a:t>M</a:t>
            </a:r>
            <a:r>
              <a:rPr lang="en-GB" altLang="zh-CN" sz="1500" baseline="-25000" dirty="0">
                <a:ea typeface="宋体" panose="02010600030101010101" pitchFamily="2" charset="-122"/>
              </a:rPr>
              <a:t>1</a:t>
            </a:r>
            <a:r>
              <a:rPr lang="en-GB" altLang="zh-CN" sz="1500" dirty="0">
                <a:ea typeface="宋体" panose="02010600030101010101" pitchFamily="2" charset="-122"/>
              </a:rPr>
              <a:t>(w) = </a:t>
            </a:r>
            <a:r>
              <a:rPr lang="en-GB" altLang="zh-CN" sz="1500" i="1" dirty="0">
                <a:ea typeface="宋体" panose="02010600030101010101" pitchFamily="2" charset="-122"/>
              </a:rPr>
              <a:t>M</a:t>
            </a:r>
            <a:r>
              <a:rPr lang="en-GB" altLang="zh-CN" sz="1500" baseline="30000" dirty="0">
                <a:ea typeface="宋体" panose="02010600030101010101" pitchFamily="2" charset="-122"/>
              </a:rPr>
              <a:t>3</a:t>
            </a:r>
            <a:r>
              <a:rPr lang="en-GB" altLang="zh-CN" sz="1500" dirty="0">
                <a:ea typeface="宋体" panose="02010600030101010101" pitchFamily="2" charset="-122"/>
              </a:rPr>
              <a:t>(w) </a:t>
            </a:r>
            <a:r>
              <a:rPr lang="en-GB" altLang="zh-CN" sz="1500" dirty="0">
                <a:ea typeface="StarBats"/>
                <a:cs typeface="StarBats"/>
              </a:rPr>
              <a:t>⊕ </a:t>
            </a:r>
            <a:r>
              <a:rPr lang="en-GB" altLang="zh-CN" sz="1500" i="1" dirty="0">
                <a:ea typeface="宋体" panose="02010600030101010101" pitchFamily="2" charset="-122"/>
              </a:rPr>
              <a:t>M</a:t>
            </a:r>
            <a:r>
              <a:rPr lang="en-GB" altLang="zh-CN" sz="1500" baseline="30000" dirty="0">
                <a:ea typeface="宋体" panose="02010600030101010101" pitchFamily="2" charset="-122"/>
              </a:rPr>
              <a:t>2</a:t>
            </a:r>
            <a:r>
              <a:rPr lang="en-GB" altLang="zh-CN" sz="1500" dirty="0">
                <a:ea typeface="宋体" panose="02010600030101010101" pitchFamily="2" charset="-122"/>
              </a:rPr>
              <a:t>(w) </a:t>
            </a:r>
            <a:r>
              <a:rPr lang="en-GB" altLang="zh-CN" sz="1500" dirty="0">
                <a:ea typeface="StarBats"/>
                <a:cs typeface="StarBats"/>
              </a:rPr>
              <a:t>⊕ </a:t>
            </a:r>
            <a:r>
              <a:rPr lang="en-GB" altLang="zh-CN" sz="1500" i="1" dirty="0">
                <a:ea typeface="宋体" panose="02010600030101010101" pitchFamily="2" charset="-122"/>
              </a:rPr>
              <a:t>M</a:t>
            </a:r>
            <a:r>
              <a:rPr lang="en-GB" altLang="zh-CN" sz="1500" dirty="0">
                <a:ea typeface="宋体" panose="02010600030101010101" pitchFamily="2" charset="-122"/>
              </a:rPr>
              <a:t>(w)</a:t>
            </a:r>
          </a:p>
          <a:p>
            <a:pPr eaLnBrk="1" hangingPunct="1">
              <a:buFont typeface="Wingdings" panose="05000000000000000000" pitchFamily="2" charset="2"/>
              <a:buNone/>
            </a:pPr>
            <a:r>
              <a:rPr lang="en-GB" altLang="zh-CN" sz="1500" dirty="0">
                <a:ea typeface="宋体" panose="02010600030101010101" pitchFamily="2" charset="-122"/>
              </a:rPr>
              <a:t>		</a:t>
            </a:r>
            <a:r>
              <a:rPr lang="en-GB" altLang="zh-CN" sz="1500" i="1" dirty="0">
                <a:ea typeface="宋体" panose="02010600030101010101" pitchFamily="2" charset="-122"/>
              </a:rPr>
              <a:t>M</a:t>
            </a:r>
            <a:r>
              <a:rPr lang="en-GB" altLang="zh-CN" sz="1500" baseline="-25000" dirty="0">
                <a:ea typeface="宋体" panose="02010600030101010101" pitchFamily="2" charset="-122"/>
              </a:rPr>
              <a:t>2</a:t>
            </a:r>
            <a:r>
              <a:rPr lang="en-GB" altLang="zh-CN" sz="1500" dirty="0">
                <a:ea typeface="宋体" panose="02010600030101010101" pitchFamily="2" charset="-122"/>
              </a:rPr>
              <a:t>(w) = </a:t>
            </a:r>
            <a:r>
              <a:rPr lang="en-GB" altLang="zh-CN" sz="1500" i="1" dirty="0">
                <a:ea typeface="宋体" panose="02010600030101010101" pitchFamily="2" charset="-122"/>
              </a:rPr>
              <a:t>M</a:t>
            </a:r>
            <a:r>
              <a:rPr lang="en-GB" altLang="zh-CN" sz="1500" baseline="30000" dirty="0">
                <a:ea typeface="宋体" panose="02010600030101010101" pitchFamily="2" charset="-122"/>
              </a:rPr>
              <a:t>3</a:t>
            </a:r>
            <a:r>
              <a:rPr lang="en-GB" altLang="zh-CN" sz="1500" dirty="0">
                <a:ea typeface="宋体" panose="02010600030101010101" pitchFamily="2" charset="-122"/>
              </a:rPr>
              <a:t>(w) </a:t>
            </a:r>
            <a:r>
              <a:rPr lang="en-GB" altLang="zh-CN" sz="1500" dirty="0">
                <a:ea typeface="StarBats"/>
                <a:cs typeface="StarBats"/>
              </a:rPr>
              <a:t>⊕ </a:t>
            </a:r>
            <a:r>
              <a:rPr lang="en-GB" altLang="zh-CN" sz="1500" i="1" dirty="0">
                <a:ea typeface="宋体" panose="02010600030101010101" pitchFamily="2" charset="-122"/>
              </a:rPr>
              <a:t>M</a:t>
            </a:r>
            <a:r>
              <a:rPr lang="en-GB" altLang="zh-CN" sz="1500" dirty="0">
                <a:ea typeface="宋体" panose="02010600030101010101" pitchFamily="2" charset="-122"/>
              </a:rPr>
              <a:t>(w) </a:t>
            </a:r>
            <a:r>
              <a:rPr lang="en-GB" altLang="zh-CN" sz="1500" dirty="0">
                <a:ea typeface="StarBats"/>
                <a:cs typeface="StarBats"/>
              </a:rPr>
              <a:t>⊕ w</a:t>
            </a:r>
            <a:endParaRPr lang="en-GB" altLang="zh-CN" sz="1500" dirty="0">
              <a:ea typeface="宋体" panose="02010600030101010101" pitchFamily="2" charset="-122"/>
            </a:endParaRPr>
          </a:p>
          <a:p>
            <a:pPr eaLnBrk="1" hangingPunct="1">
              <a:buFont typeface="Wingdings" panose="05000000000000000000" pitchFamily="2" charset="2"/>
              <a:buNone/>
            </a:pPr>
            <a:r>
              <a:rPr lang="en-GB" altLang="zh-CN" sz="1500" dirty="0">
                <a:ea typeface="宋体" panose="02010600030101010101" pitchFamily="2" charset="-122"/>
              </a:rPr>
              <a:t>		</a:t>
            </a:r>
            <a:r>
              <a:rPr lang="en-GB" altLang="zh-CN" sz="1500" i="1" dirty="0">
                <a:ea typeface="宋体" panose="02010600030101010101" pitchFamily="2" charset="-122"/>
              </a:rPr>
              <a:t>M</a:t>
            </a:r>
            <a:r>
              <a:rPr lang="en-GB" altLang="zh-CN" sz="1500" baseline="-25000" dirty="0">
                <a:ea typeface="宋体" panose="02010600030101010101" pitchFamily="2" charset="-122"/>
              </a:rPr>
              <a:t>3</a:t>
            </a:r>
            <a:r>
              <a:rPr lang="en-GB" altLang="zh-CN" sz="1500" dirty="0">
                <a:ea typeface="宋体" panose="02010600030101010101" pitchFamily="2" charset="-122"/>
              </a:rPr>
              <a:t>(w) = </a:t>
            </a:r>
            <a:r>
              <a:rPr lang="en-GB" altLang="zh-CN" sz="1500" i="1" dirty="0">
                <a:ea typeface="宋体" panose="02010600030101010101" pitchFamily="2" charset="-122"/>
              </a:rPr>
              <a:t>M</a:t>
            </a:r>
            <a:r>
              <a:rPr lang="en-GB" altLang="zh-CN" sz="1500" baseline="30000" dirty="0">
                <a:ea typeface="宋体" panose="02010600030101010101" pitchFamily="2" charset="-122"/>
              </a:rPr>
              <a:t>3</a:t>
            </a:r>
            <a:r>
              <a:rPr lang="en-GB" altLang="zh-CN" sz="1500" dirty="0">
                <a:ea typeface="宋体" panose="02010600030101010101" pitchFamily="2" charset="-122"/>
              </a:rPr>
              <a:t>(w) </a:t>
            </a:r>
            <a:r>
              <a:rPr lang="en-GB" altLang="zh-CN" sz="1500" dirty="0">
                <a:ea typeface="StarBats"/>
                <a:cs typeface="StarBats"/>
              </a:rPr>
              <a:t>⊕ </a:t>
            </a:r>
            <a:r>
              <a:rPr lang="en-GB" altLang="zh-CN" sz="1500" i="1" dirty="0">
                <a:ea typeface="宋体" panose="02010600030101010101" pitchFamily="2" charset="-122"/>
              </a:rPr>
              <a:t>M</a:t>
            </a:r>
            <a:r>
              <a:rPr lang="en-GB" altLang="zh-CN" sz="1500" baseline="30000" dirty="0">
                <a:ea typeface="宋体" panose="02010600030101010101" pitchFamily="2" charset="-122"/>
              </a:rPr>
              <a:t>2</a:t>
            </a:r>
            <a:r>
              <a:rPr lang="en-GB" altLang="zh-CN" sz="1500" dirty="0">
                <a:ea typeface="宋体" panose="02010600030101010101" pitchFamily="2" charset="-122"/>
              </a:rPr>
              <a:t>(w) </a:t>
            </a:r>
            <a:r>
              <a:rPr lang="en-GB" altLang="zh-CN" sz="1500" dirty="0">
                <a:ea typeface="StarBats"/>
                <a:cs typeface="StarBats"/>
              </a:rPr>
              <a:t>⊕ w</a:t>
            </a:r>
            <a:endParaRPr lang="en-GB" altLang="zh-CN" sz="1500" dirty="0">
              <a:ea typeface="宋体" panose="02010600030101010101" pitchFamily="2" charset="-122"/>
            </a:endParaRPr>
          </a:p>
          <a:p>
            <a:pPr eaLnBrk="1" hangingPunct="1">
              <a:buFont typeface="Wingdings" panose="05000000000000000000" pitchFamily="2" charset="2"/>
              <a:buNone/>
            </a:pPr>
            <a:r>
              <a:rPr lang="en-GB" altLang="zh-CN" sz="1500" dirty="0">
                <a:ea typeface="宋体" panose="02010600030101010101" pitchFamily="2" charset="-122"/>
              </a:rPr>
              <a:t>		</a:t>
            </a:r>
            <a:r>
              <a:rPr lang="en-GB" altLang="zh-CN" sz="1500" i="1" dirty="0">
                <a:ea typeface="宋体" panose="02010600030101010101" pitchFamily="2" charset="-122"/>
              </a:rPr>
              <a:t>M</a:t>
            </a:r>
            <a:r>
              <a:rPr lang="en-GB" altLang="zh-CN" sz="1500" baseline="-25000" dirty="0">
                <a:ea typeface="宋体" panose="02010600030101010101" pitchFamily="2" charset="-122"/>
              </a:rPr>
              <a:t>4</a:t>
            </a:r>
            <a:r>
              <a:rPr lang="en-GB" altLang="zh-CN" sz="1500" dirty="0">
                <a:ea typeface="宋体" panose="02010600030101010101" pitchFamily="2" charset="-122"/>
              </a:rPr>
              <a:t>(w) = </a:t>
            </a:r>
            <a:r>
              <a:rPr lang="en-GB" altLang="zh-CN" sz="1500" i="1" dirty="0">
                <a:ea typeface="宋体" panose="02010600030101010101" pitchFamily="2" charset="-122"/>
              </a:rPr>
              <a:t>M</a:t>
            </a:r>
            <a:r>
              <a:rPr lang="en-GB" altLang="zh-CN" sz="1500" baseline="30000" dirty="0">
                <a:ea typeface="宋体" panose="02010600030101010101" pitchFamily="2" charset="-122"/>
              </a:rPr>
              <a:t>3</a:t>
            </a:r>
            <a:r>
              <a:rPr lang="en-GB" altLang="zh-CN" sz="1500" dirty="0">
                <a:ea typeface="宋体" panose="02010600030101010101" pitchFamily="2" charset="-122"/>
              </a:rPr>
              <a:t>(w) </a:t>
            </a:r>
            <a:r>
              <a:rPr lang="en-GB" altLang="zh-CN" sz="1500" dirty="0">
                <a:ea typeface="StarBats"/>
                <a:cs typeface="StarBats"/>
              </a:rPr>
              <a:t>⊕ w</a:t>
            </a:r>
          </a:p>
          <a:p>
            <a:pPr eaLnBrk="1" hangingPunct="1"/>
            <a:r>
              <a:rPr lang="en-US" altLang="zh-CN" sz="1500" i="1" dirty="0">
                <a:latin typeface="Times New Roman" panose="02020603050405020304" pitchFamily="18" charset="0"/>
                <a:ea typeface="宋体" panose="02010600030101010101" pitchFamily="2" charset="-122"/>
              </a:rPr>
              <a:t>mic</a:t>
            </a:r>
            <a:r>
              <a:rPr lang="en-US" altLang="zh-CN" sz="1500" baseline="30000" dirty="0">
                <a:latin typeface="Times New Roman" panose="02020603050405020304" pitchFamily="18" charset="0"/>
                <a:ea typeface="宋体" panose="02010600030101010101" pitchFamily="2" charset="-122"/>
              </a:rPr>
              <a:t>-1</a:t>
            </a:r>
            <a:r>
              <a:rPr lang="en-US" altLang="zh-CN" sz="1500" dirty="0">
                <a:latin typeface="Times New Roman" panose="02020603050405020304" pitchFamily="18" charset="0"/>
                <a:ea typeface="宋体" panose="02010600030101010101" pitchFamily="2" charset="-122"/>
              </a:rPr>
              <a:t>(</a:t>
            </a:r>
            <a:r>
              <a:rPr lang="en-US" altLang="zh-CN" sz="1500" i="1" dirty="0">
                <a:latin typeface="Times New Roman" panose="02020603050405020304" pitchFamily="18" charset="0"/>
                <a:ea typeface="宋体" panose="02010600030101010101" pitchFamily="2" charset="-122"/>
              </a:rPr>
              <a:t>A</a:t>
            </a:r>
            <a:r>
              <a:rPr lang="en-US" altLang="zh-CN" sz="1500" dirty="0">
                <a:latin typeface="Times New Roman" panose="02020603050405020304" pitchFamily="18" charset="0"/>
                <a:ea typeface="宋体" panose="02010600030101010101" pitchFamily="2" charset="-122"/>
              </a:rPr>
              <a:t>) = [a</a:t>
            </a:r>
            <a:r>
              <a:rPr lang="en-US" altLang="zh-CN" sz="1500" baseline="30000" dirty="0">
                <a:latin typeface="Times New Roman" panose="02020603050405020304" pitchFamily="18" charset="0"/>
                <a:ea typeface="宋体" panose="02010600030101010101" pitchFamily="2" charset="-122"/>
              </a:rPr>
              <a:t>’’</a:t>
            </a:r>
            <a:r>
              <a:rPr lang="en-US" altLang="zh-CN" sz="1500" baseline="-25000" dirty="0" err="1">
                <a:latin typeface="Times New Roman" panose="02020603050405020304" pitchFamily="18" charset="0"/>
                <a:ea typeface="宋体" panose="02010600030101010101" pitchFamily="2" charset="-122"/>
              </a:rPr>
              <a:t>ij</a:t>
            </a:r>
            <a:r>
              <a:rPr lang="en-US" altLang="zh-CN" sz="1500" dirty="0">
                <a:latin typeface="Times New Roman" panose="02020603050405020304" pitchFamily="18" charset="0"/>
                <a:ea typeface="宋体" panose="02010600030101010101" pitchFamily="2" charset="-122"/>
              </a:rPr>
              <a:t>]</a:t>
            </a:r>
            <a:r>
              <a:rPr lang="en-US" altLang="zh-CN" sz="1500" baseline="-25000" dirty="0">
                <a:latin typeface="Times New Roman" panose="02020603050405020304" pitchFamily="18" charset="0"/>
                <a:ea typeface="宋体" panose="02010600030101010101" pitchFamily="2" charset="-122"/>
              </a:rPr>
              <a:t>4×4</a:t>
            </a:r>
            <a:r>
              <a:rPr lang="en-US" altLang="zh-CN" sz="1500" dirty="0">
                <a:ea typeface="宋体" panose="02010600030101010101" pitchFamily="2" charset="-122"/>
              </a:rPr>
              <a:t> :</a:t>
            </a:r>
          </a:p>
          <a:p>
            <a:pPr eaLnBrk="1" hangingPunct="1">
              <a:buFont typeface="Wingdings" panose="05000000000000000000" pitchFamily="2" charset="2"/>
              <a:buNone/>
            </a:pPr>
            <a:r>
              <a:rPr lang="en-US" altLang="zh-CN" sz="1500" dirty="0">
                <a:ea typeface="宋体" panose="02010600030101010101" pitchFamily="2" charset="-122"/>
              </a:rPr>
              <a:t>		 a’’</a:t>
            </a:r>
            <a:r>
              <a:rPr lang="en-US" altLang="zh-CN" sz="1500" baseline="-25000" dirty="0">
                <a:ea typeface="宋体" panose="02010600030101010101" pitchFamily="2" charset="-122"/>
              </a:rPr>
              <a:t>0,j</a:t>
            </a:r>
            <a:r>
              <a:rPr lang="en-US" altLang="zh-CN" sz="1500" dirty="0">
                <a:ea typeface="宋体" panose="02010600030101010101" pitchFamily="2" charset="-122"/>
              </a:rPr>
              <a:t> = </a:t>
            </a:r>
            <a:r>
              <a:rPr lang="en-US" altLang="zh-CN" sz="1500" i="1" dirty="0">
                <a:ea typeface="宋体" panose="02010600030101010101" pitchFamily="2" charset="-122"/>
              </a:rPr>
              <a:t>M</a:t>
            </a:r>
            <a:r>
              <a:rPr lang="en-US" altLang="zh-CN" sz="1500" baseline="-25000" dirty="0">
                <a:ea typeface="宋体" panose="02010600030101010101" pitchFamily="2" charset="-122"/>
              </a:rPr>
              <a:t>1</a:t>
            </a:r>
            <a:r>
              <a:rPr lang="en-US" altLang="zh-CN" sz="1500" dirty="0">
                <a:ea typeface="宋体" panose="02010600030101010101" pitchFamily="2" charset="-122"/>
              </a:rPr>
              <a:t>(a</a:t>
            </a:r>
            <a:r>
              <a:rPr lang="en-US" altLang="zh-CN" sz="1500" baseline="-25000" dirty="0">
                <a:ea typeface="宋体" panose="02010600030101010101" pitchFamily="2" charset="-122"/>
              </a:rPr>
              <a:t>0,j</a:t>
            </a:r>
            <a:r>
              <a:rPr lang="en-US" altLang="zh-CN" sz="1500" dirty="0">
                <a:ea typeface="宋体" panose="02010600030101010101" pitchFamily="2" charset="-122"/>
              </a:rPr>
              <a:t>) </a:t>
            </a:r>
            <a:r>
              <a:rPr lang="en-GB" altLang="zh-CN" sz="1500" dirty="0">
                <a:ea typeface="StarBats"/>
                <a:cs typeface="StarBats"/>
              </a:rPr>
              <a:t>⊕ </a:t>
            </a:r>
            <a:r>
              <a:rPr lang="en-US" altLang="zh-CN" sz="1500" i="1" dirty="0">
                <a:ea typeface="宋体" panose="02010600030101010101" pitchFamily="2" charset="-122"/>
              </a:rPr>
              <a:t>M</a:t>
            </a:r>
            <a:r>
              <a:rPr lang="en-US" altLang="zh-CN" sz="1500" baseline="-25000" dirty="0">
                <a:ea typeface="宋体" panose="02010600030101010101" pitchFamily="2" charset="-122"/>
              </a:rPr>
              <a:t>2</a:t>
            </a:r>
            <a:r>
              <a:rPr lang="en-US" altLang="zh-CN" sz="1500" dirty="0">
                <a:ea typeface="宋体" panose="02010600030101010101" pitchFamily="2" charset="-122"/>
              </a:rPr>
              <a:t>(a</a:t>
            </a:r>
            <a:r>
              <a:rPr lang="en-US" altLang="zh-CN" sz="1500" baseline="-25000" dirty="0">
                <a:ea typeface="宋体" panose="02010600030101010101" pitchFamily="2" charset="-122"/>
              </a:rPr>
              <a:t>1,j</a:t>
            </a:r>
            <a:r>
              <a:rPr lang="en-US" altLang="zh-CN" sz="1500" dirty="0">
                <a:ea typeface="宋体" panose="02010600030101010101" pitchFamily="2" charset="-122"/>
              </a:rPr>
              <a:t>) </a:t>
            </a:r>
            <a:r>
              <a:rPr lang="en-GB" altLang="zh-CN" sz="1500" dirty="0">
                <a:ea typeface="StarBats"/>
                <a:cs typeface="StarBats"/>
              </a:rPr>
              <a:t>⊕ </a:t>
            </a:r>
            <a:r>
              <a:rPr lang="en-US" altLang="zh-CN" sz="1500" i="1" dirty="0">
                <a:ea typeface="宋体" panose="02010600030101010101" pitchFamily="2" charset="-122"/>
              </a:rPr>
              <a:t>M</a:t>
            </a:r>
            <a:r>
              <a:rPr lang="en-US" altLang="zh-CN" sz="1500" baseline="-25000" dirty="0">
                <a:ea typeface="宋体" panose="02010600030101010101" pitchFamily="2" charset="-122"/>
              </a:rPr>
              <a:t>3</a:t>
            </a:r>
            <a:r>
              <a:rPr lang="en-US" altLang="zh-CN" sz="1500" dirty="0">
                <a:ea typeface="宋体" panose="02010600030101010101" pitchFamily="2" charset="-122"/>
              </a:rPr>
              <a:t>(a</a:t>
            </a:r>
            <a:r>
              <a:rPr lang="en-US" altLang="zh-CN" sz="1500" baseline="-25000" dirty="0">
                <a:ea typeface="宋体" panose="02010600030101010101" pitchFamily="2" charset="-122"/>
              </a:rPr>
              <a:t>2,j</a:t>
            </a:r>
            <a:r>
              <a:rPr lang="en-US" altLang="zh-CN" sz="1500" dirty="0">
                <a:ea typeface="宋体" panose="02010600030101010101" pitchFamily="2" charset="-122"/>
              </a:rPr>
              <a:t>) </a:t>
            </a:r>
            <a:r>
              <a:rPr lang="en-GB" altLang="zh-CN" sz="1500" dirty="0">
                <a:ea typeface="StarBats"/>
                <a:cs typeface="StarBats"/>
              </a:rPr>
              <a:t>⊕ </a:t>
            </a:r>
            <a:r>
              <a:rPr lang="en-US" altLang="zh-CN" sz="1500" i="1" dirty="0">
                <a:ea typeface="宋体" panose="02010600030101010101" pitchFamily="2" charset="-122"/>
              </a:rPr>
              <a:t>M</a:t>
            </a:r>
            <a:r>
              <a:rPr lang="en-US" altLang="zh-CN" sz="1500" baseline="-25000" dirty="0">
                <a:ea typeface="宋体" panose="02010600030101010101" pitchFamily="2" charset="-122"/>
              </a:rPr>
              <a:t>4</a:t>
            </a:r>
            <a:r>
              <a:rPr lang="en-US" altLang="zh-CN" sz="1500" dirty="0">
                <a:ea typeface="宋体" panose="02010600030101010101" pitchFamily="2" charset="-122"/>
              </a:rPr>
              <a:t>(a</a:t>
            </a:r>
            <a:r>
              <a:rPr lang="en-US" altLang="zh-CN" sz="1500" baseline="-25000" dirty="0">
                <a:ea typeface="宋体" panose="02010600030101010101" pitchFamily="2" charset="-122"/>
              </a:rPr>
              <a:t>3,j</a:t>
            </a:r>
            <a:r>
              <a:rPr lang="en-US" altLang="zh-CN" sz="1500" dirty="0">
                <a:ea typeface="宋体" panose="02010600030101010101" pitchFamily="2" charset="-122"/>
              </a:rPr>
              <a:t>)</a:t>
            </a:r>
          </a:p>
          <a:p>
            <a:pPr eaLnBrk="1" hangingPunct="1">
              <a:buFont typeface="Wingdings" panose="05000000000000000000" pitchFamily="2" charset="2"/>
              <a:buNone/>
            </a:pPr>
            <a:r>
              <a:rPr lang="en-US" altLang="zh-CN" sz="1500" dirty="0">
                <a:ea typeface="宋体" panose="02010600030101010101" pitchFamily="2" charset="-122"/>
              </a:rPr>
              <a:t>		 a’’</a:t>
            </a:r>
            <a:r>
              <a:rPr lang="en-US" altLang="zh-CN" sz="1500" baseline="-25000" dirty="0">
                <a:ea typeface="宋体" panose="02010600030101010101" pitchFamily="2" charset="-122"/>
              </a:rPr>
              <a:t>1,j</a:t>
            </a:r>
            <a:r>
              <a:rPr lang="en-US" altLang="zh-CN" sz="1500" dirty="0">
                <a:ea typeface="宋体" panose="02010600030101010101" pitchFamily="2" charset="-122"/>
              </a:rPr>
              <a:t> = </a:t>
            </a:r>
            <a:r>
              <a:rPr lang="en-US" altLang="zh-CN" sz="1500" i="1" dirty="0">
                <a:ea typeface="宋体" panose="02010600030101010101" pitchFamily="2" charset="-122"/>
              </a:rPr>
              <a:t>M</a:t>
            </a:r>
            <a:r>
              <a:rPr lang="en-US" altLang="zh-CN" sz="1500" baseline="-25000" dirty="0">
                <a:ea typeface="宋体" panose="02010600030101010101" pitchFamily="2" charset="-122"/>
              </a:rPr>
              <a:t>4</a:t>
            </a:r>
            <a:r>
              <a:rPr lang="en-US" altLang="zh-CN" sz="1500" dirty="0">
                <a:ea typeface="宋体" panose="02010600030101010101" pitchFamily="2" charset="-122"/>
              </a:rPr>
              <a:t>(a</a:t>
            </a:r>
            <a:r>
              <a:rPr lang="en-US" altLang="zh-CN" sz="1500" baseline="-25000" dirty="0">
                <a:ea typeface="宋体" panose="02010600030101010101" pitchFamily="2" charset="-122"/>
              </a:rPr>
              <a:t>0,j</a:t>
            </a:r>
            <a:r>
              <a:rPr lang="en-US" altLang="zh-CN" sz="1500" dirty="0">
                <a:ea typeface="宋体" panose="02010600030101010101" pitchFamily="2" charset="-122"/>
              </a:rPr>
              <a:t>) </a:t>
            </a:r>
            <a:r>
              <a:rPr lang="en-GB" altLang="zh-CN" sz="1500" dirty="0">
                <a:ea typeface="StarBats"/>
                <a:cs typeface="StarBats"/>
              </a:rPr>
              <a:t>⊕ </a:t>
            </a:r>
            <a:r>
              <a:rPr lang="en-US" altLang="zh-CN" sz="1500" i="1" dirty="0">
                <a:ea typeface="宋体" panose="02010600030101010101" pitchFamily="2" charset="-122"/>
              </a:rPr>
              <a:t>M</a:t>
            </a:r>
            <a:r>
              <a:rPr lang="en-US" altLang="zh-CN" sz="1500" baseline="-25000" dirty="0">
                <a:ea typeface="宋体" panose="02010600030101010101" pitchFamily="2" charset="-122"/>
              </a:rPr>
              <a:t>1</a:t>
            </a:r>
            <a:r>
              <a:rPr lang="en-US" altLang="zh-CN" sz="1500" dirty="0">
                <a:ea typeface="宋体" panose="02010600030101010101" pitchFamily="2" charset="-122"/>
              </a:rPr>
              <a:t>(a</a:t>
            </a:r>
            <a:r>
              <a:rPr lang="en-US" altLang="zh-CN" sz="1500" baseline="-25000" dirty="0">
                <a:ea typeface="宋体" panose="02010600030101010101" pitchFamily="2" charset="-122"/>
              </a:rPr>
              <a:t>1,j</a:t>
            </a:r>
            <a:r>
              <a:rPr lang="en-US" altLang="zh-CN" sz="1500" dirty="0">
                <a:ea typeface="宋体" panose="02010600030101010101" pitchFamily="2" charset="-122"/>
              </a:rPr>
              <a:t>) </a:t>
            </a:r>
            <a:r>
              <a:rPr lang="en-GB" altLang="zh-CN" sz="1500" dirty="0">
                <a:ea typeface="StarBats"/>
                <a:cs typeface="StarBats"/>
              </a:rPr>
              <a:t>⊕ </a:t>
            </a:r>
            <a:r>
              <a:rPr lang="en-US" altLang="zh-CN" sz="1500" i="1" dirty="0">
                <a:ea typeface="宋体" panose="02010600030101010101" pitchFamily="2" charset="-122"/>
              </a:rPr>
              <a:t>M</a:t>
            </a:r>
            <a:r>
              <a:rPr lang="en-US" altLang="zh-CN" sz="1500" baseline="-25000" dirty="0">
                <a:ea typeface="宋体" panose="02010600030101010101" pitchFamily="2" charset="-122"/>
              </a:rPr>
              <a:t>2</a:t>
            </a:r>
            <a:r>
              <a:rPr lang="en-US" altLang="zh-CN" sz="1500" dirty="0">
                <a:ea typeface="宋体" panose="02010600030101010101" pitchFamily="2" charset="-122"/>
              </a:rPr>
              <a:t>(a</a:t>
            </a:r>
            <a:r>
              <a:rPr lang="en-US" altLang="zh-CN" sz="1500" baseline="-25000" dirty="0">
                <a:ea typeface="宋体" panose="02010600030101010101" pitchFamily="2" charset="-122"/>
              </a:rPr>
              <a:t>2,j</a:t>
            </a:r>
            <a:r>
              <a:rPr lang="en-US" altLang="zh-CN" sz="1500" dirty="0">
                <a:ea typeface="宋体" panose="02010600030101010101" pitchFamily="2" charset="-122"/>
              </a:rPr>
              <a:t>) </a:t>
            </a:r>
            <a:r>
              <a:rPr lang="en-GB" altLang="zh-CN" sz="1500" dirty="0">
                <a:ea typeface="StarBats"/>
                <a:cs typeface="StarBats"/>
              </a:rPr>
              <a:t>⊕ </a:t>
            </a:r>
            <a:r>
              <a:rPr lang="en-US" altLang="zh-CN" sz="1500" i="1" dirty="0">
                <a:ea typeface="宋体" panose="02010600030101010101" pitchFamily="2" charset="-122"/>
              </a:rPr>
              <a:t>M</a:t>
            </a:r>
            <a:r>
              <a:rPr lang="en-US" altLang="zh-CN" sz="1500" baseline="-25000" dirty="0">
                <a:ea typeface="宋体" panose="02010600030101010101" pitchFamily="2" charset="-122"/>
              </a:rPr>
              <a:t>3</a:t>
            </a:r>
            <a:r>
              <a:rPr lang="en-US" altLang="zh-CN" sz="1500" dirty="0">
                <a:ea typeface="宋体" panose="02010600030101010101" pitchFamily="2" charset="-122"/>
              </a:rPr>
              <a:t>(a</a:t>
            </a:r>
            <a:r>
              <a:rPr lang="en-US" altLang="zh-CN" sz="1500" baseline="-25000" dirty="0">
                <a:ea typeface="宋体" panose="02010600030101010101" pitchFamily="2" charset="-122"/>
              </a:rPr>
              <a:t>3,j</a:t>
            </a:r>
            <a:r>
              <a:rPr lang="en-US" altLang="zh-CN" sz="1500" dirty="0">
                <a:ea typeface="宋体" panose="02010600030101010101" pitchFamily="2" charset="-122"/>
              </a:rPr>
              <a:t>)</a:t>
            </a:r>
          </a:p>
          <a:p>
            <a:pPr eaLnBrk="1" hangingPunct="1">
              <a:buFont typeface="Wingdings" panose="05000000000000000000" pitchFamily="2" charset="2"/>
              <a:buNone/>
            </a:pPr>
            <a:r>
              <a:rPr lang="en-US" altLang="zh-CN" sz="1500" dirty="0">
                <a:ea typeface="宋体" panose="02010600030101010101" pitchFamily="2" charset="-122"/>
              </a:rPr>
              <a:t>		 a’’</a:t>
            </a:r>
            <a:r>
              <a:rPr lang="en-US" altLang="zh-CN" sz="1500" baseline="-25000" dirty="0">
                <a:ea typeface="宋体" panose="02010600030101010101" pitchFamily="2" charset="-122"/>
              </a:rPr>
              <a:t>2,j</a:t>
            </a:r>
            <a:r>
              <a:rPr lang="en-US" altLang="zh-CN" sz="1500" dirty="0">
                <a:ea typeface="宋体" panose="02010600030101010101" pitchFamily="2" charset="-122"/>
              </a:rPr>
              <a:t> = </a:t>
            </a:r>
            <a:r>
              <a:rPr lang="en-US" altLang="zh-CN" sz="1500" i="1" dirty="0">
                <a:ea typeface="宋体" panose="02010600030101010101" pitchFamily="2" charset="-122"/>
              </a:rPr>
              <a:t>M</a:t>
            </a:r>
            <a:r>
              <a:rPr lang="en-US" altLang="zh-CN" sz="1500" baseline="-25000" dirty="0">
                <a:ea typeface="宋体" panose="02010600030101010101" pitchFamily="2" charset="-122"/>
              </a:rPr>
              <a:t>3</a:t>
            </a:r>
            <a:r>
              <a:rPr lang="en-US" altLang="zh-CN" sz="1500" dirty="0">
                <a:ea typeface="宋体" panose="02010600030101010101" pitchFamily="2" charset="-122"/>
              </a:rPr>
              <a:t>(a</a:t>
            </a:r>
            <a:r>
              <a:rPr lang="en-US" altLang="zh-CN" sz="1500" baseline="-25000" dirty="0">
                <a:ea typeface="宋体" panose="02010600030101010101" pitchFamily="2" charset="-122"/>
              </a:rPr>
              <a:t>0,j</a:t>
            </a:r>
            <a:r>
              <a:rPr lang="en-US" altLang="zh-CN" sz="1500" dirty="0">
                <a:ea typeface="宋体" panose="02010600030101010101" pitchFamily="2" charset="-122"/>
              </a:rPr>
              <a:t>) </a:t>
            </a:r>
            <a:r>
              <a:rPr lang="en-GB" altLang="zh-CN" sz="1500" dirty="0">
                <a:ea typeface="StarBats"/>
                <a:cs typeface="StarBats"/>
              </a:rPr>
              <a:t>⊕ </a:t>
            </a:r>
            <a:r>
              <a:rPr lang="en-US" altLang="zh-CN" sz="1500" i="1" dirty="0">
                <a:ea typeface="宋体" panose="02010600030101010101" pitchFamily="2" charset="-122"/>
              </a:rPr>
              <a:t>M</a:t>
            </a:r>
            <a:r>
              <a:rPr lang="en-US" altLang="zh-CN" sz="1500" baseline="-25000" dirty="0">
                <a:ea typeface="宋体" panose="02010600030101010101" pitchFamily="2" charset="-122"/>
              </a:rPr>
              <a:t>4</a:t>
            </a:r>
            <a:r>
              <a:rPr lang="en-US" altLang="zh-CN" sz="1500" dirty="0">
                <a:ea typeface="宋体" panose="02010600030101010101" pitchFamily="2" charset="-122"/>
              </a:rPr>
              <a:t>(a</a:t>
            </a:r>
            <a:r>
              <a:rPr lang="en-US" altLang="zh-CN" sz="1500" baseline="-25000" dirty="0">
                <a:ea typeface="宋体" panose="02010600030101010101" pitchFamily="2" charset="-122"/>
              </a:rPr>
              <a:t>1,j</a:t>
            </a:r>
            <a:r>
              <a:rPr lang="en-US" altLang="zh-CN" sz="1500" dirty="0">
                <a:ea typeface="宋体" panose="02010600030101010101" pitchFamily="2" charset="-122"/>
              </a:rPr>
              <a:t>) </a:t>
            </a:r>
            <a:r>
              <a:rPr lang="en-GB" altLang="zh-CN" sz="1500" dirty="0">
                <a:ea typeface="StarBats"/>
                <a:cs typeface="StarBats"/>
              </a:rPr>
              <a:t>⊕ </a:t>
            </a:r>
            <a:r>
              <a:rPr lang="en-US" altLang="zh-CN" sz="1500" i="1" dirty="0">
                <a:ea typeface="宋体" panose="02010600030101010101" pitchFamily="2" charset="-122"/>
              </a:rPr>
              <a:t>M</a:t>
            </a:r>
            <a:r>
              <a:rPr lang="en-US" altLang="zh-CN" sz="1500" baseline="-25000" dirty="0">
                <a:ea typeface="宋体" panose="02010600030101010101" pitchFamily="2" charset="-122"/>
              </a:rPr>
              <a:t>1</a:t>
            </a:r>
            <a:r>
              <a:rPr lang="en-US" altLang="zh-CN" sz="1500" dirty="0">
                <a:ea typeface="宋体" panose="02010600030101010101" pitchFamily="2" charset="-122"/>
              </a:rPr>
              <a:t>(a</a:t>
            </a:r>
            <a:r>
              <a:rPr lang="en-US" altLang="zh-CN" sz="1500" baseline="-25000" dirty="0">
                <a:ea typeface="宋体" panose="02010600030101010101" pitchFamily="2" charset="-122"/>
              </a:rPr>
              <a:t>2,j</a:t>
            </a:r>
            <a:r>
              <a:rPr lang="en-US" altLang="zh-CN" sz="1500" dirty="0">
                <a:ea typeface="宋体" panose="02010600030101010101" pitchFamily="2" charset="-122"/>
              </a:rPr>
              <a:t>) </a:t>
            </a:r>
            <a:r>
              <a:rPr lang="en-GB" altLang="zh-CN" sz="1500" dirty="0">
                <a:ea typeface="StarBats"/>
                <a:cs typeface="StarBats"/>
              </a:rPr>
              <a:t>⊕ </a:t>
            </a:r>
            <a:r>
              <a:rPr lang="en-US" altLang="zh-CN" sz="1500" i="1" dirty="0">
                <a:ea typeface="宋体" panose="02010600030101010101" pitchFamily="2" charset="-122"/>
              </a:rPr>
              <a:t>M</a:t>
            </a:r>
            <a:r>
              <a:rPr lang="en-US" altLang="zh-CN" sz="1500" baseline="-25000" dirty="0">
                <a:ea typeface="宋体" panose="02010600030101010101" pitchFamily="2" charset="-122"/>
              </a:rPr>
              <a:t>2</a:t>
            </a:r>
            <a:r>
              <a:rPr lang="en-US" altLang="zh-CN" sz="1500" dirty="0">
                <a:ea typeface="宋体" panose="02010600030101010101" pitchFamily="2" charset="-122"/>
              </a:rPr>
              <a:t>(a</a:t>
            </a:r>
            <a:r>
              <a:rPr lang="en-US" altLang="zh-CN" sz="1500" baseline="-25000" dirty="0">
                <a:ea typeface="宋体" panose="02010600030101010101" pitchFamily="2" charset="-122"/>
              </a:rPr>
              <a:t>3,j</a:t>
            </a:r>
            <a:r>
              <a:rPr lang="en-US" altLang="zh-CN" sz="1500" dirty="0">
                <a:ea typeface="宋体" panose="02010600030101010101" pitchFamily="2" charset="-122"/>
              </a:rPr>
              <a:t>)</a:t>
            </a:r>
          </a:p>
          <a:p>
            <a:pPr eaLnBrk="1" hangingPunct="1">
              <a:buFont typeface="Wingdings" panose="05000000000000000000" pitchFamily="2" charset="2"/>
              <a:buNone/>
            </a:pPr>
            <a:r>
              <a:rPr lang="en-US" altLang="zh-CN" sz="1500" dirty="0">
                <a:ea typeface="宋体" panose="02010600030101010101" pitchFamily="2" charset="-122"/>
              </a:rPr>
              <a:t>		 a’’</a:t>
            </a:r>
            <a:r>
              <a:rPr lang="en-US" altLang="zh-CN" sz="1500" baseline="-25000" dirty="0">
                <a:ea typeface="宋体" panose="02010600030101010101" pitchFamily="2" charset="-122"/>
              </a:rPr>
              <a:t>3,j</a:t>
            </a:r>
            <a:r>
              <a:rPr lang="en-US" altLang="zh-CN" sz="1500" dirty="0">
                <a:ea typeface="宋体" panose="02010600030101010101" pitchFamily="2" charset="-122"/>
              </a:rPr>
              <a:t> = </a:t>
            </a:r>
            <a:r>
              <a:rPr lang="en-US" altLang="zh-CN" sz="1500" i="1" dirty="0">
                <a:ea typeface="宋体" panose="02010600030101010101" pitchFamily="2" charset="-122"/>
              </a:rPr>
              <a:t>M</a:t>
            </a:r>
            <a:r>
              <a:rPr lang="en-US" altLang="zh-CN" sz="1500" baseline="-25000" dirty="0">
                <a:ea typeface="宋体" panose="02010600030101010101" pitchFamily="2" charset="-122"/>
              </a:rPr>
              <a:t>2</a:t>
            </a:r>
            <a:r>
              <a:rPr lang="en-US" altLang="zh-CN" sz="1500" dirty="0">
                <a:ea typeface="宋体" panose="02010600030101010101" pitchFamily="2" charset="-122"/>
              </a:rPr>
              <a:t>(a</a:t>
            </a:r>
            <a:r>
              <a:rPr lang="en-US" altLang="zh-CN" sz="1500" baseline="-25000" dirty="0">
                <a:ea typeface="宋体" panose="02010600030101010101" pitchFamily="2" charset="-122"/>
              </a:rPr>
              <a:t>0,j</a:t>
            </a:r>
            <a:r>
              <a:rPr lang="en-US" altLang="zh-CN" sz="1500" dirty="0">
                <a:ea typeface="宋体" panose="02010600030101010101" pitchFamily="2" charset="-122"/>
              </a:rPr>
              <a:t>) </a:t>
            </a:r>
            <a:r>
              <a:rPr lang="en-GB" altLang="zh-CN" sz="1500" dirty="0">
                <a:ea typeface="StarBats"/>
                <a:cs typeface="StarBats"/>
              </a:rPr>
              <a:t>⊕ </a:t>
            </a:r>
            <a:r>
              <a:rPr lang="en-US" altLang="zh-CN" sz="1500" i="1" dirty="0">
                <a:ea typeface="宋体" panose="02010600030101010101" pitchFamily="2" charset="-122"/>
              </a:rPr>
              <a:t>M</a:t>
            </a:r>
            <a:r>
              <a:rPr lang="en-US" altLang="zh-CN" sz="1500" baseline="-25000" dirty="0">
                <a:ea typeface="宋体" panose="02010600030101010101" pitchFamily="2" charset="-122"/>
              </a:rPr>
              <a:t>3</a:t>
            </a:r>
            <a:r>
              <a:rPr lang="en-US" altLang="zh-CN" sz="1500" dirty="0">
                <a:ea typeface="宋体" panose="02010600030101010101" pitchFamily="2" charset="-122"/>
              </a:rPr>
              <a:t>(a</a:t>
            </a:r>
            <a:r>
              <a:rPr lang="en-US" altLang="zh-CN" sz="1500" baseline="-25000" dirty="0">
                <a:ea typeface="宋体" panose="02010600030101010101" pitchFamily="2" charset="-122"/>
              </a:rPr>
              <a:t>1,j</a:t>
            </a:r>
            <a:r>
              <a:rPr lang="en-US" altLang="zh-CN" sz="1500" dirty="0">
                <a:ea typeface="宋体" panose="02010600030101010101" pitchFamily="2" charset="-122"/>
              </a:rPr>
              <a:t>) </a:t>
            </a:r>
            <a:r>
              <a:rPr lang="en-GB" altLang="zh-CN" sz="1500" dirty="0">
                <a:ea typeface="StarBats"/>
                <a:cs typeface="StarBats"/>
              </a:rPr>
              <a:t>⊕ </a:t>
            </a:r>
            <a:r>
              <a:rPr lang="en-US" altLang="zh-CN" sz="1500" i="1" dirty="0">
                <a:ea typeface="宋体" panose="02010600030101010101" pitchFamily="2" charset="-122"/>
              </a:rPr>
              <a:t>M</a:t>
            </a:r>
            <a:r>
              <a:rPr lang="en-US" altLang="zh-CN" sz="1500" baseline="-25000" dirty="0">
                <a:ea typeface="宋体" panose="02010600030101010101" pitchFamily="2" charset="-122"/>
              </a:rPr>
              <a:t>4</a:t>
            </a:r>
            <a:r>
              <a:rPr lang="en-US" altLang="zh-CN" sz="1500" dirty="0">
                <a:ea typeface="宋体" panose="02010600030101010101" pitchFamily="2" charset="-122"/>
              </a:rPr>
              <a:t>(a</a:t>
            </a:r>
            <a:r>
              <a:rPr lang="en-US" altLang="zh-CN" sz="1500" baseline="-25000" dirty="0">
                <a:ea typeface="宋体" panose="02010600030101010101" pitchFamily="2" charset="-122"/>
              </a:rPr>
              <a:t>2,j</a:t>
            </a:r>
            <a:r>
              <a:rPr lang="en-US" altLang="zh-CN" sz="1500" dirty="0">
                <a:ea typeface="宋体" panose="02010600030101010101" pitchFamily="2" charset="-122"/>
              </a:rPr>
              <a:t>) </a:t>
            </a:r>
            <a:r>
              <a:rPr lang="en-GB" altLang="zh-CN" sz="1500" dirty="0">
                <a:ea typeface="StarBats"/>
                <a:cs typeface="StarBats"/>
              </a:rPr>
              <a:t>⊕ </a:t>
            </a:r>
            <a:r>
              <a:rPr lang="en-US" altLang="zh-CN" sz="1500" i="1" dirty="0">
                <a:ea typeface="宋体" panose="02010600030101010101" pitchFamily="2" charset="-122"/>
              </a:rPr>
              <a:t>M</a:t>
            </a:r>
            <a:r>
              <a:rPr lang="en-US" altLang="zh-CN" sz="1500" baseline="-25000" dirty="0">
                <a:ea typeface="宋体" panose="02010600030101010101" pitchFamily="2" charset="-122"/>
              </a:rPr>
              <a:t>1</a:t>
            </a:r>
            <a:r>
              <a:rPr lang="en-US" altLang="zh-CN" sz="1500" dirty="0">
                <a:ea typeface="宋体" panose="02010600030101010101" pitchFamily="2" charset="-122"/>
              </a:rPr>
              <a:t>(a</a:t>
            </a:r>
            <a:r>
              <a:rPr lang="en-US" altLang="zh-CN" sz="1500" baseline="-25000" dirty="0">
                <a:ea typeface="宋体" panose="02010600030101010101" pitchFamily="2" charset="-122"/>
              </a:rPr>
              <a:t>3,j</a:t>
            </a:r>
            <a:r>
              <a:rPr lang="en-US" altLang="zh-CN" sz="1500" dirty="0">
                <a:ea typeface="宋体" panose="02010600030101010101" pitchFamily="2" charset="-122"/>
              </a:rPr>
              <a:t>)</a:t>
            </a:r>
          </a:p>
          <a:p>
            <a:pPr eaLnBrk="1" hangingPunct="1"/>
            <a:r>
              <a:rPr lang="en-US" altLang="zh-CN" sz="1500" dirty="0">
                <a:ea typeface="宋体" panose="02010600030101010101" pitchFamily="2" charset="-122"/>
              </a:rPr>
              <a:t>We have </a:t>
            </a:r>
            <a:r>
              <a:rPr lang="en-US" altLang="zh-CN" sz="1500" i="1" dirty="0">
                <a:latin typeface="Times New Roman" panose="02020603050405020304" pitchFamily="18" charset="0"/>
                <a:ea typeface="宋体" panose="02010600030101010101" pitchFamily="2" charset="-122"/>
              </a:rPr>
              <a:t>mic</a:t>
            </a:r>
            <a:r>
              <a:rPr lang="en-US" altLang="zh-CN" sz="1500" dirty="0">
                <a:latin typeface="Times New Roman" panose="02020603050405020304" pitchFamily="18" charset="0"/>
                <a:ea typeface="宋体" panose="02010600030101010101" pitchFamily="2" charset="-122"/>
              </a:rPr>
              <a:t>(</a:t>
            </a:r>
            <a:r>
              <a:rPr lang="en-US" altLang="zh-CN" sz="1500" i="1" dirty="0">
                <a:latin typeface="Times New Roman" panose="02020603050405020304" pitchFamily="18" charset="0"/>
                <a:ea typeface="宋体" panose="02010600030101010101" pitchFamily="2" charset="-122"/>
              </a:rPr>
              <a:t>mic</a:t>
            </a:r>
            <a:r>
              <a:rPr lang="en-US" altLang="zh-CN" sz="1500" i="1" baseline="30000" dirty="0">
                <a:latin typeface="Times New Roman" panose="02020603050405020304" pitchFamily="18" charset="0"/>
                <a:ea typeface="宋体" panose="02010600030101010101" pitchFamily="2" charset="-122"/>
              </a:rPr>
              <a:t>-</a:t>
            </a:r>
            <a:r>
              <a:rPr lang="en-US" altLang="zh-CN" sz="1500" baseline="30000" dirty="0">
                <a:latin typeface="Times New Roman" panose="02020603050405020304" pitchFamily="18" charset="0"/>
                <a:ea typeface="宋体" panose="02010600030101010101" pitchFamily="2" charset="-122"/>
              </a:rPr>
              <a:t>1</a:t>
            </a:r>
            <a:r>
              <a:rPr lang="en-US" altLang="zh-CN" sz="1500" dirty="0">
                <a:latin typeface="Times New Roman" panose="02020603050405020304" pitchFamily="18" charset="0"/>
                <a:ea typeface="宋体" panose="02010600030101010101" pitchFamily="2" charset="-122"/>
              </a:rPr>
              <a:t>(</a:t>
            </a:r>
            <a:r>
              <a:rPr lang="en-US" altLang="zh-CN" sz="1500" i="1" dirty="0">
                <a:latin typeface="Times New Roman" panose="02020603050405020304" pitchFamily="18" charset="0"/>
                <a:ea typeface="宋体" panose="02010600030101010101" pitchFamily="2" charset="-122"/>
              </a:rPr>
              <a:t>A</a:t>
            </a:r>
            <a:r>
              <a:rPr lang="en-US" altLang="zh-CN" sz="1500" dirty="0">
                <a:latin typeface="Times New Roman" panose="02020603050405020304" pitchFamily="18" charset="0"/>
                <a:ea typeface="宋体" panose="02010600030101010101" pitchFamily="2" charset="-122"/>
              </a:rPr>
              <a:t>)) = </a:t>
            </a:r>
            <a:r>
              <a:rPr lang="en-US" altLang="zh-CN" sz="1500" i="1" dirty="0">
                <a:latin typeface="Times New Roman" panose="02020603050405020304" pitchFamily="18" charset="0"/>
                <a:ea typeface="宋体" panose="02010600030101010101" pitchFamily="2" charset="-122"/>
              </a:rPr>
              <a:t>mic</a:t>
            </a:r>
            <a:r>
              <a:rPr lang="en-US" altLang="zh-CN" sz="1500" baseline="30000" dirty="0">
                <a:latin typeface="Times New Roman" panose="02020603050405020304" pitchFamily="18" charset="0"/>
                <a:ea typeface="宋体" panose="02010600030101010101" pitchFamily="2" charset="-122"/>
              </a:rPr>
              <a:t>-1</a:t>
            </a:r>
            <a:r>
              <a:rPr lang="en-US" altLang="zh-CN" sz="1500" dirty="0">
                <a:latin typeface="Times New Roman" panose="02020603050405020304" pitchFamily="18" charset="0"/>
                <a:ea typeface="宋体" panose="02010600030101010101" pitchFamily="2" charset="-122"/>
              </a:rPr>
              <a:t>(</a:t>
            </a:r>
            <a:r>
              <a:rPr lang="en-US" altLang="zh-CN" sz="1500" i="1" dirty="0">
                <a:latin typeface="Times New Roman" panose="02020603050405020304" pitchFamily="18" charset="0"/>
                <a:ea typeface="宋体" panose="02010600030101010101" pitchFamily="2" charset="-122"/>
              </a:rPr>
              <a:t>mic</a:t>
            </a:r>
            <a:r>
              <a:rPr lang="en-US" altLang="zh-CN" sz="1500" dirty="0">
                <a:latin typeface="Times New Roman" panose="02020603050405020304" pitchFamily="18" charset="0"/>
                <a:ea typeface="宋体" panose="02010600030101010101" pitchFamily="2" charset="-122"/>
              </a:rPr>
              <a:t>(</a:t>
            </a:r>
            <a:r>
              <a:rPr lang="en-US" altLang="zh-CN" sz="1500" i="1" dirty="0">
                <a:latin typeface="Times New Roman" panose="02020603050405020304" pitchFamily="18" charset="0"/>
                <a:ea typeface="宋体" panose="02010600030101010101" pitchFamily="2" charset="-122"/>
              </a:rPr>
              <a:t>A</a:t>
            </a:r>
            <a:r>
              <a:rPr lang="en-US" altLang="zh-CN" sz="1500" dirty="0">
                <a:latin typeface="Times New Roman" panose="02020603050405020304" pitchFamily="18" charset="0"/>
                <a:ea typeface="宋体" panose="02010600030101010101" pitchFamily="2" charset="-122"/>
              </a:rPr>
              <a:t>)) = </a:t>
            </a:r>
            <a:r>
              <a:rPr lang="en-US" altLang="zh-CN" sz="1500" i="1" dirty="0">
                <a:latin typeface="Times New Roman" panose="02020603050405020304" pitchFamily="18" charset="0"/>
                <a:ea typeface="宋体" panose="02010600030101010101" pitchFamily="2" charset="-122"/>
              </a:rPr>
              <a:t>A</a:t>
            </a:r>
          </a:p>
        </p:txBody>
      </p:sp>
    </p:spTree>
    <p:extLst>
      <p:ext uri="{BB962C8B-B14F-4D97-AF65-F5344CB8AC3E}">
        <p14:creationId xmlns:p14="http://schemas.microsoft.com/office/powerpoint/2010/main" val="2311921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Title 4">
            <a:extLst>
              <a:ext uri="{FF2B5EF4-FFF2-40B4-BE49-F238E27FC236}">
                <a16:creationId xmlns:a16="http://schemas.microsoft.com/office/drawing/2014/main" id="{9EC51770-7A01-4C90-B7D6-06CA6A6597EB}"/>
              </a:ext>
            </a:extLst>
          </p:cNvPr>
          <p:cNvSpPr>
            <a:spLocks noGrp="1"/>
          </p:cNvSpPr>
          <p:nvPr>
            <p:ph type="title" idx="4294967295"/>
          </p:nvPr>
        </p:nvSpPr>
        <p:spPr>
          <a:xfrm>
            <a:off x="1259632" y="-99392"/>
            <a:ext cx="7543800" cy="1295400"/>
          </a:xfrm>
        </p:spPr>
        <p:txBody>
          <a:bodyPr anchor="ctr"/>
          <a:lstStyle/>
          <a:p>
            <a:pPr eaLnBrk="1" hangingPunct="1"/>
            <a:r>
              <a:rPr lang="en-US" altLang="zh-CN" sz="3600" dirty="0">
                <a:ea typeface="宋体" panose="02010600030101010101" pitchFamily="2" charset="-122"/>
              </a:rPr>
              <a:t>Add Round Keys (</a:t>
            </a:r>
            <a:r>
              <a:rPr lang="en-US" altLang="zh-CN" sz="3600" i="1" dirty="0">
                <a:latin typeface="Times New Roman" panose="02020603050405020304" pitchFamily="18" charset="0"/>
                <a:ea typeface="宋体" panose="02010600030101010101" pitchFamily="2" charset="-122"/>
              </a:rPr>
              <a:t>ark</a:t>
            </a:r>
            <a:r>
              <a:rPr lang="en-US" altLang="zh-CN" sz="3600" dirty="0">
                <a:ea typeface="宋体" panose="02010600030101010101" pitchFamily="2" charset="-122"/>
              </a:rPr>
              <a:t>)</a:t>
            </a:r>
          </a:p>
        </p:txBody>
      </p:sp>
      <p:sp>
        <p:nvSpPr>
          <p:cNvPr id="40964" name="Content Placeholder 5">
            <a:extLst>
              <a:ext uri="{FF2B5EF4-FFF2-40B4-BE49-F238E27FC236}">
                <a16:creationId xmlns:a16="http://schemas.microsoft.com/office/drawing/2014/main" id="{A15A2242-60CC-4D94-AE76-61F00657DF29}"/>
              </a:ext>
            </a:extLst>
          </p:cNvPr>
          <p:cNvSpPr>
            <a:spLocks noGrp="1"/>
          </p:cNvSpPr>
          <p:nvPr>
            <p:ph idx="4294967295"/>
          </p:nvPr>
        </p:nvSpPr>
        <p:spPr>
          <a:xfrm>
            <a:off x="306248" y="1105136"/>
            <a:ext cx="8748464" cy="5257328"/>
          </a:xfrm>
        </p:spPr>
        <p:txBody>
          <a:bodyPr/>
          <a:lstStyle/>
          <a:p>
            <a:pPr eaLnBrk="1" hangingPunct="1"/>
            <a:r>
              <a:rPr lang="en-US" altLang="zh-CN" sz="2000" dirty="0">
                <a:ea typeface="宋体" panose="02010600030101010101" pitchFamily="2" charset="-122"/>
              </a:rPr>
              <a:t>Rewrite </a:t>
            </a:r>
            <a:r>
              <a:rPr lang="en-US" altLang="zh-CN" sz="2000" i="1" dirty="0">
                <a:ea typeface="宋体" panose="02010600030101010101" pitchFamily="2" charset="-122"/>
              </a:rPr>
              <a:t>K</a:t>
            </a:r>
            <a:r>
              <a:rPr lang="en-US" altLang="zh-CN" sz="2000" i="1" baseline="-25000" dirty="0">
                <a:ea typeface="宋体" panose="02010600030101010101" pitchFamily="2" charset="-122"/>
              </a:rPr>
              <a:t>i</a:t>
            </a:r>
            <a:r>
              <a:rPr lang="en-US" altLang="zh-CN" sz="2000" dirty="0">
                <a:ea typeface="宋体" panose="02010600030101010101" pitchFamily="2" charset="-122"/>
              </a:rPr>
              <a:t> as a 4 x 4 matrix of bytes:</a:t>
            </a:r>
          </a:p>
          <a:p>
            <a:pPr eaLnBrk="1" hangingPunct="1">
              <a:buFont typeface="Wingdings" panose="05000000000000000000" pitchFamily="2" charset="2"/>
              <a:buNone/>
            </a:pPr>
            <a:r>
              <a:rPr lang="en-US" altLang="zh-CN" sz="2000" dirty="0">
                <a:ea typeface="宋体" panose="02010600030101010101" pitchFamily="2" charset="-122"/>
              </a:rPr>
              <a:t>				</a:t>
            </a:r>
            <a:r>
              <a:rPr lang="en-US" altLang="zh-CN" sz="2000" dirty="0">
                <a:latin typeface="Times New Roman" panose="02020603050405020304" pitchFamily="18" charset="0"/>
                <a:ea typeface="宋体" panose="02010600030101010101" pitchFamily="2" charset="-122"/>
              </a:rPr>
              <a:t>k</a:t>
            </a:r>
            <a:r>
              <a:rPr lang="en-US" altLang="zh-CN" sz="2000" baseline="-25000" dirty="0">
                <a:latin typeface="Times New Roman" panose="02020603050405020304" pitchFamily="18" charset="0"/>
                <a:ea typeface="宋体" panose="02010600030101010101" pitchFamily="2" charset="-122"/>
              </a:rPr>
              <a:t>0,0     </a:t>
            </a:r>
            <a:r>
              <a:rPr lang="en-US" altLang="zh-CN" sz="2000" dirty="0">
                <a:latin typeface="Times New Roman" panose="02020603050405020304" pitchFamily="18" charset="0"/>
                <a:ea typeface="宋体" panose="02010600030101010101" pitchFamily="2" charset="-122"/>
              </a:rPr>
              <a:t>k</a:t>
            </a:r>
            <a:r>
              <a:rPr lang="en-US" altLang="zh-CN" sz="2000" baseline="-25000" dirty="0">
                <a:latin typeface="Times New Roman" panose="02020603050405020304" pitchFamily="18" charset="0"/>
                <a:ea typeface="宋体" panose="02010600030101010101" pitchFamily="2" charset="-122"/>
              </a:rPr>
              <a:t>0,1     </a:t>
            </a:r>
            <a:r>
              <a:rPr lang="en-US" altLang="zh-CN" sz="2000" dirty="0">
                <a:latin typeface="Times New Roman" panose="02020603050405020304" pitchFamily="18" charset="0"/>
                <a:ea typeface="宋体" panose="02010600030101010101" pitchFamily="2" charset="-122"/>
              </a:rPr>
              <a:t>k</a:t>
            </a:r>
            <a:r>
              <a:rPr lang="en-US" altLang="zh-CN" sz="2000" baseline="-25000" dirty="0">
                <a:latin typeface="Times New Roman" panose="02020603050405020304" pitchFamily="18" charset="0"/>
                <a:ea typeface="宋体" panose="02010600030101010101" pitchFamily="2" charset="-122"/>
              </a:rPr>
              <a:t>0,2     </a:t>
            </a:r>
            <a:r>
              <a:rPr lang="en-US" altLang="zh-CN" sz="2000" dirty="0">
                <a:latin typeface="Times New Roman" panose="02020603050405020304" pitchFamily="18" charset="0"/>
                <a:ea typeface="宋体" panose="02010600030101010101" pitchFamily="2" charset="-122"/>
              </a:rPr>
              <a:t>k</a:t>
            </a:r>
            <a:r>
              <a:rPr lang="en-US" altLang="zh-CN" sz="2000" baseline="-25000" dirty="0">
                <a:latin typeface="Times New Roman" panose="02020603050405020304" pitchFamily="18" charset="0"/>
                <a:ea typeface="宋体" panose="02010600030101010101" pitchFamily="2" charset="-122"/>
              </a:rPr>
              <a:t>0,3</a:t>
            </a:r>
            <a:r>
              <a:rPr lang="en-US" altLang="zh-CN" sz="2000" baseline="-25000" dirty="0">
                <a:ea typeface="宋体" panose="02010600030101010101" pitchFamily="2" charset="-122"/>
              </a:rPr>
              <a:t> </a:t>
            </a:r>
            <a:r>
              <a:rPr lang="en-US" altLang="zh-CN" sz="2000" dirty="0">
                <a:ea typeface="宋体" panose="02010600030101010101" pitchFamily="2" charset="-122"/>
              </a:rPr>
              <a:t>	</a:t>
            </a:r>
          </a:p>
          <a:p>
            <a:pPr eaLnBrk="1" hangingPunct="1">
              <a:buFont typeface="Wingdings" panose="05000000000000000000" pitchFamily="2" charset="2"/>
              <a:buNone/>
            </a:pPr>
            <a:r>
              <a:rPr lang="en-US" altLang="zh-CN" sz="2000" dirty="0">
                <a:ea typeface="宋体" panose="02010600030101010101" pitchFamily="2" charset="-122"/>
              </a:rPr>
              <a:t>			</a:t>
            </a:r>
            <a:r>
              <a:rPr lang="en-US" altLang="zh-CN" sz="2000" i="1" dirty="0">
                <a:latin typeface="Times New Roman" panose="02020603050405020304" pitchFamily="18" charset="0"/>
                <a:ea typeface="宋体" panose="02010600030101010101" pitchFamily="2" charset="-122"/>
              </a:rPr>
              <a:t>K</a:t>
            </a:r>
            <a:r>
              <a:rPr lang="en-US" altLang="zh-CN" sz="2000" i="1" baseline="-25000" dirty="0">
                <a:latin typeface="Times New Roman" panose="02020603050405020304" pitchFamily="18" charset="0"/>
                <a:ea typeface="宋体" panose="02010600030101010101" pitchFamily="2" charset="-122"/>
              </a:rPr>
              <a:t>i</a:t>
            </a:r>
            <a:r>
              <a:rPr lang="en-US" altLang="zh-CN" sz="2000" dirty="0">
                <a:latin typeface="Times New Roman" panose="02020603050405020304" pitchFamily="18" charset="0"/>
                <a:ea typeface="宋体" panose="02010600030101010101" pitchFamily="2" charset="-122"/>
              </a:rPr>
              <a:t> = 	k</a:t>
            </a:r>
            <a:r>
              <a:rPr lang="en-US" altLang="zh-CN" sz="2000" baseline="-25000" dirty="0">
                <a:latin typeface="Times New Roman" panose="02020603050405020304" pitchFamily="18" charset="0"/>
                <a:ea typeface="宋体" panose="02010600030101010101" pitchFamily="2" charset="-122"/>
              </a:rPr>
              <a:t>1,0     </a:t>
            </a:r>
            <a:r>
              <a:rPr lang="en-US" altLang="zh-CN" sz="2000" dirty="0">
                <a:latin typeface="Times New Roman" panose="02020603050405020304" pitchFamily="18" charset="0"/>
                <a:ea typeface="宋体" panose="02010600030101010101" pitchFamily="2" charset="-122"/>
              </a:rPr>
              <a:t>k</a:t>
            </a:r>
            <a:r>
              <a:rPr lang="en-US" altLang="zh-CN" sz="2000" baseline="-25000" dirty="0">
                <a:latin typeface="Times New Roman" panose="02020603050405020304" pitchFamily="18" charset="0"/>
                <a:ea typeface="宋体" panose="02010600030101010101" pitchFamily="2" charset="-122"/>
              </a:rPr>
              <a:t>1,1     </a:t>
            </a:r>
            <a:r>
              <a:rPr lang="en-US" altLang="zh-CN" sz="2000" dirty="0">
                <a:latin typeface="Times New Roman" panose="02020603050405020304" pitchFamily="18" charset="0"/>
                <a:ea typeface="宋体" panose="02010600030101010101" pitchFamily="2" charset="-122"/>
              </a:rPr>
              <a:t>k</a:t>
            </a:r>
            <a:r>
              <a:rPr lang="en-US" altLang="zh-CN" sz="2000" baseline="-25000" dirty="0">
                <a:latin typeface="Times New Roman" panose="02020603050405020304" pitchFamily="18" charset="0"/>
                <a:ea typeface="宋体" panose="02010600030101010101" pitchFamily="2" charset="-122"/>
              </a:rPr>
              <a:t>1,2     </a:t>
            </a:r>
            <a:r>
              <a:rPr lang="en-US" altLang="zh-CN" sz="2000" dirty="0">
                <a:latin typeface="Times New Roman" panose="02020603050405020304" pitchFamily="18" charset="0"/>
                <a:ea typeface="宋体" panose="02010600030101010101" pitchFamily="2" charset="-122"/>
              </a:rPr>
              <a:t>k</a:t>
            </a:r>
            <a:r>
              <a:rPr lang="en-US" altLang="zh-CN" sz="2000" baseline="-25000" dirty="0">
                <a:latin typeface="Times New Roman" panose="02020603050405020304" pitchFamily="18" charset="0"/>
                <a:ea typeface="宋体" panose="02010600030101010101" pitchFamily="2" charset="-122"/>
              </a:rPr>
              <a:t>1,3	</a:t>
            </a:r>
            <a:endParaRPr lang="en-US" altLang="zh-CN" sz="2000" dirty="0">
              <a:latin typeface="Times New Roman" panose="02020603050405020304" pitchFamily="18" charset="0"/>
              <a:ea typeface="宋体" panose="02010600030101010101" pitchFamily="2" charset="-122"/>
            </a:endParaRPr>
          </a:p>
          <a:p>
            <a:pPr eaLnBrk="1" hangingPunct="1">
              <a:buFont typeface="Wingdings" panose="05000000000000000000" pitchFamily="2" charset="2"/>
              <a:buNone/>
            </a:pPr>
            <a:r>
              <a:rPr lang="en-US" altLang="zh-CN" sz="2000" dirty="0">
                <a:latin typeface="Times New Roman" panose="02020603050405020304" pitchFamily="18" charset="0"/>
                <a:ea typeface="宋体" panose="02010600030101010101" pitchFamily="2" charset="-122"/>
              </a:rPr>
              <a:t>				k</a:t>
            </a:r>
            <a:r>
              <a:rPr lang="en-US" altLang="zh-CN" sz="2000" baseline="-25000" dirty="0">
                <a:latin typeface="Times New Roman" panose="02020603050405020304" pitchFamily="18" charset="0"/>
                <a:ea typeface="宋体" panose="02010600030101010101" pitchFamily="2" charset="-122"/>
              </a:rPr>
              <a:t>2,0     </a:t>
            </a:r>
            <a:r>
              <a:rPr lang="en-US" altLang="zh-CN" sz="2000" dirty="0">
                <a:latin typeface="Times New Roman" panose="02020603050405020304" pitchFamily="18" charset="0"/>
                <a:ea typeface="宋体" panose="02010600030101010101" pitchFamily="2" charset="-122"/>
              </a:rPr>
              <a:t>k</a:t>
            </a:r>
            <a:r>
              <a:rPr lang="en-US" altLang="zh-CN" sz="2000" baseline="-25000" dirty="0">
                <a:latin typeface="Times New Roman" panose="02020603050405020304" pitchFamily="18" charset="0"/>
                <a:ea typeface="宋体" panose="02010600030101010101" pitchFamily="2" charset="-122"/>
              </a:rPr>
              <a:t>2,1     </a:t>
            </a:r>
            <a:r>
              <a:rPr lang="en-US" altLang="zh-CN" sz="2000" dirty="0">
                <a:latin typeface="Times New Roman" panose="02020603050405020304" pitchFamily="18" charset="0"/>
                <a:ea typeface="宋体" panose="02010600030101010101" pitchFamily="2" charset="-122"/>
              </a:rPr>
              <a:t>k</a:t>
            </a:r>
            <a:r>
              <a:rPr lang="en-US" altLang="zh-CN" sz="2000" baseline="-25000" dirty="0">
                <a:latin typeface="Times New Roman" panose="02020603050405020304" pitchFamily="18" charset="0"/>
                <a:ea typeface="宋体" panose="02010600030101010101" pitchFamily="2" charset="-122"/>
              </a:rPr>
              <a:t>2,2     </a:t>
            </a:r>
            <a:r>
              <a:rPr lang="en-US" altLang="zh-CN" sz="2000" dirty="0">
                <a:latin typeface="Times New Roman" panose="02020603050405020304" pitchFamily="18" charset="0"/>
                <a:ea typeface="宋体" panose="02010600030101010101" pitchFamily="2" charset="-122"/>
              </a:rPr>
              <a:t>k</a:t>
            </a:r>
            <a:r>
              <a:rPr lang="en-US" altLang="zh-CN" sz="2000" baseline="-25000" dirty="0">
                <a:latin typeface="Times New Roman" panose="02020603050405020304" pitchFamily="18" charset="0"/>
                <a:ea typeface="宋体" panose="02010600030101010101" pitchFamily="2" charset="-122"/>
              </a:rPr>
              <a:t>2,3	</a:t>
            </a:r>
            <a:endParaRPr lang="en-US" altLang="zh-CN" sz="2000" dirty="0">
              <a:latin typeface="Times New Roman" panose="02020603050405020304" pitchFamily="18" charset="0"/>
              <a:ea typeface="宋体" panose="02010600030101010101" pitchFamily="2" charset="-122"/>
            </a:endParaRPr>
          </a:p>
          <a:p>
            <a:pPr eaLnBrk="1" hangingPunct="1">
              <a:buFont typeface="Wingdings" panose="05000000000000000000" pitchFamily="2" charset="2"/>
              <a:buNone/>
            </a:pPr>
            <a:r>
              <a:rPr lang="en-US" altLang="zh-CN" sz="2000" dirty="0">
                <a:latin typeface="Times New Roman" panose="02020603050405020304" pitchFamily="18" charset="0"/>
                <a:ea typeface="宋体" panose="02010600030101010101" pitchFamily="2" charset="-122"/>
              </a:rPr>
              <a:t>				k</a:t>
            </a:r>
            <a:r>
              <a:rPr lang="en-US" altLang="zh-CN" sz="2000" baseline="-25000" dirty="0">
                <a:latin typeface="Times New Roman" panose="02020603050405020304" pitchFamily="18" charset="0"/>
                <a:ea typeface="宋体" panose="02010600030101010101" pitchFamily="2" charset="-122"/>
              </a:rPr>
              <a:t>3,0     </a:t>
            </a:r>
            <a:r>
              <a:rPr lang="en-US" altLang="zh-CN" sz="2000" dirty="0">
                <a:latin typeface="Times New Roman" panose="02020603050405020304" pitchFamily="18" charset="0"/>
                <a:ea typeface="宋体" panose="02010600030101010101" pitchFamily="2" charset="-122"/>
              </a:rPr>
              <a:t>k</a:t>
            </a:r>
            <a:r>
              <a:rPr lang="en-US" altLang="zh-CN" sz="2000" baseline="-25000" dirty="0">
                <a:latin typeface="Times New Roman" panose="02020603050405020304" pitchFamily="18" charset="0"/>
                <a:ea typeface="宋体" panose="02010600030101010101" pitchFamily="2" charset="-122"/>
              </a:rPr>
              <a:t>3,1     </a:t>
            </a:r>
            <a:r>
              <a:rPr lang="en-US" altLang="zh-CN" sz="2000" dirty="0">
                <a:latin typeface="Times New Roman" panose="02020603050405020304" pitchFamily="18" charset="0"/>
                <a:ea typeface="宋体" panose="02010600030101010101" pitchFamily="2" charset="-122"/>
              </a:rPr>
              <a:t>k</a:t>
            </a:r>
            <a:r>
              <a:rPr lang="en-US" altLang="zh-CN" sz="2000" baseline="-25000" dirty="0">
                <a:latin typeface="Times New Roman" panose="02020603050405020304" pitchFamily="18" charset="0"/>
                <a:ea typeface="宋体" panose="02010600030101010101" pitchFamily="2" charset="-122"/>
              </a:rPr>
              <a:t>3,2     </a:t>
            </a:r>
            <a:r>
              <a:rPr lang="en-US" altLang="zh-CN" sz="2000" dirty="0">
                <a:latin typeface="Times New Roman" panose="02020603050405020304" pitchFamily="18" charset="0"/>
                <a:ea typeface="宋体" panose="02010600030101010101" pitchFamily="2" charset="-122"/>
              </a:rPr>
              <a:t>k</a:t>
            </a:r>
            <a:r>
              <a:rPr lang="en-US" altLang="zh-CN" sz="2000" baseline="-25000" dirty="0">
                <a:latin typeface="Times New Roman" panose="02020603050405020304" pitchFamily="18" charset="0"/>
                <a:ea typeface="宋体" panose="02010600030101010101" pitchFamily="2" charset="-122"/>
              </a:rPr>
              <a:t>3,3  	</a:t>
            </a:r>
            <a:endParaRPr lang="en-US" altLang="zh-CN" sz="2000" dirty="0">
              <a:latin typeface="Times New Roman" panose="02020603050405020304" pitchFamily="18" charset="0"/>
              <a:ea typeface="宋体" panose="02010600030101010101" pitchFamily="2" charset="-122"/>
            </a:endParaRPr>
          </a:p>
          <a:p>
            <a:pPr eaLnBrk="1" hangingPunct="1">
              <a:buFont typeface="Wingdings" panose="05000000000000000000" pitchFamily="2" charset="2"/>
              <a:buNone/>
            </a:pPr>
            <a:r>
              <a:rPr lang="en-US" altLang="zh-CN" sz="2000" dirty="0">
                <a:ea typeface="宋体" panose="02010600030101010101" pitchFamily="2" charset="-122"/>
              </a:rPr>
              <a:t>	</a:t>
            </a:r>
          </a:p>
          <a:p>
            <a:pPr eaLnBrk="1" hangingPunct="1">
              <a:buFont typeface="Wingdings" panose="05000000000000000000" pitchFamily="2" charset="2"/>
              <a:buNone/>
            </a:pPr>
            <a:r>
              <a:rPr lang="en-US" altLang="zh-CN" sz="2000" dirty="0">
                <a:ea typeface="宋体" panose="02010600030101010101" pitchFamily="2" charset="-122"/>
              </a:rPr>
              <a:t>	where each element is a byte and </a:t>
            </a:r>
            <a:r>
              <a:rPr lang="en-US" altLang="zh-CN" sz="2000" i="1" dirty="0">
                <a:latin typeface="Times New Roman" panose="02020603050405020304" pitchFamily="18" charset="0"/>
                <a:ea typeface="宋体" panose="02010600030101010101" pitchFamily="2" charset="-122"/>
              </a:rPr>
              <a:t>W</a:t>
            </a:r>
            <a:r>
              <a:rPr lang="en-US" altLang="zh-CN" sz="2000" dirty="0">
                <a:latin typeface="Times New Roman" panose="02020603050405020304" pitchFamily="18" charset="0"/>
                <a:ea typeface="宋体" panose="02010600030101010101" pitchFamily="2" charset="-122"/>
              </a:rPr>
              <a:t>[4</a:t>
            </a:r>
            <a:r>
              <a:rPr lang="en-US" altLang="zh-CN" sz="2000" i="1" dirty="0">
                <a:latin typeface="Times New Roman" panose="02020603050405020304" pitchFamily="18" charset="0"/>
                <a:ea typeface="宋体" panose="02010600030101010101" pitchFamily="2" charset="-122"/>
              </a:rPr>
              <a:t>i </a:t>
            </a:r>
            <a:r>
              <a:rPr lang="en-US" altLang="zh-CN" sz="2000" dirty="0">
                <a:latin typeface="Times New Roman" panose="02020603050405020304" pitchFamily="18" charset="0"/>
                <a:ea typeface="宋体" panose="02010600030101010101" pitchFamily="2" charset="-122"/>
              </a:rPr>
              <a:t>+ </a:t>
            </a:r>
            <a:r>
              <a:rPr lang="en-US" altLang="zh-CN" sz="2000" i="1" dirty="0">
                <a:latin typeface="Times New Roman" panose="02020603050405020304" pitchFamily="18" charset="0"/>
                <a:ea typeface="宋体" panose="02010600030101010101" pitchFamily="2" charset="-122"/>
              </a:rPr>
              <a:t>j</a:t>
            </a:r>
            <a:r>
              <a:rPr lang="en-US" altLang="zh-CN" sz="2000" dirty="0">
                <a:latin typeface="Times New Roman" panose="02020603050405020304" pitchFamily="18" charset="0"/>
                <a:ea typeface="宋体" panose="02010600030101010101" pitchFamily="2" charset="-122"/>
              </a:rPr>
              <a:t>] = k</a:t>
            </a:r>
            <a:r>
              <a:rPr lang="en-US" altLang="zh-CN" sz="2000" baseline="-25000" dirty="0">
                <a:latin typeface="Times New Roman" panose="02020603050405020304" pitchFamily="18" charset="0"/>
                <a:ea typeface="宋体" panose="02010600030101010101" pitchFamily="2" charset="-122"/>
              </a:rPr>
              <a:t>0,j</a:t>
            </a:r>
            <a:r>
              <a:rPr lang="en-US" altLang="zh-CN" sz="2000" dirty="0">
                <a:latin typeface="Times New Roman" panose="02020603050405020304" pitchFamily="18" charset="0"/>
                <a:ea typeface="宋体" panose="02010600030101010101" pitchFamily="2" charset="-122"/>
              </a:rPr>
              <a:t>k</a:t>
            </a:r>
            <a:r>
              <a:rPr lang="en-US" altLang="zh-CN" sz="2000" baseline="-25000" dirty="0">
                <a:latin typeface="Times New Roman" panose="02020603050405020304" pitchFamily="18" charset="0"/>
                <a:ea typeface="宋体" panose="02010600030101010101" pitchFamily="2" charset="-122"/>
              </a:rPr>
              <a:t>1,j</a:t>
            </a:r>
            <a:r>
              <a:rPr lang="en-US" altLang="zh-CN" sz="2000" dirty="0">
                <a:latin typeface="Times New Roman" panose="02020603050405020304" pitchFamily="18" charset="0"/>
                <a:ea typeface="宋体" panose="02010600030101010101" pitchFamily="2" charset="-122"/>
              </a:rPr>
              <a:t>k</a:t>
            </a:r>
            <a:r>
              <a:rPr lang="en-US" altLang="zh-CN" sz="2000" baseline="-25000" dirty="0">
                <a:latin typeface="Times New Roman" panose="02020603050405020304" pitchFamily="18" charset="0"/>
                <a:ea typeface="宋体" panose="02010600030101010101" pitchFamily="2" charset="-122"/>
              </a:rPr>
              <a:t>2,j</a:t>
            </a:r>
            <a:r>
              <a:rPr lang="en-US" altLang="zh-CN" sz="2000" dirty="0">
                <a:latin typeface="Times New Roman" panose="02020603050405020304" pitchFamily="18" charset="0"/>
                <a:ea typeface="宋体" panose="02010600030101010101" pitchFamily="2" charset="-122"/>
              </a:rPr>
              <a:t>k</a:t>
            </a:r>
            <a:r>
              <a:rPr lang="en-US" altLang="zh-CN" sz="2000" baseline="-25000" dirty="0">
                <a:latin typeface="Times New Roman" panose="02020603050405020304" pitchFamily="18" charset="0"/>
                <a:ea typeface="宋体" panose="02010600030101010101" pitchFamily="2" charset="-122"/>
              </a:rPr>
              <a:t>3,j</a:t>
            </a:r>
            <a:r>
              <a:rPr lang="en-US" altLang="zh-CN" sz="2000" dirty="0">
                <a:latin typeface="Times New Roman" panose="02020603050405020304" pitchFamily="18" charset="0"/>
                <a:ea typeface="宋体" panose="02010600030101010101" pitchFamily="2" charset="-122"/>
              </a:rPr>
              <a:t>, </a:t>
            </a:r>
            <a:r>
              <a:rPr lang="en-US" altLang="zh-CN" sz="2000" i="1" dirty="0">
                <a:latin typeface="Times New Roman" panose="02020603050405020304" pitchFamily="18" charset="0"/>
                <a:ea typeface="宋体" panose="02010600030101010101" pitchFamily="2" charset="-122"/>
              </a:rPr>
              <a:t>j</a:t>
            </a:r>
            <a:r>
              <a:rPr lang="en-US" altLang="zh-CN" sz="2000" dirty="0">
                <a:latin typeface="Times New Roman" panose="02020603050405020304" pitchFamily="18" charset="0"/>
                <a:ea typeface="宋体" panose="02010600030101010101" pitchFamily="2" charset="-122"/>
              </a:rPr>
              <a:t> = 0, 1 , 2, 3</a:t>
            </a:r>
            <a:r>
              <a:rPr lang="en-US" altLang="zh-CN" sz="2000">
                <a:ea typeface="宋体" panose="02010600030101010101" pitchFamily="2" charset="-122"/>
              </a:rPr>
              <a:t>	</a:t>
            </a:r>
            <a:endParaRPr lang="en-GB" altLang="zh-CN" sz="2000" dirty="0">
              <a:ea typeface="StarBats"/>
              <a:cs typeface="StarBats"/>
            </a:endParaRPr>
          </a:p>
          <a:p>
            <a:pPr eaLnBrk="1" hangingPunct="1"/>
            <a:r>
              <a:rPr lang="en-GB" altLang="zh-CN" sz="2000" dirty="0">
                <a:ea typeface="StarBats"/>
                <a:cs typeface="StarBats"/>
              </a:rPr>
              <a:t>Initially, let </a:t>
            </a:r>
            <a:r>
              <a:rPr lang="en-GB" altLang="zh-CN" sz="2000" i="1" dirty="0">
                <a:latin typeface="Times New Roman" panose="02020603050405020304" pitchFamily="18" charset="0"/>
                <a:ea typeface="StarBats"/>
                <a:cs typeface="StarBats"/>
              </a:rPr>
              <a:t>a </a:t>
            </a:r>
            <a:r>
              <a:rPr lang="en-GB" altLang="zh-CN" sz="2000" i="1">
                <a:latin typeface="Times New Roman" panose="02020603050405020304" pitchFamily="18" charset="0"/>
                <a:ea typeface="StarBats"/>
                <a:cs typeface="StarBats"/>
              </a:rPr>
              <a:t>= M</a:t>
            </a:r>
            <a:r>
              <a:rPr lang="en-US" altLang="zh-CN" sz="2000">
                <a:ea typeface="宋体" panose="02010600030101010101" pitchFamily="2" charset="-122"/>
              </a:rPr>
              <a:t>	</a:t>
            </a:r>
            <a:endParaRPr lang="en-US" altLang="zh-CN" sz="2000" dirty="0">
              <a:ea typeface="宋体" panose="02010600030101010101" pitchFamily="2" charset="-122"/>
            </a:endParaRPr>
          </a:p>
          <a:p>
            <a:pPr eaLnBrk="1" hangingPunct="1">
              <a:buFont typeface="Wingdings" panose="05000000000000000000" pitchFamily="2" charset="2"/>
              <a:buNone/>
            </a:pPr>
            <a:r>
              <a:rPr lang="en-US" altLang="zh-CN" sz="2000" dirty="0">
                <a:ea typeface="宋体" panose="02010600030101010101" pitchFamily="2" charset="-122"/>
              </a:rPr>
              <a:t>			</a:t>
            </a:r>
            <a:r>
              <a:rPr lang="en-US" altLang="zh-CN" sz="2000">
                <a:ea typeface="宋体" panose="02010600030101010101" pitchFamily="2" charset="-122"/>
              </a:rPr>
              <a:t>                </a:t>
            </a:r>
            <a:r>
              <a:rPr lang="en-US" altLang="zh-CN" sz="2000" dirty="0">
                <a:latin typeface="Times New Roman" panose="02020603050405020304" pitchFamily="18" charset="0"/>
                <a:ea typeface="宋体" panose="02010600030101010101" pitchFamily="2" charset="-122"/>
              </a:rPr>
              <a:t>k</a:t>
            </a:r>
            <a:r>
              <a:rPr lang="en-US" altLang="zh-CN" sz="2000" baseline="-25000" dirty="0">
                <a:latin typeface="Times New Roman" panose="02020603050405020304" pitchFamily="18" charset="0"/>
                <a:ea typeface="宋体" panose="02010600030101010101" pitchFamily="2" charset="-122"/>
              </a:rPr>
              <a:t>0,0</a:t>
            </a:r>
            <a:r>
              <a:rPr lang="en-GB" altLang="zh-CN" sz="2000" dirty="0">
                <a:latin typeface="Times New Roman" panose="02020603050405020304" pitchFamily="18" charset="0"/>
                <a:ea typeface="StarBats"/>
                <a:cs typeface="StarBats"/>
              </a:rPr>
              <a:t>⊕</a:t>
            </a:r>
            <a:r>
              <a:rPr lang="en-US" altLang="zh-CN" sz="2000" baseline="-25000" dirty="0">
                <a:latin typeface="Times New Roman" panose="02020603050405020304" pitchFamily="18" charset="0"/>
                <a:ea typeface="宋体" panose="02010600030101010101" pitchFamily="2" charset="-122"/>
              </a:rPr>
              <a:t> </a:t>
            </a:r>
            <a:r>
              <a:rPr lang="en-US" altLang="zh-CN" sz="2000" dirty="0">
                <a:latin typeface="Times New Roman" panose="02020603050405020304" pitchFamily="18" charset="0"/>
                <a:ea typeface="宋体" panose="02010600030101010101" pitchFamily="2" charset="-122"/>
              </a:rPr>
              <a:t>a</a:t>
            </a:r>
            <a:r>
              <a:rPr lang="en-US" altLang="zh-CN" sz="2000" baseline="-25000" dirty="0">
                <a:latin typeface="Times New Roman" panose="02020603050405020304" pitchFamily="18" charset="0"/>
                <a:ea typeface="宋体" panose="02010600030101010101" pitchFamily="2" charset="-122"/>
              </a:rPr>
              <a:t>0,0      </a:t>
            </a:r>
            <a:r>
              <a:rPr lang="en-US" altLang="zh-CN" sz="2000" dirty="0">
                <a:latin typeface="Times New Roman" panose="02020603050405020304" pitchFamily="18" charset="0"/>
                <a:ea typeface="宋体" panose="02010600030101010101" pitchFamily="2" charset="-122"/>
              </a:rPr>
              <a:t>k</a:t>
            </a:r>
            <a:r>
              <a:rPr lang="en-US" altLang="zh-CN" sz="2000" baseline="-25000" dirty="0">
                <a:latin typeface="Times New Roman" panose="02020603050405020304" pitchFamily="18" charset="0"/>
                <a:ea typeface="宋体" panose="02010600030101010101" pitchFamily="2" charset="-122"/>
              </a:rPr>
              <a:t>0,1</a:t>
            </a:r>
            <a:r>
              <a:rPr lang="en-GB" altLang="zh-CN" sz="2000" dirty="0">
                <a:latin typeface="Times New Roman" panose="02020603050405020304" pitchFamily="18" charset="0"/>
                <a:ea typeface="StarBats"/>
                <a:cs typeface="StarBats"/>
              </a:rPr>
              <a:t>⊕</a:t>
            </a:r>
            <a:r>
              <a:rPr lang="en-US" altLang="zh-CN" sz="2000" baseline="-25000" dirty="0">
                <a:latin typeface="Times New Roman" panose="02020603050405020304" pitchFamily="18" charset="0"/>
                <a:ea typeface="宋体" panose="02010600030101010101" pitchFamily="2" charset="-122"/>
              </a:rPr>
              <a:t> </a:t>
            </a:r>
            <a:r>
              <a:rPr lang="en-US" altLang="zh-CN" sz="2000" dirty="0">
                <a:latin typeface="Times New Roman" panose="02020603050405020304" pitchFamily="18" charset="0"/>
                <a:ea typeface="宋体" panose="02010600030101010101" pitchFamily="2" charset="-122"/>
              </a:rPr>
              <a:t>a</a:t>
            </a:r>
            <a:r>
              <a:rPr lang="en-US" altLang="zh-CN" sz="2000" baseline="-25000" dirty="0">
                <a:latin typeface="Times New Roman" panose="02020603050405020304" pitchFamily="18" charset="0"/>
                <a:ea typeface="宋体" panose="02010600030101010101" pitchFamily="2" charset="-122"/>
              </a:rPr>
              <a:t>0,1     </a:t>
            </a:r>
            <a:r>
              <a:rPr lang="en-US" altLang="zh-CN" sz="2000" dirty="0">
                <a:latin typeface="Times New Roman" panose="02020603050405020304" pitchFamily="18" charset="0"/>
                <a:ea typeface="宋体" panose="02010600030101010101" pitchFamily="2" charset="-122"/>
              </a:rPr>
              <a:t>k</a:t>
            </a:r>
            <a:r>
              <a:rPr lang="en-US" altLang="zh-CN" sz="2000" baseline="-25000" dirty="0">
                <a:latin typeface="Times New Roman" panose="02020603050405020304" pitchFamily="18" charset="0"/>
                <a:ea typeface="宋体" panose="02010600030101010101" pitchFamily="2" charset="-122"/>
              </a:rPr>
              <a:t>0,3</a:t>
            </a:r>
            <a:r>
              <a:rPr lang="en-GB" altLang="zh-CN" sz="2000" dirty="0">
                <a:latin typeface="Times New Roman" panose="02020603050405020304" pitchFamily="18" charset="0"/>
                <a:ea typeface="StarBats"/>
                <a:cs typeface="StarBats"/>
              </a:rPr>
              <a:t> ⊕</a:t>
            </a:r>
            <a:r>
              <a:rPr lang="en-US" altLang="zh-CN" sz="2000" baseline="-25000" dirty="0">
                <a:latin typeface="Times New Roman" panose="02020603050405020304" pitchFamily="18" charset="0"/>
                <a:ea typeface="宋体" panose="02010600030101010101" pitchFamily="2" charset="-122"/>
              </a:rPr>
              <a:t> </a:t>
            </a:r>
            <a:r>
              <a:rPr lang="en-US" altLang="zh-CN" sz="2000" dirty="0">
                <a:latin typeface="Times New Roman" panose="02020603050405020304" pitchFamily="18" charset="0"/>
                <a:ea typeface="宋体" panose="02010600030101010101" pitchFamily="2" charset="-122"/>
              </a:rPr>
              <a:t>a</a:t>
            </a:r>
            <a:r>
              <a:rPr lang="en-US" altLang="zh-CN" sz="2000" baseline="-25000" dirty="0">
                <a:latin typeface="Times New Roman" panose="02020603050405020304" pitchFamily="18" charset="0"/>
                <a:ea typeface="宋体" panose="02010600030101010101" pitchFamily="2" charset="-122"/>
              </a:rPr>
              <a:t>0,3     </a:t>
            </a:r>
            <a:r>
              <a:rPr lang="en-US" altLang="zh-CN" sz="2000" dirty="0">
                <a:latin typeface="Times New Roman" panose="02020603050405020304" pitchFamily="18" charset="0"/>
                <a:ea typeface="宋体" panose="02010600030101010101" pitchFamily="2" charset="-122"/>
              </a:rPr>
              <a:t>k</a:t>
            </a:r>
            <a:r>
              <a:rPr lang="en-US" altLang="zh-CN" sz="2000" baseline="-25000" dirty="0">
                <a:latin typeface="Times New Roman" panose="02020603050405020304" pitchFamily="18" charset="0"/>
                <a:ea typeface="宋体" panose="02010600030101010101" pitchFamily="2" charset="-122"/>
              </a:rPr>
              <a:t>0,4</a:t>
            </a:r>
            <a:r>
              <a:rPr lang="en-GB" altLang="zh-CN" sz="2000" dirty="0">
                <a:latin typeface="Times New Roman" panose="02020603050405020304" pitchFamily="18" charset="0"/>
                <a:ea typeface="StarBats"/>
                <a:cs typeface="StarBats"/>
              </a:rPr>
              <a:t> ⊕</a:t>
            </a:r>
            <a:r>
              <a:rPr lang="en-US" altLang="zh-CN" sz="2000" baseline="-25000" dirty="0">
                <a:latin typeface="Times New Roman" panose="02020603050405020304" pitchFamily="18" charset="0"/>
                <a:ea typeface="宋体" panose="02010600030101010101" pitchFamily="2" charset="-122"/>
              </a:rPr>
              <a:t> </a:t>
            </a:r>
            <a:r>
              <a:rPr lang="en-US" altLang="zh-CN" sz="2000" dirty="0">
                <a:latin typeface="Times New Roman" panose="02020603050405020304" pitchFamily="18" charset="0"/>
                <a:ea typeface="宋体" panose="02010600030101010101" pitchFamily="2" charset="-122"/>
              </a:rPr>
              <a:t>a</a:t>
            </a:r>
            <a:r>
              <a:rPr lang="en-US" altLang="zh-CN" sz="2000" baseline="-25000" dirty="0">
                <a:latin typeface="Times New Roman" panose="02020603050405020304" pitchFamily="18" charset="0"/>
                <a:ea typeface="宋体" panose="02010600030101010101" pitchFamily="2" charset="-122"/>
              </a:rPr>
              <a:t>0,4	</a:t>
            </a:r>
            <a:endParaRPr lang="en-US" altLang="zh-CN" sz="2000" dirty="0">
              <a:latin typeface="Times New Roman" panose="02020603050405020304" pitchFamily="18" charset="0"/>
              <a:ea typeface="宋体" panose="02010600030101010101" pitchFamily="2" charset="-122"/>
            </a:endParaRPr>
          </a:p>
          <a:p>
            <a:pPr eaLnBrk="1" hangingPunct="1">
              <a:buFont typeface="Wingdings" panose="05000000000000000000" pitchFamily="2" charset="2"/>
              <a:buNone/>
            </a:pPr>
            <a:r>
              <a:rPr lang="en-GB" altLang="zh-CN" sz="2000" dirty="0">
                <a:ea typeface="宋体" panose="02010600030101010101" pitchFamily="2" charset="-122"/>
              </a:rPr>
              <a:t>	 </a:t>
            </a:r>
            <a:r>
              <a:rPr lang="en-GB" altLang="zh-CN" sz="2000" i="1" dirty="0">
                <a:latin typeface="Times New Roman" panose="02020603050405020304" pitchFamily="18" charset="0"/>
                <a:ea typeface="宋体" panose="02010600030101010101" pitchFamily="2" charset="-122"/>
              </a:rPr>
              <a:t>ark</a:t>
            </a:r>
            <a:r>
              <a:rPr lang="en-GB" altLang="zh-CN" sz="2000" dirty="0">
                <a:latin typeface="Times New Roman" panose="02020603050405020304" pitchFamily="18" charset="0"/>
                <a:ea typeface="宋体" panose="02010600030101010101" pitchFamily="2" charset="-122"/>
              </a:rPr>
              <a:t>(</a:t>
            </a:r>
            <a:r>
              <a:rPr lang="en-GB" altLang="zh-CN" sz="2000" i="1" dirty="0">
                <a:latin typeface="Times New Roman" panose="02020603050405020304" pitchFamily="18" charset="0"/>
                <a:ea typeface="宋体" panose="02010600030101010101" pitchFamily="2" charset="-122"/>
              </a:rPr>
              <a:t>a</a:t>
            </a:r>
            <a:r>
              <a:rPr lang="en-GB" altLang="zh-CN" sz="2000" dirty="0">
                <a:latin typeface="Times New Roman" panose="02020603050405020304" pitchFamily="18" charset="0"/>
                <a:ea typeface="宋体" panose="02010600030101010101" pitchFamily="2" charset="-122"/>
              </a:rPr>
              <a:t>, </a:t>
            </a:r>
            <a:r>
              <a:rPr lang="en-GB" altLang="zh-CN" sz="2000" i="1" dirty="0">
                <a:latin typeface="Times New Roman" panose="02020603050405020304" pitchFamily="18" charset="0"/>
                <a:ea typeface="宋体" panose="02010600030101010101" pitchFamily="2" charset="-122"/>
              </a:rPr>
              <a:t>K</a:t>
            </a:r>
            <a:r>
              <a:rPr lang="en-GB" altLang="zh-CN" sz="2000" i="1" baseline="-25000" dirty="0">
                <a:latin typeface="Times New Roman" panose="02020603050405020304" pitchFamily="18" charset="0"/>
                <a:ea typeface="宋体" panose="02010600030101010101" pitchFamily="2" charset="-122"/>
              </a:rPr>
              <a:t>i</a:t>
            </a:r>
            <a:r>
              <a:rPr lang="en-GB" altLang="zh-CN" sz="2000" dirty="0">
                <a:latin typeface="Times New Roman" panose="02020603050405020304" pitchFamily="18" charset="0"/>
                <a:ea typeface="宋体" panose="02010600030101010101" pitchFamily="2" charset="-122"/>
              </a:rPr>
              <a:t>) = </a:t>
            </a:r>
            <a:r>
              <a:rPr lang="en-GB" altLang="zh-CN" sz="2000" i="1" dirty="0">
                <a:latin typeface="Times New Roman" panose="02020603050405020304" pitchFamily="18" charset="0"/>
                <a:ea typeface="宋体" panose="02010600030101010101" pitchFamily="2" charset="-122"/>
              </a:rPr>
              <a:t>a</a:t>
            </a:r>
            <a:r>
              <a:rPr lang="en-GB" altLang="zh-CN" sz="2000" dirty="0">
                <a:latin typeface="Times New Roman" panose="02020603050405020304" pitchFamily="18" charset="0"/>
                <a:ea typeface="宋体" panose="02010600030101010101" pitchFamily="2" charset="-122"/>
              </a:rPr>
              <a:t> </a:t>
            </a:r>
            <a:r>
              <a:rPr lang="en-GB" altLang="zh-CN" sz="2000" dirty="0">
                <a:latin typeface="Times New Roman" panose="02020603050405020304" pitchFamily="18" charset="0"/>
                <a:ea typeface="StarBats"/>
                <a:cs typeface="StarBats"/>
              </a:rPr>
              <a:t>⊕ </a:t>
            </a:r>
            <a:r>
              <a:rPr lang="en-GB" altLang="zh-CN" sz="2000" i="1" dirty="0">
                <a:latin typeface="Times New Roman" panose="02020603050405020304" pitchFamily="18" charset="0"/>
                <a:ea typeface="StarBats"/>
                <a:cs typeface="StarBats"/>
              </a:rPr>
              <a:t>K</a:t>
            </a:r>
            <a:r>
              <a:rPr lang="en-GB" altLang="zh-CN" sz="2000" i="1" baseline="-25000" dirty="0">
                <a:latin typeface="Times New Roman" panose="02020603050405020304" pitchFamily="18" charset="0"/>
                <a:ea typeface="StarBats"/>
                <a:cs typeface="StarBats"/>
              </a:rPr>
              <a:t>i</a:t>
            </a:r>
            <a:r>
              <a:rPr lang="en-GB" altLang="zh-CN" sz="2000" dirty="0">
                <a:latin typeface="Times New Roman" panose="02020603050405020304" pitchFamily="18" charset="0"/>
                <a:ea typeface="StarBats"/>
                <a:cs typeface="StarBats"/>
              </a:rPr>
              <a:t> =</a:t>
            </a:r>
            <a:r>
              <a:rPr lang="en-US" altLang="zh-CN" sz="2000" dirty="0">
                <a:latin typeface="Times New Roman" panose="02020603050405020304" pitchFamily="18" charset="0"/>
                <a:ea typeface="宋体" panose="02010600030101010101" pitchFamily="2" charset="-122"/>
              </a:rPr>
              <a:t>      k</a:t>
            </a:r>
            <a:r>
              <a:rPr lang="en-US" altLang="zh-CN" sz="2000" baseline="-25000" dirty="0">
                <a:latin typeface="Times New Roman" panose="02020603050405020304" pitchFamily="18" charset="0"/>
                <a:ea typeface="宋体" panose="02010600030101010101" pitchFamily="2" charset="-122"/>
              </a:rPr>
              <a:t>1,0</a:t>
            </a:r>
            <a:r>
              <a:rPr lang="en-GB" altLang="zh-CN" sz="2000" dirty="0">
                <a:latin typeface="Times New Roman" panose="02020603050405020304" pitchFamily="18" charset="0"/>
                <a:ea typeface="StarBats"/>
                <a:cs typeface="StarBats"/>
              </a:rPr>
              <a:t>⊕ </a:t>
            </a:r>
            <a:r>
              <a:rPr lang="en-US" altLang="zh-CN" sz="2000" dirty="0">
                <a:latin typeface="Times New Roman" panose="02020603050405020304" pitchFamily="18" charset="0"/>
                <a:ea typeface="宋体" panose="02010600030101010101" pitchFamily="2" charset="-122"/>
              </a:rPr>
              <a:t>a</a:t>
            </a:r>
            <a:r>
              <a:rPr lang="en-US" altLang="zh-CN" sz="2000" baseline="-25000" dirty="0">
                <a:latin typeface="Times New Roman" panose="02020603050405020304" pitchFamily="18" charset="0"/>
                <a:ea typeface="宋体" panose="02010600030101010101" pitchFamily="2" charset="-122"/>
              </a:rPr>
              <a:t>1,0     </a:t>
            </a:r>
            <a:r>
              <a:rPr lang="en-US" altLang="zh-CN" sz="2000" dirty="0">
                <a:latin typeface="Times New Roman" panose="02020603050405020304" pitchFamily="18" charset="0"/>
                <a:ea typeface="宋体" panose="02010600030101010101" pitchFamily="2" charset="-122"/>
              </a:rPr>
              <a:t>k</a:t>
            </a:r>
            <a:r>
              <a:rPr lang="en-US" altLang="zh-CN" sz="2000" baseline="-25000" dirty="0">
                <a:latin typeface="Times New Roman" panose="02020603050405020304" pitchFamily="18" charset="0"/>
                <a:ea typeface="宋体" panose="02010600030101010101" pitchFamily="2" charset="-122"/>
              </a:rPr>
              <a:t>1,1</a:t>
            </a:r>
            <a:r>
              <a:rPr lang="en-GB" altLang="zh-CN" sz="2000" dirty="0">
                <a:latin typeface="Times New Roman" panose="02020603050405020304" pitchFamily="18" charset="0"/>
                <a:ea typeface="StarBats"/>
                <a:cs typeface="StarBats"/>
              </a:rPr>
              <a:t>⊕</a:t>
            </a:r>
            <a:r>
              <a:rPr lang="en-US" altLang="zh-CN" sz="2000" baseline="-25000" dirty="0">
                <a:latin typeface="Times New Roman" panose="02020603050405020304" pitchFamily="18" charset="0"/>
                <a:ea typeface="宋体" panose="02010600030101010101" pitchFamily="2" charset="-122"/>
              </a:rPr>
              <a:t> </a:t>
            </a:r>
            <a:r>
              <a:rPr lang="en-US" altLang="zh-CN" sz="2000" dirty="0">
                <a:latin typeface="Times New Roman" panose="02020603050405020304" pitchFamily="18" charset="0"/>
                <a:ea typeface="宋体" panose="02010600030101010101" pitchFamily="2" charset="-122"/>
              </a:rPr>
              <a:t>a</a:t>
            </a:r>
            <a:r>
              <a:rPr lang="en-US" altLang="zh-CN" sz="2000" baseline="-25000" dirty="0">
                <a:latin typeface="Times New Roman" panose="02020603050405020304" pitchFamily="18" charset="0"/>
                <a:ea typeface="宋体" panose="02010600030101010101" pitchFamily="2" charset="-122"/>
              </a:rPr>
              <a:t>1,1     </a:t>
            </a:r>
            <a:r>
              <a:rPr lang="en-US" altLang="zh-CN" sz="2000" dirty="0">
                <a:latin typeface="Times New Roman" panose="02020603050405020304" pitchFamily="18" charset="0"/>
                <a:ea typeface="宋体" panose="02010600030101010101" pitchFamily="2" charset="-122"/>
              </a:rPr>
              <a:t>k</a:t>
            </a:r>
            <a:r>
              <a:rPr lang="en-US" altLang="zh-CN" sz="2000" baseline="-25000" dirty="0">
                <a:latin typeface="Times New Roman" panose="02020603050405020304" pitchFamily="18" charset="0"/>
                <a:ea typeface="宋体" panose="02010600030101010101" pitchFamily="2" charset="-122"/>
              </a:rPr>
              <a:t>1,2 </a:t>
            </a:r>
            <a:r>
              <a:rPr lang="en-GB" altLang="zh-CN" sz="2000" dirty="0">
                <a:latin typeface="Times New Roman" panose="02020603050405020304" pitchFamily="18" charset="0"/>
                <a:ea typeface="StarBats"/>
                <a:cs typeface="StarBats"/>
              </a:rPr>
              <a:t>⊕ </a:t>
            </a:r>
            <a:r>
              <a:rPr lang="en-US" altLang="zh-CN" sz="2000" dirty="0">
                <a:latin typeface="Times New Roman" panose="02020603050405020304" pitchFamily="18" charset="0"/>
                <a:ea typeface="宋体" panose="02010600030101010101" pitchFamily="2" charset="-122"/>
              </a:rPr>
              <a:t>a</a:t>
            </a:r>
            <a:r>
              <a:rPr lang="en-US" altLang="zh-CN" sz="2000" baseline="-25000" dirty="0">
                <a:latin typeface="Times New Roman" panose="02020603050405020304" pitchFamily="18" charset="0"/>
                <a:ea typeface="宋体" panose="02010600030101010101" pitchFamily="2" charset="-122"/>
              </a:rPr>
              <a:t>1,2     </a:t>
            </a:r>
            <a:r>
              <a:rPr lang="en-US" altLang="zh-CN" sz="2000" dirty="0">
                <a:latin typeface="Times New Roman" panose="02020603050405020304" pitchFamily="18" charset="0"/>
                <a:ea typeface="宋体" panose="02010600030101010101" pitchFamily="2" charset="-122"/>
              </a:rPr>
              <a:t>k</a:t>
            </a:r>
            <a:r>
              <a:rPr lang="en-US" altLang="zh-CN" sz="2000" baseline="-25000" dirty="0">
                <a:latin typeface="Times New Roman" panose="02020603050405020304" pitchFamily="18" charset="0"/>
                <a:ea typeface="宋体" panose="02010600030101010101" pitchFamily="2" charset="-122"/>
              </a:rPr>
              <a:t>1,3 </a:t>
            </a:r>
            <a:r>
              <a:rPr lang="en-GB" altLang="zh-CN" sz="2000" dirty="0">
                <a:latin typeface="Times New Roman" panose="02020603050405020304" pitchFamily="18" charset="0"/>
                <a:ea typeface="StarBats"/>
                <a:cs typeface="StarBats"/>
              </a:rPr>
              <a:t>⊕ </a:t>
            </a:r>
            <a:r>
              <a:rPr lang="en-US" altLang="zh-CN" sz="2000" dirty="0">
                <a:latin typeface="Times New Roman" panose="02020603050405020304" pitchFamily="18" charset="0"/>
                <a:ea typeface="宋体" panose="02010600030101010101" pitchFamily="2" charset="-122"/>
              </a:rPr>
              <a:t>a</a:t>
            </a:r>
            <a:r>
              <a:rPr lang="en-US" altLang="zh-CN" sz="2000" baseline="-25000" dirty="0">
                <a:latin typeface="Times New Roman" panose="02020603050405020304" pitchFamily="18" charset="0"/>
                <a:ea typeface="宋体" panose="02010600030101010101" pitchFamily="2" charset="-122"/>
              </a:rPr>
              <a:t>1,3 	</a:t>
            </a:r>
            <a:r>
              <a:rPr lang="en-US" altLang="zh-CN" sz="2000" dirty="0">
                <a:latin typeface="Times New Roman" panose="02020603050405020304" pitchFamily="18" charset="0"/>
                <a:ea typeface="宋体" panose="02010600030101010101" pitchFamily="2" charset="-122"/>
              </a:rPr>
              <a:t>			</a:t>
            </a:r>
            <a:r>
              <a:rPr lang="en-US" altLang="zh-CN" sz="2000">
                <a:latin typeface="Times New Roman" panose="02020603050405020304" pitchFamily="18" charset="0"/>
                <a:ea typeface="宋体" panose="02010600030101010101" pitchFamily="2" charset="-122"/>
              </a:rPr>
              <a:t>    </a:t>
            </a:r>
            <a:r>
              <a:rPr lang="en-US" altLang="zh-CN" sz="2000" dirty="0">
                <a:latin typeface="Times New Roman" panose="02020603050405020304" pitchFamily="18" charset="0"/>
                <a:ea typeface="宋体" panose="02010600030101010101" pitchFamily="2" charset="-122"/>
              </a:rPr>
              <a:t>k</a:t>
            </a:r>
            <a:r>
              <a:rPr lang="en-US" altLang="zh-CN" sz="2000" baseline="-25000" dirty="0">
                <a:latin typeface="Times New Roman" panose="02020603050405020304" pitchFamily="18" charset="0"/>
                <a:ea typeface="宋体" panose="02010600030101010101" pitchFamily="2" charset="-122"/>
              </a:rPr>
              <a:t>2,0</a:t>
            </a:r>
            <a:r>
              <a:rPr lang="en-GB" altLang="zh-CN" sz="2000" dirty="0">
                <a:latin typeface="Times New Roman" panose="02020603050405020304" pitchFamily="18" charset="0"/>
                <a:ea typeface="StarBats"/>
                <a:cs typeface="StarBats"/>
              </a:rPr>
              <a:t>⊕ </a:t>
            </a:r>
            <a:r>
              <a:rPr lang="en-US" altLang="zh-CN" sz="2000" dirty="0">
                <a:latin typeface="Times New Roman" panose="02020603050405020304" pitchFamily="18" charset="0"/>
                <a:ea typeface="宋体" panose="02010600030101010101" pitchFamily="2" charset="-122"/>
              </a:rPr>
              <a:t>a</a:t>
            </a:r>
            <a:r>
              <a:rPr lang="en-US" altLang="zh-CN" sz="2000" baseline="-25000" dirty="0">
                <a:latin typeface="Times New Roman" panose="02020603050405020304" pitchFamily="18" charset="0"/>
                <a:ea typeface="宋体" panose="02010600030101010101" pitchFamily="2" charset="-122"/>
              </a:rPr>
              <a:t>2,0     </a:t>
            </a:r>
            <a:r>
              <a:rPr lang="en-US" altLang="zh-CN" sz="2000" dirty="0">
                <a:latin typeface="Times New Roman" panose="02020603050405020304" pitchFamily="18" charset="0"/>
                <a:ea typeface="宋体" panose="02010600030101010101" pitchFamily="2" charset="-122"/>
              </a:rPr>
              <a:t>k</a:t>
            </a:r>
            <a:r>
              <a:rPr lang="en-US" altLang="zh-CN" sz="2000" baseline="-25000" dirty="0">
                <a:latin typeface="Times New Roman" panose="02020603050405020304" pitchFamily="18" charset="0"/>
                <a:ea typeface="宋体" panose="02010600030101010101" pitchFamily="2" charset="-122"/>
              </a:rPr>
              <a:t>2,1</a:t>
            </a:r>
            <a:r>
              <a:rPr lang="en-GB" altLang="zh-CN" sz="2000" dirty="0">
                <a:latin typeface="Times New Roman" panose="02020603050405020304" pitchFamily="18" charset="0"/>
                <a:ea typeface="StarBats"/>
                <a:cs typeface="StarBats"/>
              </a:rPr>
              <a:t>⊕</a:t>
            </a:r>
            <a:r>
              <a:rPr lang="en-US" altLang="zh-CN" sz="2000" baseline="-25000" dirty="0">
                <a:latin typeface="Times New Roman" panose="02020603050405020304" pitchFamily="18" charset="0"/>
                <a:ea typeface="宋体" panose="02010600030101010101" pitchFamily="2" charset="-122"/>
              </a:rPr>
              <a:t> </a:t>
            </a:r>
            <a:r>
              <a:rPr lang="en-US" altLang="zh-CN" sz="2000" dirty="0">
                <a:latin typeface="Times New Roman" panose="02020603050405020304" pitchFamily="18" charset="0"/>
                <a:ea typeface="宋体" panose="02010600030101010101" pitchFamily="2" charset="-122"/>
              </a:rPr>
              <a:t>a</a:t>
            </a:r>
            <a:r>
              <a:rPr lang="en-US" altLang="zh-CN" sz="2000" baseline="-25000" dirty="0">
                <a:latin typeface="Times New Roman" panose="02020603050405020304" pitchFamily="18" charset="0"/>
                <a:ea typeface="宋体" panose="02010600030101010101" pitchFamily="2" charset="-122"/>
              </a:rPr>
              <a:t>2,1     </a:t>
            </a:r>
            <a:r>
              <a:rPr lang="en-US" altLang="zh-CN" sz="2000" dirty="0">
                <a:latin typeface="Times New Roman" panose="02020603050405020304" pitchFamily="18" charset="0"/>
                <a:ea typeface="宋体" panose="02010600030101010101" pitchFamily="2" charset="-122"/>
              </a:rPr>
              <a:t>k</a:t>
            </a:r>
            <a:r>
              <a:rPr lang="en-US" altLang="zh-CN" sz="2000" baseline="-25000" dirty="0">
                <a:latin typeface="Times New Roman" panose="02020603050405020304" pitchFamily="18" charset="0"/>
                <a:ea typeface="宋体" panose="02010600030101010101" pitchFamily="2" charset="-122"/>
              </a:rPr>
              <a:t>2,2 </a:t>
            </a:r>
            <a:r>
              <a:rPr lang="en-GB" altLang="zh-CN" sz="2000" dirty="0">
                <a:latin typeface="Times New Roman" panose="02020603050405020304" pitchFamily="18" charset="0"/>
                <a:ea typeface="StarBats"/>
                <a:cs typeface="StarBats"/>
              </a:rPr>
              <a:t>⊕ </a:t>
            </a:r>
            <a:r>
              <a:rPr lang="en-US" altLang="zh-CN" sz="2000" dirty="0">
                <a:latin typeface="Times New Roman" panose="02020603050405020304" pitchFamily="18" charset="0"/>
                <a:ea typeface="宋体" panose="02010600030101010101" pitchFamily="2" charset="-122"/>
              </a:rPr>
              <a:t>a</a:t>
            </a:r>
            <a:r>
              <a:rPr lang="en-US" altLang="zh-CN" sz="2000" baseline="-25000" dirty="0">
                <a:latin typeface="Times New Roman" panose="02020603050405020304" pitchFamily="18" charset="0"/>
                <a:ea typeface="宋体" panose="02010600030101010101" pitchFamily="2" charset="-122"/>
              </a:rPr>
              <a:t>2,2     </a:t>
            </a:r>
            <a:r>
              <a:rPr lang="en-US" altLang="zh-CN" sz="2000" dirty="0">
                <a:latin typeface="Times New Roman" panose="02020603050405020304" pitchFamily="18" charset="0"/>
                <a:ea typeface="宋体" panose="02010600030101010101" pitchFamily="2" charset="-122"/>
              </a:rPr>
              <a:t>k</a:t>
            </a:r>
            <a:r>
              <a:rPr lang="en-US" altLang="zh-CN" sz="2000" baseline="-25000" dirty="0">
                <a:latin typeface="Times New Roman" panose="02020603050405020304" pitchFamily="18" charset="0"/>
                <a:ea typeface="宋体" panose="02010600030101010101" pitchFamily="2" charset="-122"/>
              </a:rPr>
              <a:t>2,3 </a:t>
            </a:r>
            <a:r>
              <a:rPr lang="en-GB" altLang="zh-CN" sz="2000" dirty="0">
                <a:latin typeface="Times New Roman" panose="02020603050405020304" pitchFamily="18" charset="0"/>
                <a:ea typeface="StarBats"/>
                <a:cs typeface="StarBats"/>
              </a:rPr>
              <a:t>⊕ </a:t>
            </a:r>
            <a:r>
              <a:rPr lang="en-US" altLang="zh-CN" sz="2000" dirty="0">
                <a:latin typeface="Times New Roman" panose="02020603050405020304" pitchFamily="18" charset="0"/>
                <a:ea typeface="宋体" panose="02010600030101010101" pitchFamily="2" charset="-122"/>
              </a:rPr>
              <a:t>a</a:t>
            </a:r>
            <a:r>
              <a:rPr lang="en-US" altLang="zh-CN" sz="2000" baseline="-25000" dirty="0">
                <a:latin typeface="Times New Roman" panose="02020603050405020304" pitchFamily="18" charset="0"/>
                <a:ea typeface="宋体" panose="02010600030101010101" pitchFamily="2" charset="-122"/>
              </a:rPr>
              <a:t>2,3 	</a:t>
            </a:r>
            <a:r>
              <a:rPr lang="en-US" altLang="zh-CN" sz="2000" dirty="0">
                <a:latin typeface="Times New Roman" panose="02020603050405020304" pitchFamily="18" charset="0"/>
                <a:ea typeface="宋体" panose="02010600030101010101" pitchFamily="2" charset="-122"/>
              </a:rPr>
              <a:t>			</a:t>
            </a:r>
            <a:r>
              <a:rPr lang="en-US" altLang="zh-CN" sz="2000">
                <a:latin typeface="Times New Roman" panose="02020603050405020304" pitchFamily="18" charset="0"/>
                <a:ea typeface="宋体" panose="02010600030101010101" pitchFamily="2" charset="-122"/>
              </a:rPr>
              <a:t>    k</a:t>
            </a:r>
            <a:r>
              <a:rPr lang="en-US" altLang="zh-CN" sz="2000" baseline="-25000">
                <a:latin typeface="Times New Roman" panose="02020603050405020304" pitchFamily="18" charset="0"/>
                <a:ea typeface="宋体" panose="02010600030101010101" pitchFamily="2" charset="-122"/>
              </a:rPr>
              <a:t>3,0</a:t>
            </a:r>
            <a:r>
              <a:rPr lang="en-GB" altLang="zh-CN" sz="2000" dirty="0">
                <a:latin typeface="Times New Roman" panose="02020603050405020304" pitchFamily="18" charset="0"/>
                <a:ea typeface="StarBats"/>
                <a:cs typeface="StarBats"/>
              </a:rPr>
              <a:t>⊕ </a:t>
            </a:r>
            <a:r>
              <a:rPr lang="en-US" altLang="zh-CN" sz="2000" dirty="0">
                <a:latin typeface="Times New Roman" panose="02020603050405020304" pitchFamily="18" charset="0"/>
                <a:ea typeface="宋体" panose="02010600030101010101" pitchFamily="2" charset="-122"/>
              </a:rPr>
              <a:t>a</a:t>
            </a:r>
            <a:r>
              <a:rPr lang="en-US" altLang="zh-CN" sz="2000" baseline="-25000" dirty="0">
                <a:latin typeface="Times New Roman" panose="02020603050405020304" pitchFamily="18" charset="0"/>
                <a:ea typeface="宋体" panose="02010600030101010101" pitchFamily="2" charset="-122"/>
              </a:rPr>
              <a:t>3,0     </a:t>
            </a:r>
            <a:r>
              <a:rPr lang="en-US" altLang="zh-CN" sz="2000" dirty="0">
                <a:latin typeface="Times New Roman" panose="02020603050405020304" pitchFamily="18" charset="0"/>
                <a:ea typeface="宋体" panose="02010600030101010101" pitchFamily="2" charset="-122"/>
              </a:rPr>
              <a:t>k</a:t>
            </a:r>
            <a:r>
              <a:rPr lang="en-US" altLang="zh-CN" sz="2000" baseline="-25000" dirty="0">
                <a:latin typeface="Times New Roman" panose="02020603050405020304" pitchFamily="18" charset="0"/>
                <a:ea typeface="宋体" panose="02010600030101010101" pitchFamily="2" charset="-122"/>
              </a:rPr>
              <a:t>3,1</a:t>
            </a:r>
            <a:r>
              <a:rPr lang="en-GB" altLang="zh-CN" sz="2000" dirty="0">
                <a:latin typeface="Times New Roman" panose="02020603050405020304" pitchFamily="18" charset="0"/>
                <a:ea typeface="StarBats"/>
                <a:cs typeface="StarBats"/>
              </a:rPr>
              <a:t>⊕</a:t>
            </a:r>
            <a:r>
              <a:rPr lang="en-US" altLang="zh-CN" sz="2000" baseline="-25000" dirty="0">
                <a:latin typeface="Times New Roman" panose="02020603050405020304" pitchFamily="18" charset="0"/>
                <a:ea typeface="宋体" panose="02010600030101010101" pitchFamily="2" charset="-122"/>
              </a:rPr>
              <a:t> </a:t>
            </a:r>
            <a:r>
              <a:rPr lang="en-US" altLang="zh-CN" sz="2000" dirty="0">
                <a:latin typeface="Times New Roman" panose="02020603050405020304" pitchFamily="18" charset="0"/>
                <a:ea typeface="宋体" panose="02010600030101010101" pitchFamily="2" charset="-122"/>
              </a:rPr>
              <a:t>a</a:t>
            </a:r>
            <a:r>
              <a:rPr lang="en-US" altLang="zh-CN" sz="2000" baseline="-25000" dirty="0">
                <a:latin typeface="Times New Roman" panose="02020603050405020304" pitchFamily="18" charset="0"/>
                <a:ea typeface="宋体" panose="02010600030101010101" pitchFamily="2" charset="-122"/>
              </a:rPr>
              <a:t>3,1     </a:t>
            </a:r>
            <a:r>
              <a:rPr lang="en-US" altLang="zh-CN" sz="2000" dirty="0">
                <a:latin typeface="Times New Roman" panose="02020603050405020304" pitchFamily="18" charset="0"/>
                <a:ea typeface="宋体" panose="02010600030101010101" pitchFamily="2" charset="-122"/>
              </a:rPr>
              <a:t>k</a:t>
            </a:r>
            <a:r>
              <a:rPr lang="en-US" altLang="zh-CN" sz="2000" baseline="-25000" dirty="0">
                <a:latin typeface="Times New Roman" panose="02020603050405020304" pitchFamily="18" charset="0"/>
                <a:ea typeface="宋体" panose="02010600030101010101" pitchFamily="2" charset="-122"/>
              </a:rPr>
              <a:t>3,2 </a:t>
            </a:r>
            <a:r>
              <a:rPr lang="en-GB" altLang="zh-CN" sz="2000" dirty="0">
                <a:latin typeface="Times New Roman" panose="02020603050405020304" pitchFamily="18" charset="0"/>
                <a:ea typeface="StarBats"/>
                <a:cs typeface="StarBats"/>
              </a:rPr>
              <a:t>⊕ </a:t>
            </a:r>
            <a:r>
              <a:rPr lang="en-US" altLang="zh-CN" sz="2000" dirty="0">
                <a:latin typeface="Times New Roman" panose="02020603050405020304" pitchFamily="18" charset="0"/>
                <a:ea typeface="宋体" panose="02010600030101010101" pitchFamily="2" charset="-122"/>
              </a:rPr>
              <a:t>a</a:t>
            </a:r>
            <a:r>
              <a:rPr lang="en-US" altLang="zh-CN" sz="2000" baseline="-25000" dirty="0">
                <a:latin typeface="Times New Roman" panose="02020603050405020304" pitchFamily="18" charset="0"/>
                <a:ea typeface="宋体" panose="02010600030101010101" pitchFamily="2" charset="-122"/>
              </a:rPr>
              <a:t>3,2     </a:t>
            </a:r>
            <a:r>
              <a:rPr lang="en-US" altLang="zh-CN" sz="2000" dirty="0">
                <a:latin typeface="Times New Roman" panose="02020603050405020304" pitchFamily="18" charset="0"/>
                <a:ea typeface="宋体" panose="02010600030101010101" pitchFamily="2" charset="-122"/>
              </a:rPr>
              <a:t>k</a:t>
            </a:r>
            <a:r>
              <a:rPr lang="en-US" altLang="zh-CN" sz="2000" baseline="-25000" dirty="0">
                <a:latin typeface="Times New Roman" panose="02020603050405020304" pitchFamily="18" charset="0"/>
                <a:ea typeface="宋体" panose="02010600030101010101" pitchFamily="2" charset="-122"/>
              </a:rPr>
              <a:t>3,3 </a:t>
            </a:r>
            <a:r>
              <a:rPr lang="en-GB" altLang="zh-CN" sz="2000" dirty="0">
                <a:latin typeface="Times New Roman" panose="02020603050405020304" pitchFamily="18" charset="0"/>
                <a:ea typeface="StarBats"/>
                <a:cs typeface="StarBats"/>
              </a:rPr>
              <a:t>⊕ </a:t>
            </a:r>
            <a:r>
              <a:rPr lang="en-US" altLang="zh-CN" sz="2000">
                <a:latin typeface="Times New Roman" panose="02020603050405020304" pitchFamily="18" charset="0"/>
                <a:ea typeface="宋体" panose="02010600030101010101" pitchFamily="2" charset="-122"/>
              </a:rPr>
              <a:t>a</a:t>
            </a:r>
            <a:r>
              <a:rPr lang="en-US" altLang="zh-CN" sz="2000" baseline="-25000">
                <a:latin typeface="Times New Roman" panose="02020603050405020304" pitchFamily="18" charset="0"/>
                <a:ea typeface="宋体" panose="02010600030101010101" pitchFamily="2" charset="-122"/>
              </a:rPr>
              <a:t>3,3 </a:t>
            </a:r>
            <a:endParaRPr lang="en-US" altLang="zh-CN" sz="2000" dirty="0">
              <a:ea typeface="宋体" panose="02010600030101010101" pitchFamily="2" charset="-122"/>
            </a:endParaRPr>
          </a:p>
          <a:p>
            <a:pPr eaLnBrk="1" hangingPunct="1">
              <a:spcBef>
                <a:spcPts val="1200"/>
              </a:spcBef>
            </a:pPr>
            <a:r>
              <a:rPr lang="en-US" altLang="zh-CN" sz="2000" dirty="0">
                <a:ea typeface="宋体" panose="02010600030101010101" pitchFamily="2" charset="-122"/>
              </a:rPr>
              <a:t>Since this is </a:t>
            </a:r>
            <a:r>
              <a:rPr lang="en-US" altLang="zh-CN" sz="2000">
                <a:ea typeface="宋体" panose="02010600030101010101" pitchFamily="2" charset="-122"/>
              </a:rPr>
              <a:t>a ⊕ </a:t>
            </a:r>
            <a:r>
              <a:rPr lang="en-US" altLang="zh-CN" sz="2000" dirty="0">
                <a:ea typeface="宋体" panose="02010600030101010101" pitchFamily="2" charset="-122"/>
              </a:rPr>
              <a:t>operation, </a:t>
            </a:r>
            <a:r>
              <a:rPr lang="en-US" altLang="zh-CN" sz="2000" i="1" dirty="0">
                <a:latin typeface="Times New Roman" panose="02020603050405020304" pitchFamily="18" charset="0"/>
                <a:ea typeface="宋体" panose="02010600030101010101" pitchFamily="2" charset="-122"/>
              </a:rPr>
              <a:t>ark</a:t>
            </a:r>
            <a:r>
              <a:rPr lang="en-US" altLang="zh-CN" sz="2000" i="1" baseline="30000" dirty="0">
                <a:latin typeface="Times New Roman" panose="02020603050405020304" pitchFamily="18" charset="0"/>
                <a:ea typeface="宋体" panose="02010600030101010101" pitchFamily="2" charset="-122"/>
              </a:rPr>
              <a:t>–</a:t>
            </a:r>
            <a:r>
              <a:rPr lang="en-US" altLang="zh-CN" sz="2000" baseline="30000" dirty="0">
                <a:latin typeface="Times New Roman" panose="02020603050405020304" pitchFamily="18" charset="0"/>
                <a:ea typeface="宋体" panose="02010600030101010101" pitchFamily="2" charset="-122"/>
              </a:rPr>
              <a:t>1</a:t>
            </a:r>
            <a:r>
              <a:rPr lang="en-US" altLang="zh-CN" sz="2000" dirty="0">
                <a:ea typeface="宋体" panose="02010600030101010101" pitchFamily="2" charset="-122"/>
              </a:rPr>
              <a:t> is the same as </a:t>
            </a:r>
            <a:r>
              <a:rPr lang="en-US" altLang="zh-CN" sz="2000" i="1" dirty="0">
                <a:latin typeface="Times New Roman" panose="02020603050405020304" pitchFamily="18" charset="0"/>
                <a:ea typeface="宋体" panose="02010600030101010101" pitchFamily="2" charset="-122"/>
              </a:rPr>
              <a:t>ark</a:t>
            </a:r>
            <a:r>
              <a:rPr lang="en-US" altLang="zh-CN" sz="2000" dirty="0">
                <a:ea typeface="宋体" panose="02010600030101010101" pitchFamily="2" charset="-122"/>
              </a:rPr>
              <a:t>. </a:t>
            </a:r>
            <a:r>
              <a:rPr lang="en-US" altLang="zh-CN" sz="2000">
                <a:ea typeface="宋体" panose="02010600030101010101" pitchFamily="2" charset="-122"/>
              </a:rPr>
              <a:t>We have</a:t>
            </a:r>
            <a:endParaRPr lang="en-US" altLang="zh-CN" sz="2000" dirty="0">
              <a:ea typeface="宋体" panose="02010600030101010101" pitchFamily="2" charset="-122"/>
            </a:endParaRPr>
          </a:p>
          <a:p>
            <a:pPr eaLnBrk="1" hangingPunct="1">
              <a:spcBef>
                <a:spcPts val="1200"/>
              </a:spcBef>
              <a:buFont typeface="Wingdings" panose="05000000000000000000" pitchFamily="2" charset="2"/>
              <a:buNone/>
            </a:pPr>
            <a:r>
              <a:rPr lang="en-US" altLang="zh-CN" sz="2000" dirty="0">
                <a:ea typeface="宋体" panose="02010600030101010101" pitchFamily="2" charset="-122"/>
              </a:rPr>
              <a:t>                           </a:t>
            </a:r>
            <a:r>
              <a:rPr lang="en-US" altLang="zh-CN" sz="2000" i="1" dirty="0">
                <a:latin typeface="Times New Roman" panose="02020603050405020304" pitchFamily="18" charset="0"/>
                <a:ea typeface="宋体" panose="02010600030101010101" pitchFamily="2" charset="-122"/>
              </a:rPr>
              <a:t>ark</a:t>
            </a:r>
            <a:r>
              <a:rPr lang="en-US" altLang="zh-CN" sz="2000" dirty="0">
                <a:latin typeface="Times New Roman" panose="02020603050405020304" pitchFamily="18" charset="0"/>
                <a:ea typeface="宋体" panose="02010600030101010101" pitchFamily="2" charset="-122"/>
              </a:rPr>
              <a:t>(</a:t>
            </a:r>
            <a:r>
              <a:rPr lang="en-US" altLang="zh-CN" sz="2000" i="1" dirty="0">
                <a:latin typeface="Times New Roman" panose="02020603050405020304" pitchFamily="18" charset="0"/>
                <a:ea typeface="宋体" panose="02010600030101010101" pitchFamily="2" charset="-122"/>
              </a:rPr>
              <a:t>ark</a:t>
            </a:r>
            <a:r>
              <a:rPr lang="en-US" altLang="zh-CN" sz="2000" baseline="30000" dirty="0">
                <a:latin typeface="Times New Roman" panose="02020603050405020304" pitchFamily="18" charset="0"/>
                <a:ea typeface="宋体" panose="02010600030101010101" pitchFamily="2" charset="-122"/>
              </a:rPr>
              <a:t>–1</a:t>
            </a:r>
            <a:r>
              <a:rPr lang="en-US" altLang="zh-CN" sz="2000" dirty="0">
                <a:latin typeface="Times New Roman" panose="02020603050405020304" pitchFamily="18" charset="0"/>
                <a:ea typeface="宋体" panose="02010600030101010101" pitchFamily="2" charset="-122"/>
              </a:rPr>
              <a:t>(</a:t>
            </a:r>
            <a:r>
              <a:rPr lang="en-US" altLang="zh-CN" sz="2000" i="1" dirty="0">
                <a:latin typeface="Times New Roman" panose="02020603050405020304" pitchFamily="18" charset="0"/>
                <a:ea typeface="宋体" panose="02010600030101010101" pitchFamily="2" charset="-122"/>
              </a:rPr>
              <a:t>a</a:t>
            </a:r>
            <a:r>
              <a:rPr lang="en-US" altLang="zh-CN" sz="2000" dirty="0">
                <a:latin typeface="Times New Roman" panose="02020603050405020304" pitchFamily="18" charset="0"/>
                <a:ea typeface="宋体" panose="02010600030101010101" pitchFamily="2" charset="-122"/>
              </a:rPr>
              <a:t>, </a:t>
            </a:r>
            <a:r>
              <a:rPr lang="en-US" altLang="zh-CN" sz="2000" i="1" dirty="0">
                <a:latin typeface="Times New Roman" panose="02020603050405020304" pitchFamily="18" charset="0"/>
                <a:ea typeface="宋体" panose="02010600030101010101" pitchFamily="2" charset="-122"/>
              </a:rPr>
              <a:t>K</a:t>
            </a:r>
            <a:r>
              <a:rPr lang="en-US" altLang="zh-CN" sz="2000" i="1" baseline="-25000" dirty="0">
                <a:latin typeface="Times New Roman" panose="02020603050405020304" pitchFamily="18" charset="0"/>
                <a:ea typeface="宋体" panose="02010600030101010101" pitchFamily="2" charset="-122"/>
              </a:rPr>
              <a:t>i</a:t>
            </a:r>
            <a:r>
              <a:rPr lang="en-US" altLang="zh-CN" sz="2000" dirty="0">
                <a:latin typeface="Times New Roman" panose="02020603050405020304" pitchFamily="18" charset="0"/>
                <a:ea typeface="宋体" panose="02010600030101010101" pitchFamily="2" charset="-122"/>
              </a:rPr>
              <a:t>), </a:t>
            </a:r>
            <a:r>
              <a:rPr lang="en-US" altLang="zh-CN" sz="2000" i="1" dirty="0">
                <a:latin typeface="Times New Roman" panose="02020603050405020304" pitchFamily="18" charset="0"/>
                <a:ea typeface="宋体" panose="02010600030101010101" pitchFamily="2" charset="-122"/>
              </a:rPr>
              <a:t>K</a:t>
            </a:r>
            <a:r>
              <a:rPr lang="en-US" altLang="zh-CN" sz="2000" i="1" baseline="-25000" dirty="0">
                <a:latin typeface="Times New Roman" panose="02020603050405020304" pitchFamily="18" charset="0"/>
                <a:ea typeface="宋体" panose="02010600030101010101" pitchFamily="2" charset="-122"/>
              </a:rPr>
              <a:t>i</a:t>
            </a:r>
            <a:r>
              <a:rPr lang="en-US" altLang="zh-CN" sz="2000" dirty="0">
                <a:latin typeface="Times New Roman" panose="02020603050405020304" pitchFamily="18" charset="0"/>
                <a:ea typeface="宋体" panose="02010600030101010101" pitchFamily="2" charset="-122"/>
              </a:rPr>
              <a:t>) = </a:t>
            </a:r>
            <a:r>
              <a:rPr lang="en-US" altLang="zh-CN" sz="2000" i="1" dirty="0">
                <a:latin typeface="Times New Roman" panose="02020603050405020304" pitchFamily="18" charset="0"/>
                <a:ea typeface="宋体" panose="02010600030101010101" pitchFamily="2" charset="-122"/>
              </a:rPr>
              <a:t>ark</a:t>
            </a:r>
            <a:r>
              <a:rPr lang="en-US" altLang="zh-CN" sz="2000" baseline="30000" dirty="0">
                <a:latin typeface="Times New Roman" panose="02020603050405020304" pitchFamily="18" charset="0"/>
                <a:ea typeface="宋体" panose="02010600030101010101" pitchFamily="2" charset="-122"/>
              </a:rPr>
              <a:t>–1</a:t>
            </a:r>
            <a:r>
              <a:rPr lang="en-US" altLang="zh-CN" sz="2000" dirty="0">
                <a:latin typeface="Times New Roman" panose="02020603050405020304" pitchFamily="18" charset="0"/>
                <a:ea typeface="宋体" panose="02010600030101010101" pitchFamily="2" charset="-122"/>
              </a:rPr>
              <a:t>(</a:t>
            </a:r>
            <a:r>
              <a:rPr lang="en-US" altLang="zh-CN" sz="2000" i="1" dirty="0">
                <a:latin typeface="Times New Roman" panose="02020603050405020304" pitchFamily="18" charset="0"/>
                <a:ea typeface="宋体" panose="02010600030101010101" pitchFamily="2" charset="-122"/>
              </a:rPr>
              <a:t>ark</a:t>
            </a:r>
            <a:r>
              <a:rPr lang="en-US" altLang="zh-CN" sz="2000" dirty="0">
                <a:latin typeface="Times New Roman" panose="02020603050405020304" pitchFamily="18" charset="0"/>
                <a:ea typeface="宋体" panose="02010600030101010101" pitchFamily="2" charset="-122"/>
              </a:rPr>
              <a:t>(</a:t>
            </a:r>
            <a:r>
              <a:rPr lang="en-US" altLang="zh-CN" sz="2000" i="1" dirty="0">
                <a:latin typeface="Times New Roman" panose="02020603050405020304" pitchFamily="18" charset="0"/>
                <a:ea typeface="宋体" panose="02010600030101010101" pitchFamily="2" charset="-122"/>
              </a:rPr>
              <a:t>a</a:t>
            </a:r>
            <a:r>
              <a:rPr lang="en-US" altLang="zh-CN" sz="2000" dirty="0">
                <a:latin typeface="Times New Roman" panose="02020603050405020304" pitchFamily="18" charset="0"/>
                <a:ea typeface="宋体" panose="02010600030101010101" pitchFamily="2" charset="-122"/>
              </a:rPr>
              <a:t>, </a:t>
            </a:r>
            <a:r>
              <a:rPr lang="en-US" altLang="zh-CN" sz="2000" i="1" dirty="0">
                <a:latin typeface="Times New Roman" panose="02020603050405020304" pitchFamily="18" charset="0"/>
                <a:ea typeface="宋体" panose="02010600030101010101" pitchFamily="2" charset="-122"/>
              </a:rPr>
              <a:t>K</a:t>
            </a:r>
            <a:r>
              <a:rPr lang="en-US" altLang="zh-CN" sz="2000" i="1" baseline="-25000" dirty="0">
                <a:latin typeface="Times New Roman" panose="02020603050405020304" pitchFamily="18" charset="0"/>
                <a:ea typeface="宋体" panose="02010600030101010101" pitchFamily="2" charset="-122"/>
              </a:rPr>
              <a:t>i</a:t>
            </a:r>
            <a:r>
              <a:rPr lang="en-US" altLang="zh-CN" sz="2000" dirty="0">
                <a:latin typeface="Times New Roman" panose="02020603050405020304" pitchFamily="18" charset="0"/>
                <a:ea typeface="宋体" panose="02010600030101010101" pitchFamily="2" charset="-122"/>
              </a:rPr>
              <a:t>), </a:t>
            </a:r>
            <a:r>
              <a:rPr lang="en-US" altLang="zh-CN" sz="2000" i="1" dirty="0">
                <a:latin typeface="Times New Roman" panose="02020603050405020304" pitchFamily="18" charset="0"/>
                <a:ea typeface="宋体" panose="02010600030101010101" pitchFamily="2" charset="-122"/>
              </a:rPr>
              <a:t>K</a:t>
            </a:r>
            <a:r>
              <a:rPr lang="en-US" altLang="zh-CN" sz="2000" i="1" baseline="-25000" dirty="0">
                <a:latin typeface="Times New Roman" panose="02020603050405020304" pitchFamily="18" charset="0"/>
                <a:ea typeface="宋体" panose="02010600030101010101" pitchFamily="2" charset="-122"/>
              </a:rPr>
              <a:t>i</a:t>
            </a:r>
            <a:r>
              <a:rPr lang="en-US" altLang="zh-CN" sz="2000" dirty="0">
                <a:latin typeface="Times New Roman" panose="02020603050405020304" pitchFamily="18" charset="0"/>
                <a:ea typeface="宋体" panose="02010600030101010101" pitchFamily="2" charset="-122"/>
              </a:rPr>
              <a:t>) = </a:t>
            </a:r>
            <a:r>
              <a:rPr lang="en-US" altLang="zh-CN" sz="2000" i="1" dirty="0">
                <a:latin typeface="Times New Roman" panose="02020603050405020304" pitchFamily="18" charset="0"/>
                <a:ea typeface="宋体" panose="02010600030101010101" pitchFamily="2" charset="-122"/>
              </a:rPr>
              <a:t>a</a:t>
            </a:r>
          </a:p>
        </p:txBody>
      </p:sp>
      <p:sp>
        <p:nvSpPr>
          <p:cNvPr id="40965" name="AutoShape 8">
            <a:extLst>
              <a:ext uri="{FF2B5EF4-FFF2-40B4-BE49-F238E27FC236}">
                <a16:creationId xmlns:a16="http://schemas.microsoft.com/office/drawing/2014/main" id="{FC8E2777-7218-4823-94D3-F1FD4E9B1A93}"/>
              </a:ext>
            </a:extLst>
          </p:cNvPr>
          <p:cNvSpPr>
            <a:spLocks noChangeArrowheads="1"/>
          </p:cNvSpPr>
          <p:nvPr/>
        </p:nvSpPr>
        <p:spPr bwMode="auto">
          <a:xfrm>
            <a:off x="3059832" y="1412776"/>
            <a:ext cx="2383904" cy="1524000"/>
          </a:xfrm>
          <a:prstGeom prst="bracketPair">
            <a:avLst>
              <a:gd name="adj" fmla="val 16667"/>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2200">
              <a:latin typeface="Times New Roman" panose="02020603050405020304" pitchFamily="18" charset="0"/>
            </a:endParaRPr>
          </a:p>
        </p:txBody>
      </p:sp>
      <p:sp>
        <p:nvSpPr>
          <p:cNvPr id="40966" name="Line 9">
            <a:extLst>
              <a:ext uri="{FF2B5EF4-FFF2-40B4-BE49-F238E27FC236}">
                <a16:creationId xmlns:a16="http://schemas.microsoft.com/office/drawing/2014/main" id="{24F26577-6C3B-4A60-888F-1F0647F5EB02}"/>
              </a:ext>
            </a:extLst>
          </p:cNvPr>
          <p:cNvSpPr>
            <a:spLocks noChangeShapeType="1"/>
          </p:cNvSpPr>
          <p:nvPr/>
        </p:nvSpPr>
        <p:spPr bwMode="auto">
          <a:xfrm>
            <a:off x="3124200" y="2438400"/>
            <a:ext cx="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0967" name="AutoShape 11">
            <a:extLst>
              <a:ext uri="{FF2B5EF4-FFF2-40B4-BE49-F238E27FC236}">
                <a16:creationId xmlns:a16="http://schemas.microsoft.com/office/drawing/2014/main" id="{65268DC2-4127-4B7E-A15F-30F74423DDCE}"/>
              </a:ext>
            </a:extLst>
          </p:cNvPr>
          <p:cNvSpPr>
            <a:spLocks noChangeArrowheads="1"/>
          </p:cNvSpPr>
          <p:nvPr/>
        </p:nvSpPr>
        <p:spPr bwMode="auto">
          <a:xfrm>
            <a:off x="3059832" y="3921225"/>
            <a:ext cx="5256584" cy="1524000"/>
          </a:xfrm>
          <a:prstGeom prst="bracketPair">
            <a:avLst>
              <a:gd name="adj" fmla="val 16667"/>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2200">
              <a:latin typeface="Times New Roman" panose="02020603050405020304" pitchFamily="18" charset="0"/>
            </a:endParaRPr>
          </a:p>
        </p:txBody>
      </p:sp>
      <p:sp>
        <p:nvSpPr>
          <p:cNvPr id="40968" name="Line 12">
            <a:extLst>
              <a:ext uri="{FF2B5EF4-FFF2-40B4-BE49-F238E27FC236}">
                <a16:creationId xmlns:a16="http://schemas.microsoft.com/office/drawing/2014/main" id="{EDA1C76C-4304-4561-B66A-6CD65F249548}"/>
              </a:ext>
            </a:extLst>
          </p:cNvPr>
          <p:cNvSpPr>
            <a:spLocks noChangeShapeType="1"/>
          </p:cNvSpPr>
          <p:nvPr/>
        </p:nvSpPr>
        <p:spPr bwMode="auto">
          <a:xfrm>
            <a:off x="2819400" y="4648200"/>
            <a:ext cx="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551C6C4-483F-4620-86B3-74D69FD1A18E}"/>
              </a:ext>
            </a:extLst>
          </p:cNvPr>
          <p:cNvPicPr>
            <a:picLocks noChangeAspect="1"/>
          </p:cNvPicPr>
          <p:nvPr/>
        </p:nvPicPr>
        <p:blipFill>
          <a:blip r:embed="rId3"/>
          <a:stretch>
            <a:fillRect/>
          </a:stretch>
        </p:blipFill>
        <p:spPr>
          <a:xfrm>
            <a:off x="237188" y="50725"/>
            <a:ext cx="877509" cy="1073317"/>
          </a:xfrm>
          <a:prstGeom prst="rect">
            <a:avLst/>
          </a:prstGeom>
        </p:spPr>
      </p:pic>
      <p:sp>
        <p:nvSpPr>
          <p:cNvPr id="32" name="Title 5">
            <a:extLst>
              <a:ext uri="{FF2B5EF4-FFF2-40B4-BE49-F238E27FC236}">
                <a16:creationId xmlns:a16="http://schemas.microsoft.com/office/drawing/2014/main" id="{FF2BA8C4-8950-4FD0-81B4-2CE12AF5E1A6}"/>
              </a:ext>
            </a:extLst>
          </p:cNvPr>
          <p:cNvSpPr txBox="1">
            <a:spLocks/>
          </p:cNvSpPr>
          <p:nvPr/>
        </p:nvSpPr>
        <p:spPr>
          <a:xfrm>
            <a:off x="1419468" y="212216"/>
            <a:ext cx="7139647" cy="747713"/>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altLang="zh-CN" sz="3900" b="1" i="0" dirty="0">
                <a:solidFill>
                  <a:schemeClr val="tx1"/>
                </a:solidFill>
                <a:ea typeface="宋体" panose="02010600030101010101" pitchFamily="2" charset="-122"/>
              </a:rPr>
              <a:t>Motivations</a:t>
            </a:r>
            <a:endParaRPr lang="en-US" sz="3900" b="1" i="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41" name="Rectangle 40">
            <a:extLst>
              <a:ext uri="{FF2B5EF4-FFF2-40B4-BE49-F238E27FC236}">
                <a16:creationId xmlns:a16="http://schemas.microsoft.com/office/drawing/2014/main" id="{89511855-0DC5-4836-9BED-D6614BAAFC3E}"/>
              </a:ext>
            </a:extLst>
          </p:cNvPr>
          <p:cNvSpPr/>
          <p:nvPr/>
        </p:nvSpPr>
        <p:spPr>
          <a:xfrm>
            <a:off x="2601073" y="960367"/>
            <a:ext cx="4776436" cy="430887"/>
          </a:xfrm>
          <a:prstGeom prst="rect">
            <a:avLst/>
          </a:prstGeom>
        </p:spPr>
        <p:txBody>
          <a:bodyPr wrap="none">
            <a:spAutoFit/>
          </a:bodyPr>
          <a:lstStyle/>
          <a:p>
            <a:r>
              <a:rPr lang="en-US" b="1" dirty="0"/>
              <a:t>Symmetric cipher vs Asymmetric cipher</a:t>
            </a:r>
          </a:p>
        </p:txBody>
      </p:sp>
      <p:pic>
        <p:nvPicPr>
          <p:cNvPr id="3" name="Picture 2">
            <a:extLst>
              <a:ext uri="{FF2B5EF4-FFF2-40B4-BE49-F238E27FC236}">
                <a16:creationId xmlns:a16="http://schemas.microsoft.com/office/drawing/2014/main" id="{06118B63-7146-4AE4-9815-B5082304FA8C}"/>
              </a:ext>
            </a:extLst>
          </p:cNvPr>
          <p:cNvPicPr>
            <a:picLocks noChangeAspect="1"/>
          </p:cNvPicPr>
          <p:nvPr/>
        </p:nvPicPr>
        <p:blipFill>
          <a:blip r:embed="rId4"/>
          <a:stretch>
            <a:fillRect/>
          </a:stretch>
        </p:blipFill>
        <p:spPr>
          <a:xfrm>
            <a:off x="533400" y="1413289"/>
            <a:ext cx="8234719" cy="4896031"/>
          </a:xfrm>
          <a:prstGeom prst="rect">
            <a:avLst/>
          </a:prstGeom>
        </p:spPr>
      </p:pic>
    </p:spTree>
    <p:extLst>
      <p:ext uri="{BB962C8B-B14F-4D97-AF65-F5344CB8AC3E}">
        <p14:creationId xmlns:p14="http://schemas.microsoft.com/office/powerpoint/2010/main" val="885173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a:extLst>
              <a:ext uri="{FF2B5EF4-FFF2-40B4-BE49-F238E27FC236}">
                <a16:creationId xmlns:a16="http://schemas.microsoft.com/office/drawing/2014/main" id="{9A14B2DD-4CC7-4357-B79C-2A1B3309BF2E}"/>
              </a:ext>
            </a:extLst>
          </p:cNvPr>
          <p:cNvSpPr>
            <a:spLocks noGrp="1" noChangeArrowheads="1"/>
          </p:cNvSpPr>
          <p:nvPr>
            <p:ph type="ctrTitle" idx="4294967295"/>
          </p:nvPr>
        </p:nvSpPr>
        <p:spPr>
          <a:xfrm>
            <a:off x="762000" y="0"/>
            <a:ext cx="8153400" cy="914400"/>
          </a:xfrm>
        </p:spPr>
        <p:txBody>
          <a:bodyPr/>
          <a:lstStyle/>
          <a:p>
            <a:pPr eaLnBrk="1" hangingPunct="1"/>
            <a:r>
              <a:rPr lang="en-US" altLang="zh-CN" sz="4000">
                <a:ea typeface="宋体" panose="02010600030101010101" pitchFamily="2" charset="-122"/>
              </a:rPr>
              <a:t>Outline</a:t>
            </a:r>
            <a:endParaRPr lang="en-US" altLang="zh-CN" sz="4000" dirty="0">
              <a:ea typeface="宋体" panose="02010600030101010101" pitchFamily="2" charset="-122"/>
            </a:endParaRPr>
          </a:p>
        </p:txBody>
      </p:sp>
      <p:sp>
        <p:nvSpPr>
          <p:cNvPr id="2" name="Rectangle 1">
            <a:extLst>
              <a:ext uri="{FF2B5EF4-FFF2-40B4-BE49-F238E27FC236}">
                <a16:creationId xmlns:a16="http://schemas.microsoft.com/office/drawing/2014/main" id="{5776CCFE-4FC1-49C6-B779-2AF654D9E09D}"/>
              </a:ext>
            </a:extLst>
          </p:cNvPr>
          <p:cNvSpPr/>
          <p:nvPr/>
        </p:nvSpPr>
        <p:spPr>
          <a:xfrm>
            <a:off x="533400" y="1066800"/>
            <a:ext cx="8382000" cy="5262979"/>
          </a:xfrm>
          <a:prstGeom prst="rect">
            <a:avLst/>
          </a:prstGeom>
        </p:spPr>
        <p:txBody>
          <a:bodyPr wrap="square">
            <a:spAutoFit/>
          </a:bodyPr>
          <a:lstStyle/>
          <a:p>
            <a:pPr marL="457200" indent="-457200">
              <a:buFont typeface="Wingdings" panose="05000000000000000000" pitchFamily="2" charset="2"/>
              <a:buChar char="§"/>
            </a:pPr>
            <a:r>
              <a:rPr lang="en-US" sz="2800" b="1">
                <a:latin typeface="Times New Roman" panose="02020603050405020304" pitchFamily="18" charset="0"/>
                <a:cs typeface="Times New Roman" panose="02020603050405020304" pitchFamily="18" charset="0"/>
              </a:rPr>
              <a:t>Motivations</a:t>
            </a:r>
          </a:p>
          <a:p>
            <a:pPr marL="457200" indent="-457200">
              <a:buFont typeface="Wingdings" panose="05000000000000000000" pitchFamily="2" charset="2"/>
              <a:buChar char="§"/>
            </a:pPr>
            <a:r>
              <a:rPr lang="en-US" sz="2800" b="1">
                <a:latin typeface="Times New Roman" panose="02020603050405020304" pitchFamily="18" charset="0"/>
                <a:cs typeface="Times New Roman" panose="02020603050405020304" pitchFamily="18" charset="0"/>
              </a:rPr>
              <a:t>Cipher algorithms</a:t>
            </a:r>
          </a:p>
          <a:p>
            <a:pPr marL="914400" lvl="1" indent="-457200">
              <a:buFont typeface="Courier New" panose="02070309020205020404" pitchFamily="49" charset="0"/>
              <a:buChar char="o"/>
            </a:pPr>
            <a:r>
              <a:rPr lang="en-US" sz="2800">
                <a:latin typeface="Times New Roman" panose="02020603050405020304" pitchFamily="18" charset="0"/>
                <a:cs typeface="Times New Roman" panose="02020603050405020304" pitchFamily="18" charset="0"/>
              </a:rPr>
              <a:t>Symmetric ciphers: AES;</a:t>
            </a:r>
          </a:p>
          <a:p>
            <a:pPr marL="914400" lvl="1" indent="-457200">
              <a:buFont typeface="Courier New" panose="02070309020205020404" pitchFamily="49" charset="0"/>
              <a:buChar char="o"/>
            </a:pPr>
            <a:r>
              <a:rPr lang="en-US" sz="2800">
                <a:latin typeface="Times New Roman" panose="02020603050405020304" pitchFamily="18" charset="0"/>
                <a:cs typeface="Times New Roman" panose="02020603050405020304" pitchFamily="18" charset="0"/>
              </a:rPr>
              <a:t>Asymmetric ciphers: RSA, ELGAMAL, and ECC</a:t>
            </a:r>
            <a:endParaRPr lang="en-US" sz="2800" b="1">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
            </a:pPr>
            <a:r>
              <a:rPr lang="en-US" sz="2800" b="1">
                <a:latin typeface="Times New Roman" panose="02020603050405020304" pitchFamily="18" charset="0"/>
                <a:cs typeface="Times New Roman" panose="02020603050405020304" pitchFamily="18" charset="0"/>
              </a:rPr>
              <a:t>Session key agreement</a:t>
            </a:r>
          </a:p>
          <a:p>
            <a:pPr marL="914400" lvl="1" indent="-457200">
              <a:buFont typeface="Courier New" panose="02070309020205020404" pitchFamily="49" charset="0"/>
              <a:buChar char="o"/>
            </a:pPr>
            <a:r>
              <a:rPr lang="en-US" sz="2800"/>
              <a:t>Diffie–Hellman (DH) Algorithm </a:t>
            </a:r>
            <a:endParaRPr lang="en-US" sz="2800" b="1">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
            </a:pPr>
            <a:r>
              <a:rPr lang="en-US" sz="2800" b="1">
                <a:latin typeface="Times New Roman" panose="02020603050405020304" pitchFamily="18" charset="0"/>
                <a:cs typeface="Times New Roman" panose="02020603050405020304" pitchFamily="18" charset="0"/>
              </a:rPr>
              <a:t>Verifying data integrity and authenticity</a:t>
            </a:r>
          </a:p>
          <a:p>
            <a:pPr marL="914400" lvl="1" indent="-457200">
              <a:buFont typeface="Courier New" panose="02070309020205020404" pitchFamily="49" charset="0"/>
              <a:buChar char="o"/>
            </a:pPr>
            <a:r>
              <a:rPr lang="en-US" sz="2800">
                <a:latin typeface="Times New Roman" panose="02020603050405020304" pitchFamily="18" charset="0"/>
                <a:cs typeface="Times New Roman" panose="02020603050405020304" pitchFamily="18" charset="0"/>
              </a:rPr>
              <a:t>Hash funtion</a:t>
            </a:r>
          </a:p>
          <a:p>
            <a:pPr marL="914400" lvl="1" indent="-457200">
              <a:buFont typeface="Courier New" panose="02070309020205020404" pitchFamily="49" charset="0"/>
              <a:buChar char="o"/>
            </a:pPr>
            <a:r>
              <a:rPr lang="en-US" sz="2800">
                <a:latin typeface="Times New Roman" panose="02020603050405020304" pitchFamily="18" charset="0"/>
                <a:cs typeface="Times New Roman" panose="02020603050405020304" pitchFamily="18" charset="0"/>
              </a:rPr>
              <a:t>HMAC</a:t>
            </a:r>
          </a:p>
          <a:p>
            <a:pPr marL="914400" lvl="1" indent="-457200">
              <a:buFont typeface="Courier New" panose="02070309020205020404" pitchFamily="49" charset="0"/>
              <a:buChar char="o"/>
            </a:pPr>
            <a:r>
              <a:rPr lang="en-US" sz="2800">
                <a:latin typeface="Times New Roman" panose="02020603050405020304" pitchFamily="18" charset="0"/>
                <a:cs typeface="Times New Roman" panose="02020603050405020304" pitchFamily="18" charset="0"/>
              </a:rPr>
              <a:t>Digital signature</a:t>
            </a:r>
          </a:p>
          <a:p>
            <a:pPr marL="914400" lvl="1" indent="-457200">
              <a:buFont typeface="Courier New" panose="02070309020205020404" pitchFamily="49" charset="0"/>
              <a:buChar char="o"/>
            </a:pPr>
            <a:r>
              <a:rPr lang="en-US" sz="2800">
                <a:latin typeface="Times New Roman" panose="02020603050405020304" pitchFamily="18" charset="0"/>
                <a:cs typeface="Times New Roman" panose="02020603050405020304" pitchFamily="18" charset="0"/>
              </a:rPr>
              <a:t>Digital certificate</a:t>
            </a:r>
          </a:p>
          <a:p>
            <a:pPr marL="914400" lvl="1" indent="-457200">
              <a:buFont typeface="Courier New" panose="02070309020205020404" pitchFamily="49" charset="0"/>
              <a:buChar char="o"/>
            </a:pPr>
            <a:endParaRPr lang="en-US" sz="2800" b="1">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3937AA94-D255-4782-A30E-2D982014E0CC}"/>
              </a:ext>
            </a:extLst>
          </p:cNvPr>
          <p:cNvSpPr>
            <a:spLocks noGrp="1" noChangeArrowheads="1"/>
          </p:cNvSpPr>
          <p:nvPr>
            <p:ph type="title"/>
          </p:nvPr>
        </p:nvSpPr>
        <p:spPr>
          <a:xfrm>
            <a:off x="323528" y="0"/>
            <a:ext cx="9144000" cy="914400"/>
          </a:xfrm>
          <a:noFill/>
        </p:spPr>
        <p:txBody>
          <a:bodyPr lIns="92075" tIns="46038" rIns="92075" bIns="46038"/>
          <a:lstStyle/>
          <a:p>
            <a:r>
              <a:rPr lang="en-US" altLang="en-US" dirty="0"/>
              <a:t>Computational hardness assumptions </a:t>
            </a:r>
          </a:p>
        </p:txBody>
      </p:sp>
      <mc:AlternateContent xmlns:mc="http://schemas.openxmlformats.org/markup-compatibility/2006" xmlns:a14="http://schemas.microsoft.com/office/drawing/2010/main">
        <mc:Choice Requires="a14">
          <p:sp>
            <p:nvSpPr>
              <p:cNvPr id="83" name="object 4">
                <a:extLst>
                  <a:ext uri="{FF2B5EF4-FFF2-40B4-BE49-F238E27FC236}">
                    <a16:creationId xmlns:a16="http://schemas.microsoft.com/office/drawing/2014/main" id="{EC46DCCB-103D-4701-9DB1-A9AF0C14956B}"/>
                  </a:ext>
                </a:extLst>
              </p:cNvPr>
              <p:cNvSpPr txBox="1"/>
              <p:nvPr/>
            </p:nvSpPr>
            <p:spPr>
              <a:xfrm>
                <a:off x="244223" y="1295400"/>
                <a:ext cx="8213977" cy="4372351"/>
              </a:xfrm>
              <a:prstGeom prst="rect">
                <a:avLst/>
              </a:prstGeom>
            </p:spPr>
            <p:txBody>
              <a:bodyPr vert="horz" wrap="square" lIns="0" tIns="12065" rIns="0" bIns="0" rtlCol="0">
                <a:spAutoFit/>
              </a:bodyPr>
              <a:lstStyle/>
              <a:p>
                <a:pPr marL="431800" indent="-343535">
                  <a:lnSpc>
                    <a:spcPct val="100000"/>
                  </a:lnSpc>
                  <a:spcBef>
                    <a:spcPts val="95"/>
                  </a:spcBef>
                  <a:buSzPct val="89285"/>
                  <a:buFont typeface="Arial"/>
                  <a:buChar char="•"/>
                  <a:tabLst>
                    <a:tab pos="431800" algn="l"/>
                    <a:tab pos="432434" algn="l"/>
                    <a:tab pos="10024745" algn="l"/>
                  </a:tabLst>
                </a:pPr>
                <a:r>
                  <a:rPr lang="en-US" sz="2800" b="1" spc="-10" dirty="0">
                    <a:latin typeface="Segoe UI Light"/>
                    <a:cs typeface="Segoe UI Light"/>
                  </a:rPr>
                  <a:t> </a:t>
                </a:r>
                <a:r>
                  <a:rPr lang="en-US" sz="2800" b="1" spc="-15" dirty="0">
                    <a:latin typeface="Segoe UI Light"/>
                    <a:cs typeface="Segoe UI Light"/>
                  </a:rPr>
                  <a:t>Integer factorization Problem ;</a:t>
                </a:r>
              </a:p>
              <a:p>
                <a:pPr marL="88265">
                  <a:spcBef>
                    <a:spcPts val="95"/>
                  </a:spcBef>
                  <a:buSzPct val="89285"/>
                  <a:tabLst>
                    <a:tab pos="431800" algn="l"/>
                    <a:tab pos="432434" algn="l"/>
                    <a:tab pos="10024745" algn="l"/>
                  </a:tabLst>
                </a:pPr>
                <a:r>
                  <a:rPr lang="en-US" sz="2800" spc="20" dirty="0">
                    <a:latin typeface="Cambria Math"/>
                    <a:cs typeface="Cambria Math"/>
                  </a:rPr>
                  <a:t>                     </a:t>
                </a:r>
                <a14:m>
                  <m:oMath xmlns:m="http://schemas.openxmlformats.org/officeDocument/2006/math">
                    <m:r>
                      <a:rPr lang="en-US" sz="2800" i="1" spc="20" dirty="0" smtClean="0">
                        <a:latin typeface="Cambria Math" panose="02040503050406030204" pitchFamily="18" charset="0"/>
                        <a:cs typeface="Cambria Math"/>
                      </a:rPr>
                      <m:t>𝑛</m:t>
                    </m:r>
                    <m:r>
                      <a:rPr lang="en-US" sz="2800" i="1" spc="165" baseline="27100" dirty="0" smtClean="0">
                        <a:latin typeface="Cambria Math" panose="02040503050406030204" pitchFamily="18" charset="0"/>
                        <a:cs typeface="Cambria Math"/>
                      </a:rPr>
                      <m:t> </m:t>
                    </m:r>
                    <m:r>
                      <a:rPr lang="en-US" sz="2800" i="1" spc="-5" dirty="0">
                        <a:latin typeface="Cambria Math" panose="02040503050406030204" pitchFamily="18" charset="0"/>
                        <a:cs typeface="Cambria Math"/>
                      </a:rPr>
                      <m:t>↦</m:t>
                    </m:r>
                    <m:r>
                      <a:rPr lang="en-US" sz="2800" b="0" i="1" spc="-5" dirty="0" smtClean="0">
                        <a:latin typeface="Cambria Math" panose="02040503050406030204" pitchFamily="18" charset="0"/>
                        <a:cs typeface="Cambria Math"/>
                      </a:rPr>
                      <m:t>𝑝</m:t>
                    </m:r>
                    <m:r>
                      <a:rPr lang="en-US" sz="2800" b="0" i="1" spc="-5" dirty="0" smtClean="0">
                        <a:latin typeface="Cambria Math" panose="02040503050406030204" pitchFamily="18" charset="0"/>
                        <a:cs typeface="Cambria Math"/>
                      </a:rPr>
                      <m:t>.</m:t>
                    </m:r>
                    <m:r>
                      <a:rPr lang="en-US" sz="2800" b="0" i="1" spc="-5" dirty="0" smtClean="0">
                        <a:latin typeface="Cambria Math" panose="02040503050406030204" pitchFamily="18" charset="0"/>
                        <a:cs typeface="Cambria Math"/>
                      </a:rPr>
                      <m:t>𝑞</m:t>
                    </m:r>
                    <m:r>
                      <a:rPr lang="en-US" sz="2800" b="0" i="1" spc="-5" dirty="0" smtClean="0">
                        <a:latin typeface="Cambria Math" panose="02040503050406030204" pitchFamily="18" charset="0"/>
                        <a:cs typeface="Cambria Math"/>
                      </a:rPr>
                      <m:t>=</m:t>
                    </m:r>
                    <m:r>
                      <a:rPr lang="en-US" sz="2800" b="0" i="1" spc="-5" dirty="0" smtClean="0">
                        <a:latin typeface="Cambria Math" panose="02040503050406030204" pitchFamily="18" charset="0"/>
                        <a:cs typeface="Cambria Math"/>
                      </a:rPr>
                      <m:t>𝑛</m:t>
                    </m:r>
                    <m:r>
                      <a:rPr lang="en-US" sz="2800" i="1" spc="-5" dirty="0" smtClean="0">
                        <a:latin typeface="Cambria Math" panose="02040503050406030204" pitchFamily="18" charset="0"/>
                        <a:cs typeface="Cambria Math"/>
                      </a:rPr>
                      <m:t>↦</m:t>
                    </m:r>
                    <m:r>
                      <a:rPr lang="en-US" sz="2800" i="1" dirty="0" smtClean="0">
                        <a:latin typeface="Cambria Math" panose="02040503050406030204" pitchFamily="18" charset="0"/>
                        <a:cs typeface="Cambria Math"/>
                        <a:sym typeface="Euclid Symbol" panose="05050102010706020507" pitchFamily="18" charset="2"/>
                      </a:rPr>
                      <m:t> (</m:t>
                    </m:r>
                    <m:r>
                      <a:rPr lang="en-US" sz="2800" i="1" dirty="0" smtClean="0">
                        <a:latin typeface="Cambria Math" panose="02040503050406030204" pitchFamily="18" charset="0"/>
                        <a:cs typeface="Cambria Math"/>
                        <a:sym typeface="Euclid Symbol" panose="05050102010706020507" pitchFamily="18" charset="2"/>
                      </a:rPr>
                      <m:t>𝑛</m:t>
                    </m:r>
                    <m:r>
                      <a:rPr lang="en-US" sz="2800" i="1" dirty="0" smtClean="0">
                        <a:latin typeface="Cambria Math" panose="02040503050406030204" pitchFamily="18" charset="0"/>
                        <a:cs typeface="Cambria Math"/>
                        <a:sym typeface="Euclid Symbol" panose="05050102010706020507" pitchFamily="18" charset="2"/>
                      </a:rPr>
                      <m:t>)=(</m:t>
                    </m:r>
                    <m:r>
                      <a:rPr lang="en-US" sz="2800" i="1" dirty="0" smtClean="0">
                        <a:latin typeface="Cambria Math" panose="02040503050406030204" pitchFamily="18" charset="0"/>
                        <a:cs typeface="Cambria Math"/>
                        <a:sym typeface="Euclid Symbol" panose="05050102010706020507" pitchFamily="18" charset="2"/>
                      </a:rPr>
                      <m:t>𝑝</m:t>
                    </m:r>
                    <m:r>
                      <a:rPr lang="en-US" sz="2800" i="1" dirty="0" smtClean="0">
                        <a:latin typeface="Cambria Math" panose="02040503050406030204" pitchFamily="18" charset="0"/>
                        <a:cs typeface="Cambria Math"/>
                        <a:sym typeface="Euclid Symbol" panose="05050102010706020507" pitchFamily="18" charset="2"/>
                      </a:rPr>
                      <m:t>−1)(</m:t>
                    </m:r>
                    <m:r>
                      <a:rPr lang="en-US" sz="2800" i="1" dirty="0" smtClean="0">
                        <a:latin typeface="Cambria Math" panose="02040503050406030204" pitchFamily="18" charset="0"/>
                        <a:cs typeface="Cambria Math"/>
                        <a:sym typeface="Euclid Symbol" panose="05050102010706020507" pitchFamily="18" charset="2"/>
                      </a:rPr>
                      <m:t>𝑞</m:t>
                    </m:r>
                    <m:r>
                      <a:rPr lang="en-US" sz="2800" i="1" dirty="0" smtClean="0">
                        <a:latin typeface="Cambria Math" panose="02040503050406030204" pitchFamily="18" charset="0"/>
                        <a:cs typeface="Cambria Math"/>
                        <a:sym typeface="Euclid Symbol" panose="05050102010706020507" pitchFamily="18" charset="2"/>
                      </a:rPr>
                      <m:t>−1)</m:t>
                    </m:r>
                  </m:oMath>
                </a14:m>
                <a:endParaRPr lang="en-US" sz="2800" dirty="0">
                  <a:latin typeface="Cambria Math"/>
                  <a:cs typeface="Cambria Math"/>
                </a:endParaRPr>
              </a:p>
              <a:p>
                <a:pPr marL="88265">
                  <a:lnSpc>
                    <a:spcPct val="100000"/>
                  </a:lnSpc>
                  <a:spcBef>
                    <a:spcPts val="95"/>
                  </a:spcBef>
                  <a:buSzPct val="89285"/>
                  <a:tabLst>
                    <a:tab pos="431800" algn="l"/>
                    <a:tab pos="432434" algn="l"/>
                    <a:tab pos="10024745" algn="l"/>
                  </a:tabLst>
                </a:pPr>
                <a:endParaRPr lang="en-US" sz="2800" b="1" spc="-10" dirty="0">
                  <a:latin typeface="Segoe UI Light"/>
                  <a:cs typeface="Segoe UI Light"/>
                </a:endParaRPr>
              </a:p>
              <a:p>
                <a:pPr marL="431800" indent="-343535">
                  <a:lnSpc>
                    <a:spcPct val="100000"/>
                  </a:lnSpc>
                  <a:spcBef>
                    <a:spcPts val="95"/>
                  </a:spcBef>
                  <a:buSzPct val="89285"/>
                  <a:buFont typeface="Arial"/>
                  <a:buChar char="•"/>
                  <a:tabLst>
                    <a:tab pos="431800" algn="l"/>
                    <a:tab pos="432434" algn="l"/>
                    <a:tab pos="10024745" algn="l"/>
                  </a:tabLst>
                </a:pPr>
                <a:r>
                  <a:rPr lang="en-US" sz="2800" b="1" spc="-10" dirty="0">
                    <a:latin typeface="Segoe UI Light"/>
                    <a:cs typeface="Segoe UI Light"/>
                  </a:rPr>
                  <a:t>Discrete </a:t>
                </a:r>
                <a:r>
                  <a:rPr lang="en-US" sz="2800" b="1" spc="-5" dirty="0">
                    <a:latin typeface="Segoe UI Light"/>
                    <a:cs typeface="Segoe UI Light"/>
                  </a:rPr>
                  <a:t>Log</a:t>
                </a:r>
                <a:r>
                  <a:rPr lang="en-US" sz="2800" b="1" spc="175" dirty="0">
                    <a:latin typeface="Segoe UI Light"/>
                    <a:cs typeface="Segoe UI Light"/>
                  </a:rPr>
                  <a:t> </a:t>
                </a:r>
                <a:r>
                  <a:rPr lang="en-US" sz="2800" b="1" spc="-15" dirty="0">
                    <a:latin typeface="Segoe UI Light"/>
                    <a:cs typeface="Segoe UI Light"/>
                  </a:rPr>
                  <a:t>Problem</a:t>
                </a:r>
                <a:r>
                  <a:rPr lang="en-US" sz="2800" b="1" spc="10" dirty="0">
                    <a:latin typeface="Segoe UI Light"/>
                    <a:cs typeface="Segoe UI Light"/>
                  </a:rPr>
                  <a:t> </a:t>
                </a:r>
                <a:r>
                  <a:rPr lang="en-US" sz="2800" b="1" spc="-5" dirty="0">
                    <a:latin typeface="Segoe UI Light"/>
                    <a:cs typeface="Segoe UI Light"/>
                  </a:rPr>
                  <a:t>(DLP): </a:t>
                </a:r>
              </a:p>
              <a:p>
                <a:pPr marL="88265" algn="ctr">
                  <a:lnSpc>
                    <a:spcPct val="100000"/>
                  </a:lnSpc>
                  <a:spcBef>
                    <a:spcPts val="95"/>
                  </a:spcBef>
                  <a:buSzPct val="89285"/>
                  <a:tabLst>
                    <a:tab pos="431800" algn="l"/>
                    <a:tab pos="432434" algn="l"/>
                    <a:tab pos="10024745" algn="l"/>
                  </a:tabLst>
                </a:pPr>
                <a:r>
                  <a:rPr lang="en-US" sz="2800" spc="20" dirty="0">
                    <a:latin typeface="Cambria Math"/>
                    <a:cs typeface="Cambria Math"/>
                  </a:rPr>
                  <a:t>𝑔, </a:t>
                </a:r>
                <a:r>
                  <a:rPr lang="en-US" sz="2800" spc="110" dirty="0">
                    <a:latin typeface="Cambria Math"/>
                    <a:cs typeface="Cambria Math"/>
                  </a:rPr>
                  <a:t>𝑔</a:t>
                </a:r>
                <a:r>
                  <a:rPr lang="en-US" sz="2800" spc="165" baseline="27100" dirty="0">
                    <a:latin typeface="Cambria Math"/>
                    <a:cs typeface="Cambria Math"/>
                  </a:rPr>
                  <a:t>𝑥 </a:t>
                </a:r>
                <a:r>
                  <a:rPr lang="en-US" sz="2800" spc="-5" dirty="0">
                    <a:latin typeface="Cambria Math"/>
                    <a:cs typeface="Cambria Math"/>
                  </a:rPr>
                  <a:t>↦</a:t>
                </a:r>
                <a:r>
                  <a:rPr lang="en-US" sz="2800" spc="-225" dirty="0">
                    <a:latin typeface="Cambria Math"/>
                    <a:cs typeface="Cambria Math"/>
                  </a:rPr>
                  <a:t> </a:t>
                </a:r>
                <a:r>
                  <a:rPr lang="en-US" sz="2800" spc="-5" dirty="0">
                    <a:latin typeface="Cambria Math"/>
                    <a:cs typeface="Cambria Math"/>
                  </a:rPr>
                  <a:t>𝑥</a:t>
                </a:r>
                <a:endParaRPr lang="en-US" sz="2800" dirty="0">
                  <a:latin typeface="Cambria Math"/>
                  <a:cs typeface="Cambria Math"/>
                </a:endParaRPr>
              </a:p>
              <a:p>
                <a:pPr>
                  <a:lnSpc>
                    <a:spcPct val="100000"/>
                  </a:lnSpc>
                  <a:spcBef>
                    <a:spcPts val="5"/>
                  </a:spcBef>
                  <a:buFont typeface="Arial"/>
                  <a:buChar char="•"/>
                </a:pPr>
                <a:endParaRPr lang="en-US" sz="2800" dirty="0">
                  <a:latin typeface="Cambria Math"/>
                  <a:cs typeface="Cambria Math"/>
                </a:endParaRPr>
              </a:p>
              <a:p>
                <a:pPr marL="431800" indent="-343535">
                  <a:lnSpc>
                    <a:spcPct val="100000"/>
                  </a:lnSpc>
                  <a:buSzPct val="89285"/>
                  <a:buFont typeface="Arial"/>
                  <a:buChar char="•"/>
                  <a:tabLst>
                    <a:tab pos="431800" algn="l"/>
                    <a:tab pos="432434" algn="l"/>
                  </a:tabLst>
                </a:pPr>
                <a:r>
                  <a:rPr lang="en-US" sz="2800" b="1" spc="-5" dirty="0">
                    <a:latin typeface="Segoe UI Light"/>
                    <a:cs typeface="Segoe UI Light"/>
                  </a:rPr>
                  <a:t>Diffie-Hellman </a:t>
                </a:r>
                <a:r>
                  <a:rPr lang="en-US" sz="2800" b="1" spc="-15" dirty="0">
                    <a:latin typeface="Segoe UI Light"/>
                    <a:cs typeface="Segoe UI Light"/>
                  </a:rPr>
                  <a:t>Problem </a:t>
                </a:r>
                <a:r>
                  <a:rPr lang="en-US" sz="2800" b="1" spc="-5" dirty="0">
                    <a:latin typeface="Segoe UI Light"/>
                    <a:cs typeface="Segoe UI Light"/>
                  </a:rPr>
                  <a:t>(DHP): </a:t>
                </a:r>
              </a:p>
              <a:p>
                <a:pPr marL="88265" algn="ctr">
                  <a:lnSpc>
                    <a:spcPct val="100000"/>
                  </a:lnSpc>
                  <a:buSzPct val="89285"/>
                  <a:tabLst>
                    <a:tab pos="431800" algn="l"/>
                    <a:tab pos="432434" algn="l"/>
                  </a:tabLst>
                </a:pPr>
                <a:endParaRPr lang="en-US" sz="2800" spc="-5" dirty="0">
                  <a:latin typeface="Segoe UI Light"/>
                  <a:cs typeface="Segoe UI Light"/>
                </a:endParaRPr>
              </a:p>
              <a:p>
                <a:pPr marL="88265" algn="ctr">
                  <a:lnSpc>
                    <a:spcPct val="100000"/>
                  </a:lnSpc>
                  <a:buSzPct val="89285"/>
                  <a:tabLst>
                    <a:tab pos="431800" algn="l"/>
                    <a:tab pos="432434" algn="l"/>
                  </a:tabLst>
                </a:pPr>
                <a:r>
                  <a:rPr lang="en-US" sz="2800" spc="15" dirty="0">
                    <a:latin typeface="Cambria Math"/>
                    <a:cs typeface="Cambria Math"/>
                  </a:rPr>
                  <a:t>𝑔, </a:t>
                </a:r>
                <a:r>
                  <a:rPr lang="en-US" sz="2800" spc="110" dirty="0">
                    <a:latin typeface="Cambria Math"/>
                    <a:cs typeface="Cambria Math"/>
                  </a:rPr>
                  <a:t>𝑔</a:t>
                </a:r>
                <a:r>
                  <a:rPr lang="en-US" sz="2800" spc="165" baseline="27100" dirty="0">
                    <a:latin typeface="Cambria Math"/>
                    <a:cs typeface="Cambria Math"/>
                  </a:rPr>
                  <a:t>𝑎</a:t>
                </a:r>
                <a:r>
                  <a:rPr lang="en-US" sz="2800" spc="110" dirty="0">
                    <a:latin typeface="Cambria Math"/>
                    <a:cs typeface="Cambria Math"/>
                  </a:rPr>
                  <a:t>, </a:t>
                </a:r>
                <a:r>
                  <a:rPr lang="en-US" sz="2800" spc="80" dirty="0">
                    <a:latin typeface="Cambria Math"/>
                    <a:cs typeface="Cambria Math"/>
                  </a:rPr>
                  <a:t>𝑔</a:t>
                </a:r>
                <a:r>
                  <a:rPr lang="en-US" sz="2800" spc="120" baseline="27100" dirty="0">
                    <a:latin typeface="Cambria Math"/>
                    <a:cs typeface="Cambria Math"/>
                  </a:rPr>
                  <a:t>𝑏 </a:t>
                </a:r>
                <a:r>
                  <a:rPr lang="en-US" sz="2800" spc="-5" dirty="0">
                    <a:latin typeface="Cambria Math"/>
                    <a:cs typeface="Cambria Math"/>
                  </a:rPr>
                  <a:t>↦</a:t>
                </a:r>
                <a:r>
                  <a:rPr lang="en-US" sz="2800" spc="-254" dirty="0">
                    <a:latin typeface="Cambria Math"/>
                    <a:cs typeface="Cambria Math"/>
                  </a:rPr>
                  <a:t> </a:t>
                </a:r>
                <a:r>
                  <a:rPr lang="en-US" sz="2800" spc="95" dirty="0">
                    <a:latin typeface="Cambria Math"/>
                    <a:cs typeface="Cambria Math"/>
                  </a:rPr>
                  <a:t>𝑔</a:t>
                </a:r>
                <a:r>
                  <a:rPr lang="en-US" sz="2800" spc="142" baseline="27100" dirty="0">
                    <a:latin typeface="Cambria Math"/>
                    <a:cs typeface="Cambria Math"/>
                  </a:rPr>
                  <a:t>𝑎𝑏</a:t>
                </a:r>
                <a:endParaRPr lang="en-US" sz="2800" baseline="27100" dirty="0">
                  <a:latin typeface="Cambria Math"/>
                  <a:cs typeface="Cambria Math"/>
                </a:endParaRPr>
              </a:p>
              <a:p>
                <a:pPr>
                  <a:lnSpc>
                    <a:spcPct val="100000"/>
                  </a:lnSpc>
                  <a:spcBef>
                    <a:spcPts val="45"/>
                  </a:spcBef>
                </a:pPr>
                <a:endParaRPr lang="en-US" sz="2800" dirty="0">
                  <a:latin typeface="Cambria Math"/>
                  <a:cs typeface="Cambria Math"/>
                </a:endParaRPr>
              </a:p>
            </p:txBody>
          </p:sp>
        </mc:Choice>
        <mc:Fallback xmlns="">
          <p:sp>
            <p:nvSpPr>
              <p:cNvPr id="83" name="object 4">
                <a:extLst>
                  <a:ext uri="{FF2B5EF4-FFF2-40B4-BE49-F238E27FC236}">
                    <a16:creationId xmlns:a16="http://schemas.microsoft.com/office/drawing/2014/main" id="{EC46DCCB-103D-4701-9DB1-A9AF0C14956B}"/>
                  </a:ext>
                </a:extLst>
              </p:cNvPr>
              <p:cNvSpPr txBox="1">
                <a:spLocks noRot="1" noChangeAspect="1" noMove="1" noResize="1" noEditPoints="1" noAdjustHandles="1" noChangeArrowheads="1" noChangeShapeType="1" noTextEdit="1"/>
              </p:cNvSpPr>
              <p:nvPr/>
            </p:nvSpPr>
            <p:spPr>
              <a:xfrm>
                <a:off x="244223" y="1295400"/>
                <a:ext cx="8213977" cy="4372351"/>
              </a:xfrm>
              <a:prstGeom prst="rect">
                <a:avLst/>
              </a:prstGeom>
              <a:blipFill>
                <a:blip r:embed="rId2"/>
                <a:stretch>
                  <a:fillRect l="-1113" t="-237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3669F9D1-0A40-4FA9-99F5-02862EE66EFF}"/>
              </a:ext>
            </a:extLst>
          </p:cNvPr>
          <p:cNvCxnSpPr/>
          <p:nvPr/>
        </p:nvCxnSpPr>
        <p:spPr bwMode="auto">
          <a:xfrm flipH="1">
            <a:off x="4565576" y="3169117"/>
            <a:ext cx="144016" cy="32454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4" name="Straight Connector 83">
            <a:extLst>
              <a:ext uri="{FF2B5EF4-FFF2-40B4-BE49-F238E27FC236}">
                <a16:creationId xmlns:a16="http://schemas.microsoft.com/office/drawing/2014/main" id="{90AF588E-6CFE-4B53-87C3-AEE2537A6954}"/>
              </a:ext>
            </a:extLst>
          </p:cNvPr>
          <p:cNvCxnSpPr/>
          <p:nvPr/>
        </p:nvCxnSpPr>
        <p:spPr bwMode="auto">
          <a:xfrm flipH="1">
            <a:off x="4713784" y="4857802"/>
            <a:ext cx="144016" cy="32454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5" name="Straight Connector 84">
            <a:extLst>
              <a:ext uri="{FF2B5EF4-FFF2-40B4-BE49-F238E27FC236}">
                <a16:creationId xmlns:a16="http://schemas.microsoft.com/office/drawing/2014/main" id="{66FA972E-536B-4814-8A43-74A48DD461F0}"/>
              </a:ext>
            </a:extLst>
          </p:cNvPr>
          <p:cNvCxnSpPr/>
          <p:nvPr/>
        </p:nvCxnSpPr>
        <p:spPr bwMode="auto">
          <a:xfrm flipH="1">
            <a:off x="2463899" y="1849400"/>
            <a:ext cx="144016" cy="32454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6" name="Straight Connector 85">
            <a:extLst>
              <a:ext uri="{FF2B5EF4-FFF2-40B4-BE49-F238E27FC236}">
                <a16:creationId xmlns:a16="http://schemas.microsoft.com/office/drawing/2014/main" id="{087DA2B6-9139-4C5F-B8AF-0B4A3748B5F7}"/>
              </a:ext>
            </a:extLst>
          </p:cNvPr>
          <p:cNvCxnSpPr/>
          <p:nvPr/>
        </p:nvCxnSpPr>
        <p:spPr bwMode="auto">
          <a:xfrm flipH="1">
            <a:off x="4210020" y="1830887"/>
            <a:ext cx="144016" cy="324542"/>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1246065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20477A1C-465C-4921-932C-E9C1BACEEDCF}"/>
              </a:ext>
            </a:extLst>
          </p:cNvPr>
          <p:cNvSpPr txBox="1"/>
          <p:nvPr/>
        </p:nvSpPr>
        <p:spPr>
          <a:xfrm>
            <a:off x="395536" y="1154718"/>
            <a:ext cx="7207871" cy="523220"/>
          </a:xfrm>
          <a:prstGeom prst="rect">
            <a:avLst/>
          </a:prstGeom>
          <a:noFill/>
        </p:spPr>
        <p:txBody>
          <a:bodyPr wrap="none" rtlCol="0">
            <a:spAutoFit/>
          </a:bodyPr>
          <a:lstStyle/>
          <a:p>
            <a:pPr marL="457200" indent="-457200">
              <a:buFont typeface="Wingdings" panose="05000000000000000000" pitchFamily="2" charset="2"/>
              <a:buChar char="Ø"/>
            </a:pPr>
            <a:r>
              <a:rPr lang="en-US" sz="2800" dirty="0">
                <a:latin typeface="Tahoma" panose="020B0604030504040204" pitchFamily="34" charset="0"/>
                <a:ea typeface="Tahoma" panose="020B0604030504040204" pitchFamily="34" charset="0"/>
                <a:cs typeface="Tahoma" panose="020B0604030504040204" pitchFamily="34" charset="0"/>
              </a:rPr>
              <a:t>Hardness assumption (One-way function)</a:t>
            </a:r>
          </a:p>
        </p:txBody>
      </p:sp>
      <p:sp>
        <p:nvSpPr>
          <p:cNvPr id="24" name="Title 1">
            <a:extLst>
              <a:ext uri="{FF2B5EF4-FFF2-40B4-BE49-F238E27FC236}">
                <a16:creationId xmlns:a16="http://schemas.microsoft.com/office/drawing/2014/main" id="{D0100E30-D609-41F7-B1CC-A71D1936C2D7}"/>
              </a:ext>
            </a:extLst>
          </p:cNvPr>
          <p:cNvSpPr>
            <a:spLocks noGrp="1"/>
          </p:cNvSpPr>
          <p:nvPr>
            <p:ph type="title"/>
          </p:nvPr>
        </p:nvSpPr>
        <p:spPr>
          <a:xfrm>
            <a:off x="1115616" y="116632"/>
            <a:ext cx="7704856" cy="707876"/>
          </a:xfrm>
        </p:spPr>
        <p:txBody>
          <a:bodyPr wrap="square">
            <a:spAutoFit/>
          </a:bodyPr>
          <a:lstStyle/>
          <a:p>
            <a:r>
              <a:rPr lang="en-US" b="1">
                <a:solidFill>
                  <a:schemeClr val="accent2"/>
                </a:solidFill>
              </a:rPr>
              <a:t>Factorization problem</a:t>
            </a:r>
            <a:endParaRPr lang="en-US" altLang="en-US" dirty="0">
              <a:ea typeface="ヒラギノ角ゴ Pro W3" charset="-128"/>
            </a:endParaRPr>
          </a:p>
        </p:txBody>
      </p:sp>
      <p:sp>
        <p:nvSpPr>
          <p:cNvPr id="37" name="Left Brace 36">
            <a:extLst>
              <a:ext uri="{FF2B5EF4-FFF2-40B4-BE49-F238E27FC236}">
                <a16:creationId xmlns:a16="http://schemas.microsoft.com/office/drawing/2014/main" id="{E09AB808-0B7B-4BF5-9330-267B5C6F94CA}"/>
              </a:ext>
            </a:extLst>
          </p:cNvPr>
          <p:cNvSpPr/>
          <p:nvPr/>
        </p:nvSpPr>
        <p:spPr bwMode="auto">
          <a:xfrm>
            <a:off x="80160" y="3140968"/>
            <a:ext cx="315376" cy="1237484"/>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pitchFamily="18"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53D5018-D683-4599-9580-98A78DBEEDE3}"/>
                  </a:ext>
                </a:extLst>
              </p:cNvPr>
              <p:cNvSpPr txBox="1"/>
              <p:nvPr/>
            </p:nvSpPr>
            <p:spPr>
              <a:xfrm>
                <a:off x="323528" y="1772816"/>
                <a:ext cx="9150005" cy="954107"/>
              </a:xfrm>
              <a:prstGeom prst="rect">
                <a:avLst/>
              </a:prstGeom>
              <a:noFill/>
            </p:spPr>
            <p:txBody>
              <a:bodyPr wrap="none" rtlCol="0">
                <a:spAutoFit/>
              </a:bodyPr>
              <a:lstStyle/>
              <a:p>
                <a:r>
                  <a:rPr lang="en-US" sz="2800" b="1" dirty="0">
                    <a:solidFill>
                      <a:schemeClr val="accent2"/>
                    </a:solidFill>
                  </a:rPr>
                  <a:t>Factorization problem</a:t>
                </a:r>
                <a:r>
                  <a:rPr lang="en-US" sz="2800" dirty="0">
                    <a:solidFill>
                      <a:schemeClr val="accent2"/>
                    </a:solidFill>
                  </a:rPr>
                  <a:t>: </a:t>
                </a:r>
                <a:r>
                  <a:rPr lang="en-US" sz="2800" i="1" dirty="0">
                    <a:solidFill>
                      <a:schemeClr val="accent2"/>
                    </a:solidFill>
                  </a:rPr>
                  <a:t>Hard to factor a large number </a:t>
                </a:r>
                <a14:m>
                  <m:oMath xmlns:m="http://schemas.openxmlformats.org/officeDocument/2006/math">
                    <m:r>
                      <a:rPr lang="en-US" sz="2800" b="0" i="1" smtClean="0">
                        <a:solidFill>
                          <a:schemeClr val="accent2"/>
                        </a:solidFill>
                        <a:latin typeface="Cambria Math" panose="02040503050406030204" pitchFamily="18" charset="0"/>
                      </a:rPr>
                      <m:t>𝑛</m:t>
                    </m:r>
                  </m:oMath>
                </a14:m>
                <a:endParaRPr lang="en-US" sz="2800" b="0" i="1" dirty="0">
                  <a:solidFill>
                    <a:schemeClr val="accent2"/>
                  </a:solidFill>
                  <a:latin typeface="Cambria Math" panose="02040503050406030204" pitchFamily="18" charset="0"/>
                </a:endParaRPr>
              </a:p>
              <a:p>
                <a:r>
                  <a:rPr lang="en-US" sz="2800" i="1" dirty="0">
                    <a:solidFill>
                      <a:schemeClr val="accent2"/>
                    </a:solidFill>
                  </a:rPr>
                  <a:t>i</a:t>
                </a:r>
                <a:r>
                  <a:rPr lang="en-US" sz="2800" b="0" i="1" dirty="0">
                    <a:solidFill>
                      <a:schemeClr val="accent2"/>
                    </a:solidFill>
                  </a:rPr>
                  <a:t>nto </a:t>
                </a:r>
                <a14:m>
                  <m:oMath xmlns:m="http://schemas.openxmlformats.org/officeDocument/2006/math">
                    <m:r>
                      <m:rPr>
                        <m:nor/>
                      </m:rPr>
                      <a:rPr lang="en-US" sz="2800" i="1">
                        <a:solidFill>
                          <a:schemeClr val="accent2"/>
                        </a:solidFill>
                      </a:rPr>
                      <m:t>its</m:t>
                    </m:r>
                    <m:r>
                      <m:rPr>
                        <m:nor/>
                      </m:rPr>
                      <a:rPr lang="en-US" sz="2800" i="1">
                        <a:solidFill>
                          <a:schemeClr val="accent2"/>
                        </a:solidFill>
                      </a:rPr>
                      <m:t> </m:t>
                    </m:r>
                    <m:r>
                      <m:rPr>
                        <m:nor/>
                      </m:rPr>
                      <a:rPr lang="en-US" sz="2800" i="1">
                        <a:solidFill>
                          <a:schemeClr val="accent2"/>
                        </a:solidFill>
                      </a:rPr>
                      <m:t>primes</m:t>
                    </m:r>
                    <m:r>
                      <a:rPr lang="en-US" sz="2800" b="0" i="1">
                        <a:solidFill>
                          <a:schemeClr val="accent2"/>
                        </a:solidFill>
                        <a:latin typeface="Cambria Math" panose="02040503050406030204" pitchFamily="18" charset="0"/>
                      </a:rPr>
                      <m:t> </m:t>
                    </m:r>
                    <m:r>
                      <a:rPr lang="en-US" sz="2800" b="1">
                        <a:solidFill>
                          <a:schemeClr val="accent2"/>
                        </a:solidFill>
                        <a:latin typeface="Cambria Math" panose="02040503050406030204" pitchFamily="18" charset="0"/>
                      </a:rPr>
                      <m:t>(</m:t>
                    </m:r>
                    <m:r>
                      <a:rPr lang="en-US" sz="2800" b="1">
                        <a:solidFill>
                          <a:schemeClr val="accent2"/>
                        </a:solidFill>
                        <a:latin typeface="Cambria Math" panose="02040503050406030204" pitchFamily="18" charset="0"/>
                      </a:rPr>
                      <m:t>𝑛</m:t>
                    </m:r>
                    <m:r>
                      <a:rPr lang="en-US" sz="2800" b="1">
                        <a:solidFill>
                          <a:schemeClr val="accent2"/>
                        </a:solidFill>
                        <a:latin typeface="Cambria Math" panose="02040503050406030204" pitchFamily="18" charset="0"/>
                      </a:rPr>
                      <m:t>=</m:t>
                    </m:r>
                    <m:r>
                      <a:rPr lang="en-US" sz="2800" b="1">
                        <a:solidFill>
                          <a:schemeClr val="accent2"/>
                        </a:solidFill>
                        <a:latin typeface="Cambria Math" panose="02040503050406030204" pitchFamily="18" charset="0"/>
                      </a:rPr>
                      <m:t>𝑝</m:t>
                    </m:r>
                    <m:r>
                      <a:rPr lang="en-US" sz="2800" b="1">
                        <a:solidFill>
                          <a:schemeClr val="accent2"/>
                        </a:solidFill>
                        <a:latin typeface="Cambria Math" panose="02040503050406030204" pitchFamily="18" charset="0"/>
                      </a:rPr>
                      <m:t>.</m:t>
                    </m:r>
                    <m:r>
                      <a:rPr lang="en-US" sz="2800" b="1">
                        <a:solidFill>
                          <a:schemeClr val="accent2"/>
                        </a:solidFill>
                        <a:latin typeface="Cambria Math" panose="02040503050406030204" pitchFamily="18" charset="0"/>
                      </a:rPr>
                      <m:t>𝑞</m:t>
                    </m:r>
                    <m:r>
                      <a:rPr lang="en-US" sz="2800" b="1">
                        <a:solidFill>
                          <a:schemeClr val="accent2"/>
                        </a:solidFill>
                        <a:latin typeface="Cambria Math" panose="02040503050406030204" pitchFamily="18" charset="0"/>
                      </a:rPr>
                      <m:t>)</m:t>
                    </m:r>
                  </m:oMath>
                </a14:m>
                <a:endParaRPr lang="en-US" sz="2800" b="1" dirty="0">
                  <a:solidFill>
                    <a:schemeClr val="accent2"/>
                  </a:solidFill>
                </a:endParaRPr>
              </a:p>
            </p:txBody>
          </p:sp>
        </mc:Choice>
        <mc:Fallback xmlns="">
          <p:sp>
            <p:nvSpPr>
              <p:cNvPr id="47" name="TextBox 46">
                <a:extLst>
                  <a:ext uri="{FF2B5EF4-FFF2-40B4-BE49-F238E27FC236}">
                    <a16:creationId xmlns:a16="http://schemas.microsoft.com/office/drawing/2014/main" id="{553D5018-D683-4599-9580-98A78DBEEDE3}"/>
                  </a:ext>
                </a:extLst>
              </p:cNvPr>
              <p:cNvSpPr txBox="1">
                <a:spLocks noRot="1" noChangeAspect="1" noMove="1" noResize="1" noEditPoints="1" noAdjustHandles="1" noChangeArrowheads="1" noChangeShapeType="1" noTextEdit="1"/>
              </p:cNvSpPr>
              <p:nvPr/>
            </p:nvSpPr>
            <p:spPr>
              <a:xfrm>
                <a:off x="323528" y="1772816"/>
                <a:ext cx="9150005" cy="954107"/>
              </a:xfrm>
              <a:prstGeom prst="rect">
                <a:avLst/>
              </a:prstGeom>
              <a:blipFill>
                <a:blip r:embed="rId4"/>
                <a:stretch>
                  <a:fillRect l="-1332" t="-7051" b="-17308"/>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CE4FB416-8F28-4FF0-99F1-696E3534E803}"/>
              </a:ext>
            </a:extLst>
          </p:cNvPr>
          <p:cNvCxnSpPr>
            <a:cxnSpLocks/>
          </p:cNvCxnSpPr>
          <p:nvPr/>
        </p:nvCxnSpPr>
        <p:spPr bwMode="auto">
          <a:xfrm flipV="1">
            <a:off x="3851920" y="3645024"/>
            <a:ext cx="1623790" cy="0"/>
          </a:xfrm>
          <a:prstGeom prst="straightConnector1">
            <a:avLst/>
          </a:prstGeom>
          <a:solidFill>
            <a:schemeClr val="accent1"/>
          </a:solidFill>
          <a:ln w="38100" cap="flat" cmpd="sng" algn="ctr">
            <a:solidFill>
              <a:schemeClr val="accent2"/>
            </a:solidFill>
            <a:prstDash val="solid"/>
            <a:round/>
            <a:headEnd type="none" w="med" len="med"/>
            <a:tailEnd type="arrow" w="med" len="med"/>
          </a:ln>
          <a:effectLst/>
        </p:spPr>
      </p:cxnSp>
      <p:cxnSp>
        <p:nvCxnSpPr>
          <p:cNvPr id="49" name="Straight Arrow Connector 48">
            <a:extLst>
              <a:ext uri="{FF2B5EF4-FFF2-40B4-BE49-F238E27FC236}">
                <a16:creationId xmlns:a16="http://schemas.microsoft.com/office/drawing/2014/main" id="{D1F27916-726A-42E3-A7C1-91DD9D0BEE63}"/>
              </a:ext>
            </a:extLst>
          </p:cNvPr>
          <p:cNvCxnSpPr>
            <a:cxnSpLocks/>
          </p:cNvCxnSpPr>
          <p:nvPr/>
        </p:nvCxnSpPr>
        <p:spPr bwMode="auto">
          <a:xfrm>
            <a:off x="3930828" y="5523590"/>
            <a:ext cx="1327852" cy="6201"/>
          </a:xfrm>
          <a:prstGeom prst="straightConnector1">
            <a:avLst/>
          </a:prstGeom>
          <a:solidFill>
            <a:schemeClr val="accent1"/>
          </a:solidFill>
          <a:ln w="38100" cap="flat" cmpd="sng" algn="ctr">
            <a:solidFill>
              <a:srgbClr val="FF0000"/>
            </a:solidFill>
            <a:prstDash val="solid"/>
            <a:round/>
            <a:headEnd type="arrow" w="med" len="med"/>
            <a:tailEnd type="none" w="med" len="med"/>
          </a:ln>
          <a:effectLst/>
        </p:spPr>
      </p:cxnSp>
      <p:sp>
        <p:nvSpPr>
          <p:cNvPr id="50" name="TextBox 49">
            <a:extLst>
              <a:ext uri="{FF2B5EF4-FFF2-40B4-BE49-F238E27FC236}">
                <a16:creationId xmlns:a16="http://schemas.microsoft.com/office/drawing/2014/main" id="{F81F4DD8-B938-4C27-9D7C-19401BF92C6A}"/>
              </a:ext>
            </a:extLst>
          </p:cNvPr>
          <p:cNvSpPr txBox="1"/>
          <p:nvPr/>
        </p:nvSpPr>
        <p:spPr>
          <a:xfrm>
            <a:off x="3772914" y="2636912"/>
            <a:ext cx="1564852" cy="954107"/>
          </a:xfrm>
          <a:prstGeom prst="rect">
            <a:avLst/>
          </a:prstGeom>
          <a:noFill/>
        </p:spPr>
        <p:txBody>
          <a:bodyPr wrap="none" rtlCol="0">
            <a:spAutoFit/>
          </a:bodyPr>
          <a:lstStyle/>
          <a:p>
            <a:r>
              <a:rPr lang="en-US" sz="2800" dirty="0"/>
              <a:t>Easy to </a:t>
            </a:r>
          </a:p>
          <a:p>
            <a:r>
              <a:rPr lang="en-US" sz="2800" dirty="0"/>
              <a:t>compute</a:t>
            </a:r>
          </a:p>
        </p:txBody>
      </p:sp>
      <p:sp>
        <p:nvSpPr>
          <p:cNvPr id="51" name="TextBox 50">
            <a:extLst>
              <a:ext uri="{FF2B5EF4-FFF2-40B4-BE49-F238E27FC236}">
                <a16:creationId xmlns:a16="http://schemas.microsoft.com/office/drawing/2014/main" id="{69D8DA55-6E5A-4534-B388-F79D19328633}"/>
              </a:ext>
            </a:extLst>
          </p:cNvPr>
          <p:cNvSpPr txBox="1"/>
          <p:nvPr/>
        </p:nvSpPr>
        <p:spPr>
          <a:xfrm>
            <a:off x="3453113" y="4451452"/>
            <a:ext cx="2568760" cy="954107"/>
          </a:xfrm>
          <a:prstGeom prst="rect">
            <a:avLst/>
          </a:prstGeom>
          <a:noFill/>
        </p:spPr>
        <p:txBody>
          <a:bodyPr wrap="square" rtlCol="0">
            <a:spAutoFit/>
          </a:bodyPr>
          <a:lstStyle/>
          <a:p>
            <a:r>
              <a:rPr lang="en-US" sz="2800" dirty="0"/>
              <a:t>“Hard” </a:t>
            </a:r>
          </a:p>
          <a:p>
            <a:r>
              <a:rPr lang="en-US" sz="2800" dirty="0"/>
              <a:t>to compute</a:t>
            </a:r>
          </a:p>
        </p:txBody>
      </p:sp>
      <p:graphicFrame>
        <p:nvGraphicFramePr>
          <p:cNvPr id="52" name="Object 51">
            <a:extLst>
              <a:ext uri="{FF2B5EF4-FFF2-40B4-BE49-F238E27FC236}">
                <a16:creationId xmlns:a16="http://schemas.microsoft.com/office/drawing/2014/main" id="{E81AE0D9-5DAB-4C45-B832-3AEABACB50A9}"/>
              </a:ext>
            </a:extLst>
          </p:cNvPr>
          <p:cNvGraphicFramePr>
            <a:graphicFrameLocks noChangeAspect="1"/>
          </p:cNvGraphicFramePr>
          <p:nvPr>
            <p:extLst>
              <p:ext uri="{D42A27DB-BD31-4B8C-83A1-F6EECF244321}">
                <p14:modId xmlns:p14="http://schemas.microsoft.com/office/powerpoint/2010/main" val="1803012675"/>
              </p:ext>
            </p:extLst>
          </p:nvPr>
        </p:nvGraphicFramePr>
        <p:xfrm>
          <a:off x="5724128" y="3419389"/>
          <a:ext cx="3441700" cy="457200"/>
        </p:xfrm>
        <a:graphic>
          <a:graphicData uri="http://schemas.openxmlformats.org/presentationml/2006/ole">
            <mc:AlternateContent xmlns:mc="http://schemas.openxmlformats.org/markup-compatibility/2006">
              <mc:Choice xmlns:v="urn:schemas-microsoft-com:vml" Requires="v">
                <p:oleObj name="Equation" r:id="rId5" imgW="3441600" imgH="457200" progId="Equation.DSMT4">
                  <p:embed/>
                </p:oleObj>
              </mc:Choice>
              <mc:Fallback>
                <p:oleObj name="Equation" r:id="rId5" imgW="3441600" imgH="457200" progId="Equation.DSMT4">
                  <p:embed/>
                  <p:pic>
                    <p:nvPicPr>
                      <p:cNvPr id="52" name="Object 51">
                        <a:extLst>
                          <a:ext uri="{FF2B5EF4-FFF2-40B4-BE49-F238E27FC236}">
                            <a16:creationId xmlns:a16="http://schemas.microsoft.com/office/drawing/2014/main" id="{E81AE0D9-5DAB-4C45-B832-3AEABACB50A9}"/>
                          </a:ext>
                        </a:extLst>
                      </p:cNvPr>
                      <p:cNvPicPr/>
                      <p:nvPr/>
                    </p:nvPicPr>
                    <p:blipFill>
                      <a:blip r:embed="rId6"/>
                      <a:stretch>
                        <a:fillRect/>
                      </a:stretch>
                    </p:blipFill>
                    <p:spPr>
                      <a:xfrm>
                        <a:off x="5724128" y="3419389"/>
                        <a:ext cx="3441700" cy="4572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0C6B486-BD8A-4B35-9F1B-74573193C4D2}"/>
                  </a:ext>
                </a:extLst>
              </p:cNvPr>
              <p:cNvSpPr txBox="1"/>
              <p:nvPr/>
            </p:nvSpPr>
            <p:spPr>
              <a:xfrm>
                <a:off x="323528" y="3098052"/>
                <a:ext cx="3186834" cy="523220"/>
              </a:xfrm>
              <a:prstGeom prst="rect">
                <a:avLst/>
              </a:prstGeom>
              <a:noFill/>
            </p:spPr>
            <p:txBody>
              <a:bodyPr wrap="none" rtlCol="0">
                <a:spAutoFit/>
              </a:bodyPr>
              <a:lstStyle/>
              <a:p>
                <a:r>
                  <a:rPr lang="en-US" sz="2800" dirty="0"/>
                  <a:t>Prime number </a:t>
                </a:r>
                <a14:m>
                  <m:oMath xmlns:m="http://schemas.openxmlformats.org/officeDocument/2006/math">
                    <m:r>
                      <a:rPr lang="en-US" sz="2800" b="0" i="1" smtClean="0">
                        <a:latin typeface="Cambria Math" panose="02040503050406030204" pitchFamily="18" charset="0"/>
                      </a:rPr>
                      <m:t>𝑝</m:t>
                    </m:r>
                    <m:r>
                      <a:rPr lang="en-US" sz="2800" b="0" i="1" smtClean="0">
                        <a:latin typeface="Cambria Math" panose="02040503050406030204" pitchFamily="18" charset="0"/>
                      </a:rPr>
                      <m:t>,</m:t>
                    </m:r>
                    <m:r>
                      <a:rPr lang="en-US" sz="2800" b="0" i="1" smtClean="0">
                        <a:latin typeface="Cambria Math" panose="02040503050406030204" pitchFamily="18" charset="0"/>
                      </a:rPr>
                      <m:t>𝑞</m:t>
                    </m:r>
                  </m:oMath>
                </a14:m>
                <a:r>
                  <a:rPr lang="en-US" sz="2800" dirty="0"/>
                  <a:t> </a:t>
                </a:r>
              </a:p>
            </p:txBody>
          </p:sp>
        </mc:Choice>
        <mc:Fallback xmlns="">
          <p:sp>
            <p:nvSpPr>
              <p:cNvPr id="53" name="TextBox 52">
                <a:extLst>
                  <a:ext uri="{FF2B5EF4-FFF2-40B4-BE49-F238E27FC236}">
                    <a16:creationId xmlns:a16="http://schemas.microsoft.com/office/drawing/2014/main" id="{50C6B486-BD8A-4B35-9F1B-74573193C4D2}"/>
                  </a:ext>
                </a:extLst>
              </p:cNvPr>
              <p:cNvSpPr txBox="1">
                <a:spLocks noRot="1" noChangeAspect="1" noMove="1" noResize="1" noEditPoints="1" noAdjustHandles="1" noChangeArrowheads="1" noChangeShapeType="1" noTextEdit="1"/>
              </p:cNvSpPr>
              <p:nvPr/>
            </p:nvSpPr>
            <p:spPr>
              <a:xfrm>
                <a:off x="323528" y="3098052"/>
                <a:ext cx="3186834" cy="523220"/>
              </a:xfrm>
              <a:prstGeom prst="rect">
                <a:avLst/>
              </a:prstGeom>
              <a:blipFill>
                <a:blip r:embed="rId7"/>
                <a:stretch>
                  <a:fillRect l="-3824" t="-11628"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78D4B0-6890-416D-A396-8FD909950B84}"/>
                  </a:ext>
                </a:extLst>
              </p:cNvPr>
              <p:cNvSpPr txBox="1"/>
              <p:nvPr/>
            </p:nvSpPr>
            <p:spPr>
              <a:xfrm>
                <a:off x="251520" y="3645024"/>
                <a:ext cx="4756367" cy="523220"/>
              </a:xfrm>
              <a:prstGeom prst="rect">
                <a:avLst/>
              </a:prstGeom>
              <a:noFill/>
            </p:spPr>
            <p:txBody>
              <a:bodyPr wrap="none" rtlCol="0">
                <a:spAutoFit/>
              </a:bodyPr>
              <a:lstStyle/>
              <a:p>
                <a:r>
                  <a:rPr lang="en-US" sz="2800" b="0"/>
                  <a:t>e</a:t>
                </a:r>
                <a14:m>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𝑔𝑐𝑑</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𝑒</m:t>
                        </m:r>
                        <m:r>
                          <a:rPr lang="en-US" sz="2800" b="0" i="1" smtClean="0">
                            <a:latin typeface="Cambria Math" panose="02040503050406030204" pitchFamily="18" charset="0"/>
                          </a:rPr>
                          <m:t>,(</m:t>
                        </m:r>
                        <m:r>
                          <a:rPr lang="en-US" sz="2800" b="0" i="1" smtClean="0">
                            <a:latin typeface="Cambria Math" panose="02040503050406030204" pitchFamily="18" charset="0"/>
                          </a:rPr>
                          <m:t>𝑝</m:t>
                        </m:r>
                        <m:r>
                          <a:rPr lang="en-US" sz="2800" b="0" i="1" smtClean="0">
                            <a:latin typeface="Cambria Math" panose="02040503050406030204" pitchFamily="18" charset="0"/>
                          </a:rPr>
                          <m:t>−1).(</m:t>
                        </m:r>
                        <m:r>
                          <a:rPr lang="en-US" sz="2800" b="0" i="1" smtClean="0">
                            <a:latin typeface="Cambria Math" panose="02040503050406030204" pitchFamily="18" charset="0"/>
                          </a:rPr>
                          <m:t>𝑞</m:t>
                        </m:r>
                        <m:r>
                          <a:rPr lang="en-US" sz="2800" b="0" i="1" smtClean="0">
                            <a:latin typeface="Cambria Math" panose="02040503050406030204" pitchFamily="18" charset="0"/>
                          </a:rPr>
                          <m:t>−1)</m:t>
                        </m:r>
                      </m:e>
                    </m:d>
                    <m:r>
                      <a:rPr lang="en-US" sz="2800" b="0" i="1" smtClean="0">
                        <a:latin typeface="Cambria Math" panose="02040503050406030204" pitchFamily="18" charset="0"/>
                      </a:rPr>
                      <m:t>=1</m:t>
                    </m:r>
                  </m:oMath>
                </a14:m>
                <a:endParaRPr lang="en-US" sz="2800" dirty="0"/>
              </a:p>
            </p:txBody>
          </p:sp>
        </mc:Choice>
        <mc:Fallback xmlns="">
          <p:sp>
            <p:nvSpPr>
              <p:cNvPr id="54" name="TextBox 53">
                <a:extLst>
                  <a:ext uri="{FF2B5EF4-FFF2-40B4-BE49-F238E27FC236}">
                    <a16:creationId xmlns:a16="http://schemas.microsoft.com/office/drawing/2014/main" id="{2578D4B0-6890-416D-A396-8FD909950B84}"/>
                  </a:ext>
                </a:extLst>
              </p:cNvPr>
              <p:cNvSpPr txBox="1">
                <a:spLocks noRot="1" noChangeAspect="1" noMove="1" noResize="1" noEditPoints="1" noAdjustHandles="1" noChangeArrowheads="1" noChangeShapeType="1" noTextEdit="1"/>
              </p:cNvSpPr>
              <p:nvPr/>
            </p:nvSpPr>
            <p:spPr>
              <a:xfrm>
                <a:off x="251520" y="3645024"/>
                <a:ext cx="4756367" cy="523220"/>
              </a:xfrm>
              <a:prstGeom prst="rect">
                <a:avLst/>
              </a:prstGeom>
              <a:blipFill>
                <a:blip r:embed="rId8"/>
                <a:stretch>
                  <a:fillRect l="-2561" t="-12791" b="-31395"/>
                </a:stretch>
              </a:blipFill>
            </p:spPr>
            <p:txBody>
              <a:bodyPr/>
              <a:lstStyle/>
              <a:p>
                <a:r>
                  <a:rPr lang="en-US">
                    <a:noFill/>
                  </a:rPr>
                  <a:t> </a:t>
                </a:r>
              </a:p>
            </p:txBody>
          </p:sp>
        </mc:Fallback>
      </mc:AlternateContent>
      <p:sp>
        <p:nvSpPr>
          <p:cNvPr id="55" name="Left Brace 54">
            <a:extLst>
              <a:ext uri="{FF2B5EF4-FFF2-40B4-BE49-F238E27FC236}">
                <a16:creationId xmlns:a16="http://schemas.microsoft.com/office/drawing/2014/main" id="{C4C48C13-5BE8-4049-8C95-695B88C4F520}"/>
              </a:ext>
            </a:extLst>
          </p:cNvPr>
          <p:cNvSpPr/>
          <p:nvPr/>
        </p:nvSpPr>
        <p:spPr bwMode="auto">
          <a:xfrm>
            <a:off x="5258680" y="4801079"/>
            <a:ext cx="315376" cy="1237484"/>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pitchFamily="18" charset="0"/>
            </a:endParaRP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D589D6E0-BAA3-493A-84F8-FAF4DDD434C8}"/>
                  </a:ext>
                </a:extLst>
              </p:cNvPr>
              <p:cNvSpPr txBox="1"/>
              <p:nvPr/>
            </p:nvSpPr>
            <p:spPr>
              <a:xfrm>
                <a:off x="5508104" y="4759941"/>
                <a:ext cx="3637278" cy="523220"/>
              </a:xfrm>
              <a:prstGeom prst="rect">
                <a:avLst/>
              </a:prstGeom>
              <a:noFill/>
            </p:spPr>
            <p:txBody>
              <a:bodyPr wrap="none" rtlCol="0">
                <a:spAutoFit/>
              </a:bodyPr>
              <a:lstStyle/>
              <a:p>
                <a:r>
                  <a:rPr lang="en-US" sz="2800" dirty="0"/>
                  <a:t>Composite number </a:t>
                </a:r>
                <a14:m>
                  <m:oMath xmlns:m="http://schemas.openxmlformats.org/officeDocument/2006/math">
                    <m:r>
                      <a:rPr lang="en-US" sz="2800" b="0" i="1" smtClean="0">
                        <a:latin typeface="Cambria Math" panose="02040503050406030204" pitchFamily="18" charset="0"/>
                      </a:rPr>
                      <m:t>𝑛</m:t>
                    </m:r>
                  </m:oMath>
                </a14:m>
                <a:r>
                  <a:rPr lang="en-US" sz="2800" dirty="0"/>
                  <a:t> </a:t>
                </a:r>
              </a:p>
            </p:txBody>
          </p:sp>
        </mc:Choice>
        <mc:Fallback xmlns="">
          <p:sp>
            <p:nvSpPr>
              <p:cNvPr id="57" name="TextBox 56">
                <a:extLst>
                  <a:ext uri="{FF2B5EF4-FFF2-40B4-BE49-F238E27FC236}">
                    <a16:creationId xmlns:a16="http://schemas.microsoft.com/office/drawing/2014/main" id="{D589D6E0-BAA3-493A-84F8-FAF4DDD434C8}"/>
                  </a:ext>
                </a:extLst>
              </p:cNvPr>
              <p:cNvSpPr txBox="1">
                <a:spLocks noRot="1" noChangeAspect="1" noMove="1" noResize="1" noEditPoints="1" noAdjustHandles="1" noChangeArrowheads="1" noChangeShapeType="1" noTextEdit="1"/>
              </p:cNvSpPr>
              <p:nvPr/>
            </p:nvSpPr>
            <p:spPr>
              <a:xfrm>
                <a:off x="5508104" y="4759941"/>
                <a:ext cx="3637278" cy="523220"/>
              </a:xfrm>
              <a:prstGeom prst="rect">
                <a:avLst/>
              </a:prstGeom>
              <a:blipFill>
                <a:blip r:embed="rId9"/>
                <a:stretch>
                  <a:fillRect l="-3523" t="-12791"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5DE5CACD-6CE4-48E0-B581-EB9DEC20C31E}"/>
                  </a:ext>
                </a:extLst>
              </p:cNvPr>
              <p:cNvSpPr txBox="1"/>
              <p:nvPr/>
            </p:nvSpPr>
            <p:spPr>
              <a:xfrm>
                <a:off x="5508104" y="5405559"/>
                <a:ext cx="46987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𝑒</m:t>
                      </m:r>
                    </m:oMath>
                  </m:oMathPara>
                </a14:m>
                <a:endParaRPr lang="en-US" sz="2800" dirty="0"/>
              </a:p>
            </p:txBody>
          </p:sp>
        </mc:Choice>
        <mc:Fallback xmlns="">
          <p:sp>
            <p:nvSpPr>
              <p:cNvPr id="58" name="TextBox 57">
                <a:extLst>
                  <a:ext uri="{FF2B5EF4-FFF2-40B4-BE49-F238E27FC236}">
                    <a16:creationId xmlns:a16="http://schemas.microsoft.com/office/drawing/2014/main" id="{5DE5CACD-6CE4-48E0-B581-EB9DEC20C31E}"/>
                  </a:ext>
                </a:extLst>
              </p:cNvPr>
              <p:cNvSpPr txBox="1">
                <a:spLocks noRot="1" noChangeAspect="1" noMove="1" noResize="1" noEditPoints="1" noAdjustHandles="1" noChangeArrowheads="1" noChangeShapeType="1" noTextEdit="1"/>
              </p:cNvSpPr>
              <p:nvPr/>
            </p:nvSpPr>
            <p:spPr>
              <a:xfrm>
                <a:off x="5508104" y="5405559"/>
                <a:ext cx="469872" cy="523220"/>
              </a:xfrm>
              <a:prstGeom prst="rect">
                <a:avLst/>
              </a:prstGeom>
              <a:blipFill>
                <a:blip r:embed="rId10"/>
                <a:stretch>
                  <a:fillRect/>
                </a:stretch>
              </a:blipFill>
            </p:spPr>
            <p:txBody>
              <a:bodyPr/>
              <a:lstStyle/>
              <a:p>
                <a:r>
                  <a:rPr lang="en-US">
                    <a:noFill/>
                  </a:rPr>
                  <a:t> </a:t>
                </a:r>
              </a:p>
            </p:txBody>
          </p:sp>
        </mc:Fallback>
      </mc:AlternateContent>
      <p:graphicFrame>
        <p:nvGraphicFramePr>
          <p:cNvPr id="59" name="Object 58">
            <a:extLst>
              <a:ext uri="{FF2B5EF4-FFF2-40B4-BE49-F238E27FC236}">
                <a16:creationId xmlns:a16="http://schemas.microsoft.com/office/drawing/2014/main" id="{5F661DE0-73DC-481B-9E88-820A1A0177EC}"/>
              </a:ext>
            </a:extLst>
          </p:cNvPr>
          <p:cNvGraphicFramePr>
            <a:graphicFrameLocks noChangeAspect="1"/>
          </p:cNvGraphicFramePr>
          <p:nvPr>
            <p:extLst>
              <p:ext uri="{D42A27DB-BD31-4B8C-83A1-F6EECF244321}">
                <p14:modId xmlns:p14="http://schemas.microsoft.com/office/powerpoint/2010/main" val="852458273"/>
              </p:ext>
            </p:extLst>
          </p:nvPr>
        </p:nvGraphicFramePr>
        <p:xfrm>
          <a:off x="251520" y="5208699"/>
          <a:ext cx="3441700" cy="457200"/>
        </p:xfrm>
        <a:graphic>
          <a:graphicData uri="http://schemas.openxmlformats.org/presentationml/2006/ole">
            <mc:AlternateContent xmlns:mc="http://schemas.openxmlformats.org/markup-compatibility/2006">
              <mc:Choice xmlns:v="urn:schemas-microsoft-com:vml" Requires="v">
                <p:oleObj name="Equation" r:id="rId11" imgW="3441600" imgH="457200" progId="Equation.DSMT4">
                  <p:embed/>
                </p:oleObj>
              </mc:Choice>
              <mc:Fallback>
                <p:oleObj name="Equation" r:id="rId11" imgW="3441600" imgH="457200" progId="Equation.DSMT4">
                  <p:embed/>
                  <p:pic>
                    <p:nvPicPr>
                      <p:cNvPr id="59" name="Object 58">
                        <a:extLst>
                          <a:ext uri="{FF2B5EF4-FFF2-40B4-BE49-F238E27FC236}">
                            <a16:creationId xmlns:a16="http://schemas.microsoft.com/office/drawing/2014/main" id="{5F661DE0-73DC-481B-9E88-820A1A0177EC}"/>
                          </a:ext>
                        </a:extLst>
                      </p:cNvPr>
                      <p:cNvPicPr/>
                      <p:nvPr/>
                    </p:nvPicPr>
                    <p:blipFill>
                      <a:blip r:embed="rId12"/>
                      <a:stretch>
                        <a:fillRect/>
                      </a:stretch>
                    </p:blipFill>
                    <p:spPr>
                      <a:xfrm>
                        <a:off x="251520" y="5208699"/>
                        <a:ext cx="3441700" cy="457200"/>
                      </a:xfrm>
                      <a:prstGeom prst="rect">
                        <a:avLst/>
                      </a:prstGeom>
                    </p:spPr>
                  </p:pic>
                </p:oleObj>
              </mc:Fallback>
            </mc:AlternateContent>
          </a:graphicData>
        </a:graphic>
      </p:graphicFrame>
    </p:spTree>
    <p:extLst>
      <p:ext uri="{BB962C8B-B14F-4D97-AF65-F5344CB8AC3E}">
        <p14:creationId xmlns:p14="http://schemas.microsoft.com/office/powerpoint/2010/main" val="4085049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632" y="237042"/>
            <a:ext cx="8229600" cy="646321"/>
          </a:xfrm>
        </p:spPr>
        <p:txBody>
          <a:bodyPr wrap="square">
            <a:spAutoFit/>
          </a:bodyPr>
          <a:lstStyle/>
          <a:p>
            <a:r>
              <a:rPr lang="en-US" altLang="en-US" sz="3600" dirty="0">
                <a:latin typeface="+mj-lt"/>
                <a:ea typeface="ヒラギノ角ゴ Pro W3" charset="-128"/>
              </a:rPr>
              <a:t>The </a:t>
            </a:r>
            <a:r>
              <a:rPr lang="en-US" altLang="en-US" sz="3600" spc="-450" dirty="0">
                <a:latin typeface="+mj-lt"/>
                <a:ea typeface="ヒラギノ角ゴ Pro W3" charset="-128"/>
              </a:rPr>
              <a:t>R S </a:t>
            </a:r>
            <a:r>
              <a:rPr lang="en-US" altLang="en-US" sz="3600" dirty="0">
                <a:latin typeface="+mj-lt"/>
                <a:ea typeface="ヒラギノ角ゴ Pro W3" charset="-128"/>
              </a:rPr>
              <a:t>A Algorithm</a:t>
            </a:r>
          </a:p>
        </p:txBody>
      </p:sp>
      <p:pic>
        <p:nvPicPr>
          <p:cNvPr id="8" name="Picture 2" descr="The algorithm is as follows:&#10;Key generation by Alice:&#10;• Select, small p, q; p and q both prime, where p is not equal to q.&#10;• Calculate small n equals p multiplied by q.&#10;• Calculate “phi” of small n equals the product of two values: the difference of p and 1, and q and 1.&#10;• Select integer small e; gcd open parens “phi” of small n, e close parens equals 1; 1 is less than small e less than “phi” of small n.&#10;• Calculate small d; small d is identical to small e inverse open parens mod “phi” of small n close parens.&#10;• Public key cap PU equals open braces small e, n close braces.&#10;• Private key cap PR equals open braces d, n close braces.&#10;Encryption by Bob with Alice’s public key:&#10;• Plaintext: cap M less than small n.&#10;• Ciphertext: cap C equals cap M to the power small e mod small n.&#10;Decryption by Alice with Alice’s private key:&#10;• Ciphertext: cap C.&#10;• Plaintext: cap M equals cap C to the power small d mod small n.&#10;"/>
          <p:cNvPicPr>
            <a:picLocks noGrp="1" noChangeAspect="1" noChangeArrowheads="1"/>
          </p:cNvPicPr>
          <p:nvPr>
            <p:ph type="pic" sz="quarter" idx="15"/>
          </p:nvPr>
        </p:nvPicPr>
        <p:blipFill>
          <a:blip r:embed="rId3">
            <a:extLst>
              <a:ext uri="{28A0092B-C50C-407E-A947-70E740481C1C}">
                <a14:useLocalDpi xmlns:a14="http://schemas.microsoft.com/office/drawing/2010/main" val="0"/>
              </a:ext>
            </a:extLst>
          </a:blip>
          <a:stretch>
            <a:fillRect/>
          </a:stretch>
        </p:blipFill>
        <p:spPr bwMode="auto">
          <a:xfrm>
            <a:off x="683568" y="1052736"/>
            <a:ext cx="7687046" cy="5498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4750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3937AA94-D255-4782-A30E-2D982014E0CC}"/>
              </a:ext>
            </a:extLst>
          </p:cNvPr>
          <p:cNvSpPr>
            <a:spLocks noGrp="1" noChangeArrowheads="1"/>
          </p:cNvSpPr>
          <p:nvPr>
            <p:ph type="title"/>
          </p:nvPr>
        </p:nvSpPr>
        <p:spPr>
          <a:xfrm>
            <a:off x="1146543" y="-5680"/>
            <a:ext cx="7462838" cy="914400"/>
          </a:xfrm>
          <a:noFill/>
        </p:spPr>
        <p:txBody>
          <a:bodyPr lIns="92075" tIns="46038" rIns="92075" bIns="46038"/>
          <a:lstStyle/>
          <a:p>
            <a:r>
              <a:rPr lang="en-US" altLang="en-US">
                <a:ea typeface="ヒラギノ角ゴ Pro W3" charset="-128"/>
              </a:rPr>
              <a:t>The </a:t>
            </a:r>
            <a:r>
              <a:rPr lang="en-US" altLang="en-US" spc="-450">
                <a:ea typeface="ヒラギノ角ゴ Pro W3" charset="-128"/>
              </a:rPr>
              <a:t>R S </a:t>
            </a:r>
            <a:r>
              <a:rPr lang="en-US" altLang="en-US">
                <a:ea typeface="ヒラギノ角ゴ Pro W3" charset="-128"/>
              </a:rPr>
              <a:t>A</a:t>
            </a:r>
            <a:endParaRPr lang="en-US" altLang="en-US" dirty="0"/>
          </a:p>
        </p:txBody>
      </p:sp>
      <p:pic>
        <p:nvPicPr>
          <p:cNvPr id="5124" name="Picture 3" descr="PE03749_">
            <a:extLst>
              <a:ext uri="{FF2B5EF4-FFF2-40B4-BE49-F238E27FC236}">
                <a16:creationId xmlns:a16="http://schemas.microsoft.com/office/drawing/2014/main" id="{0231C114-5A34-40DA-B4A2-58B8067FDB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7238" y="1690911"/>
            <a:ext cx="715962"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4" descr="PE03749_">
            <a:extLst>
              <a:ext uri="{FF2B5EF4-FFF2-40B4-BE49-F238E27FC236}">
                <a16:creationId xmlns:a16="http://schemas.microsoft.com/office/drawing/2014/main" id="{FE58519D-574C-4C04-B517-CAECB8BAB6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599238" y="1690911"/>
            <a:ext cx="715962"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Picture 5" descr="j0139031">
            <a:extLst>
              <a:ext uri="{FF2B5EF4-FFF2-40B4-BE49-F238E27FC236}">
                <a16:creationId xmlns:a16="http://schemas.microsoft.com/office/drawing/2014/main" id="{43188FF8-A657-499B-AF9A-42A8095E25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1052736"/>
            <a:ext cx="690563"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8" name="Text Box 7">
            <a:extLst>
              <a:ext uri="{FF2B5EF4-FFF2-40B4-BE49-F238E27FC236}">
                <a16:creationId xmlns:a16="http://schemas.microsoft.com/office/drawing/2014/main" id="{3279262F-DFBF-43DE-9FB7-0A7874C8CDBE}"/>
              </a:ext>
            </a:extLst>
          </p:cNvPr>
          <p:cNvSpPr txBox="1">
            <a:spLocks noChangeArrowheads="1"/>
          </p:cNvSpPr>
          <p:nvPr/>
        </p:nvSpPr>
        <p:spPr bwMode="auto">
          <a:xfrm>
            <a:off x="4271963" y="1721074"/>
            <a:ext cx="3762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sz="3200">
                <a:solidFill>
                  <a:schemeClr val="tx1"/>
                </a:solidFill>
              </a:rPr>
              <a:t>?</a:t>
            </a:r>
          </a:p>
        </p:txBody>
      </p:sp>
      <p:grpSp>
        <p:nvGrpSpPr>
          <p:cNvPr id="5129" name="Group 8">
            <a:extLst>
              <a:ext uri="{FF2B5EF4-FFF2-40B4-BE49-F238E27FC236}">
                <a16:creationId xmlns:a16="http://schemas.microsoft.com/office/drawing/2014/main" id="{C8E79F0A-3140-4B39-BE90-D10A1337C89F}"/>
              </a:ext>
            </a:extLst>
          </p:cNvPr>
          <p:cNvGrpSpPr>
            <a:grpSpLocks noChangeAspect="1"/>
          </p:cNvGrpSpPr>
          <p:nvPr/>
        </p:nvGrpSpPr>
        <p:grpSpPr bwMode="auto">
          <a:xfrm>
            <a:off x="1171575" y="2529111"/>
            <a:ext cx="657225" cy="322263"/>
            <a:chOff x="1410" y="2496"/>
            <a:chExt cx="414" cy="203"/>
          </a:xfrm>
        </p:grpSpPr>
        <p:sp>
          <p:nvSpPr>
            <p:cNvPr id="5156" name="AutoShape 9">
              <a:extLst>
                <a:ext uri="{FF2B5EF4-FFF2-40B4-BE49-F238E27FC236}">
                  <a16:creationId xmlns:a16="http://schemas.microsoft.com/office/drawing/2014/main" id="{03513D39-356E-4930-94B6-8DBC19DEF080}"/>
                </a:ext>
              </a:extLst>
            </p:cNvPr>
            <p:cNvSpPr>
              <a:spLocks noChangeAspect="1" noChangeArrowheads="1" noTextEdit="1"/>
            </p:cNvSpPr>
            <p:nvPr/>
          </p:nvSpPr>
          <p:spPr bwMode="auto">
            <a:xfrm>
              <a:off x="1410" y="2496"/>
              <a:ext cx="414"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5157" name="Freeform 10">
              <a:extLst>
                <a:ext uri="{FF2B5EF4-FFF2-40B4-BE49-F238E27FC236}">
                  <a16:creationId xmlns:a16="http://schemas.microsoft.com/office/drawing/2014/main" id="{33034FEB-D208-4B56-87D0-16D41643C070}"/>
                </a:ext>
              </a:extLst>
            </p:cNvPr>
            <p:cNvSpPr>
              <a:spLocks/>
            </p:cNvSpPr>
            <p:nvPr/>
          </p:nvSpPr>
          <p:spPr bwMode="auto">
            <a:xfrm>
              <a:off x="1723" y="2615"/>
              <a:ext cx="72" cy="75"/>
            </a:xfrm>
            <a:custGeom>
              <a:avLst/>
              <a:gdLst>
                <a:gd name="T0" fmla="*/ 0 w 579"/>
                <a:gd name="T1" fmla="*/ 0 h 605"/>
                <a:gd name="T2" fmla="*/ 0 w 579"/>
                <a:gd name="T3" fmla="*/ 0 h 605"/>
                <a:gd name="T4" fmla="*/ 0 w 579"/>
                <a:gd name="T5" fmla="*/ 0 h 605"/>
                <a:gd name="T6" fmla="*/ 0 w 579"/>
                <a:gd name="T7" fmla="*/ 0 h 605"/>
                <a:gd name="T8" fmla="*/ 0 w 579"/>
                <a:gd name="T9" fmla="*/ 0 h 605"/>
                <a:gd name="T10" fmla="*/ 0 w 579"/>
                <a:gd name="T11" fmla="*/ 0 h 605"/>
                <a:gd name="T12" fmla="*/ 0 w 579"/>
                <a:gd name="T13" fmla="*/ 0 h 605"/>
                <a:gd name="T14" fmla="*/ 0 w 579"/>
                <a:gd name="T15" fmla="*/ 0 h 605"/>
                <a:gd name="T16" fmla="*/ 0 60000 65536"/>
                <a:gd name="T17" fmla="*/ 0 60000 65536"/>
                <a:gd name="T18" fmla="*/ 0 60000 65536"/>
                <a:gd name="T19" fmla="*/ 0 60000 65536"/>
                <a:gd name="T20" fmla="*/ 0 60000 65536"/>
                <a:gd name="T21" fmla="*/ 0 60000 65536"/>
                <a:gd name="T22" fmla="*/ 0 60000 65536"/>
                <a:gd name="T23" fmla="*/ 0 60000 65536"/>
                <a:gd name="T24" fmla="*/ 0 w 579"/>
                <a:gd name="T25" fmla="*/ 0 h 605"/>
                <a:gd name="T26" fmla="*/ 579 w 579"/>
                <a:gd name="T27" fmla="*/ 605 h 60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9" h="605">
                  <a:moveTo>
                    <a:pt x="136" y="12"/>
                  </a:moveTo>
                  <a:lnTo>
                    <a:pt x="136" y="309"/>
                  </a:lnTo>
                  <a:lnTo>
                    <a:pt x="0" y="314"/>
                  </a:lnTo>
                  <a:lnTo>
                    <a:pt x="12" y="605"/>
                  </a:lnTo>
                  <a:lnTo>
                    <a:pt x="567" y="599"/>
                  </a:lnTo>
                  <a:lnTo>
                    <a:pt x="579" y="0"/>
                  </a:lnTo>
                  <a:lnTo>
                    <a:pt x="136" y="12"/>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58" name="Freeform 11">
              <a:extLst>
                <a:ext uri="{FF2B5EF4-FFF2-40B4-BE49-F238E27FC236}">
                  <a16:creationId xmlns:a16="http://schemas.microsoft.com/office/drawing/2014/main" id="{09BD2BA3-4D26-4E1A-98E0-9103F2E33CF0}"/>
                </a:ext>
              </a:extLst>
            </p:cNvPr>
            <p:cNvSpPr>
              <a:spLocks/>
            </p:cNvSpPr>
            <p:nvPr/>
          </p:nvSpPr>
          <p:spPr bwMode="auto">
            <a:xfrm>
              <a:off x="1739" y="2618"/>
              <a:ext cx="54" cy="30"/>
            </a:xfrm>
            <a:custGeom>
              <a:avLst/>
              <a:gdLst>
                <a:gd name="T0" fmla="*/ 0 w 437"/>
                <a:gd name="T1" fmla="*/ 0 h 243"/>
                <a:gd name="T2" fmla="*/ 0 w 437"/>
                <a:gd name="T3" fmla="*/ 0 h 243"/>
                <a:gd name="T4" fmla="*/ 0 w 437"/>
                <a:gd name="T5" fmla="*/ 0 h 243"/>
                <a:gd name="T6" fmla="*/ 0 w 437"/>
                <a:gd name="T7" fmla="*/ 0 h 243"/>
                <a:gd name="T8" fmla="*/ 0 w 437"/>
                <a:gd name="T9" fmla="*/ 0 h 243"/>
                <a:gd name="T10" fmla="*/ 0 w 437"/>
                <a:gd name="T11" fmla="*/ 0 h 243"/>
                <a:gd name="T12" fmla="*/ 0 60000 65536"/>
                <a:gd name="T13" fmla="*/ 0 60000 65536"/>
                <a:gd name="T14" fmla="*/ 0 60000 65536"/>
                <a:gd name="T15" fmla="*/ 0 60000 65536"/>
                <a:gd name="T16" fmla="*/ 0 60000 65536"/>
                <a:gd name="T17" fmla="*/ 0 60000 65536"/>
                <a:gd name="T18" fmla="*/ 0 w 437"/>
                <a:gd name="T19" fmla="*/ 0 h 243"/>
                <a:gd name="T20" fmla="*/ 437 w 437"/>
                <a:gd name="T21" fmla="*/ 243 h 243"/>
              </a:gdLst>
              <a:ahLst/>
              <a:cxnLst>
                <a:cxn ang="T12">
                  <a:pos x="T0" y="T1"/>
                </a:cxn>
                <a:cxn ang="T13">
                  <a:pos x="T2" y="T3"/>
                </a:cxn>
                <a:cxn ang="T14">
                  <a:pos x="T4" y="T5"/>
                </a:cxn>
                <a:cxn ang="T15">
                  <a:pos x="T6" y="T7"/>
                </a:cxn>
                <a:cxn ang="T16">
                  <a:pos x="T8" y="T9"/>
                </a:cxn>
                <a:cxn ang="T17">
                  <a:pos x="T10" y="T11"/>
                </a:cxn>
              </a:cxnLst>
              <a:rect l="T18" t="T19" r="T20" b="T21"/>
              <a:pathLst>
                <a:path w="437" h="243">
                  <a:moveTo>
                    <a:pt x="0" y="18"/>
                  </a:moveTo>
                  <a:lnTo>
                    <a:pt x="35" y="243"/>
                  </a:lnTo>
                  <a:lnTo>
                    <a:pt x="437" y="243"/>
                  </a:lnTo>
                  <a:lnTo>
                    <a:pt x="396" y="0"/>
                  </a:lnTo>
                  <a:lnTo>
                    <a:pt x="0" y="18"/>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59" name="Freeform 12">
              <a:extLst>
                <a:ext uri="{FF2B5EF4-FFF2-40B4-BE49-F238E27FC236}">
                  <a16:creationId xmlns:a16="http://schemas.microsoft.com/office/drawing/2014/main" id="{CA0F7793-D55B-41D3-88E2-8030C8B1F2F3}"/>
                </a:ext>
              </a:extLst>
            </p:cNvPr>
            <p:cNvSpPr>
              <a:spLocks/>
            </p:cNvSpPr>
            <p:nvPr/>
          </p:nvSpPr>
          <p:spPr bwMode="auto">
            <a:xfrm>
              <a:off x="1724" y="2669"/>
              <a:ext cx="72" cy="17"/>
            </a:xfrm>
            <a:custGeom>
              <a:avLst/>
              <a:gdLst>
                <a:gd name="T0" fmla="*/ 0 w 573"/>
                <a:gd name="T1" fmla="*/ 0 h 136"/>
                <a:gd name="T2" fmla="*/ 0 w 573"/>
                <a:gd name="T3" fmla="*/ 0 h 136"/>
                <a:gd name="T4" fmla="*/ 0 w 573"/>
                <a:gd name="T5" fmla="*/ 0 h 136"/>
                <a:gd name="T6" fmla="*/ 0 w 573"/>
                <a:gd name="T7" fmla="*/ 0 h 136"/>
                <a:gd name="T8" fmla="*/ 0 w 573"/>
                <a:gd name="T9" fmla="*/ 0 h 136"/>
                <a:gd name="T10" fmla="*/ 0 w 573"/>
                <a:gd name="T11" fmla="*/ 0 h 136"/>
                <a:gd name="T12" fmla="*/ 0 60000 65536"/>
                <a:gd name="T13" fmla="*/ 0 60000 65536"/>
                <a:gd name="T14" fmla="*/ 0 60000 65536"/>
                <a:gd name="T15" fmla="*/ 0 60000 65536"/>
                <a:gd name="T16" fmla="*/ 0 60000 65536"/>
                <a:gd name="T17" fmla="*/ 0 60000 65536"/>
                <a:gd name="T18" fmla="*/ 0 w 573"/>
                <a:gd name="T19" fmla="*/ 0 h 136"/>
                <a:gd name="T20" fmla="*/ 573 w 573"/>
                <a:gd name="T21" fmla="*/ 136 h 136"/>
              </a:gdLst>
              <a:ahLst/>
              <a:cxnLst>
                <a:cxn ang="T12">
                  <a:pos x="T0" y="T1"/>
                </a:cxn>
                <a:cxn ang="T13">
                  <a:pos x="T2" y="T3"/>
                </a:cxn>
                <a:cxn ang="T14">
                  <a:pos x="T4" y="T5"/>
                </a:cxn>
                <a:cxn ang="T15">
                  <a:pos x="T6" y="T7"/>
                </a:cxn>
                <a:cxn ang="T16">
                  <a:pos x="T8" y="T9"/>
                </a:cxn>
                <a:cxn ang="T17">
                  <a:pos x="T10" y="T11"/>
                </a:cxn>
              </a:cxnLst>
              <a:rect l="T18" t="T19" r="T20" b="T21"/>
              <a:pathLst>
                <a:path w="573" h="136">
                  <a:moveTo>
                    <a:pt x="24" y="0"/>
                  </a:moveTo>
                  <a:lnTo>
                    <a:pt x="573" y="0"/>
                  </a:lnTo>
                  <a:lnTo>
                    <a:pt x="555" y="136"/>
                  </a:lnTo>
                  <a:lnTo>
                    <a:pt x="0" y="119"/>
                  </a:lnTo>
                  <a:lnTo>
                    <a:pt x="24" y="0"/>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60" name="Freeform 13">
              <a:extLst>
                <a:ext uri="{FF2B5EF4-FFF2-40B4-BE49-F238E27FC236}">
                  <a16:creationId xmlns:a16="http://schemas.microsoft.com/office/drawing/2014/main" id="{284F0832-23C3-467A-8E8F-6862F5B1272C}"/>
                </a:ext>
              </a:extLst>
            </p:cNvPr>
            <p:cNvSpPr>
              <a:spLocks/>
            </p:cNvSpPr>
            <p:nvPr/>
          </p:nvSpPr>
          <p:spPr bwMode="auto">
            <a:xfrm>
              <a:off x="1446" y="2508"/>
              <a:ext cx="67" cy="40"/>
            </a:xfrm>
            <a:custGeom>
              <a:avLst/>
              <a:gdLst>
                <a:gd name="T0" fmla="*/ 0 w 537"/>
                <a:gd name="T1" fmla="*/ 0 h 326"/>
                <a:gd name="T2" fmla="*/ 0 w 537"/>
                <a:gd name="T3" fmla="*/ 0 h 326"/>
                <a:gd name="T4" fmla="*/ 0 w 537"/>
                <a:gd name="T5" fmla="*/ 0 h 326"/>
                <a:gd name="T6" fmla="*/ 0 w 537"/>
                <a:gd name="T7" fmla="*/ 0 h 326"/>
                <a:gd name="T8" fmla="*/ 0 w 537"/>
                <a:gd name="T9" fmla="*/ 0 h 326"/>
                <a:gd name="T10" fmla="*/ 0 w 537"/>
                <a:gd name="T11" fmla="*/ 0 h 326"/>
                <a:gd name="T12" fmla="*/ 0 60000 65536"/>
                <a:gd name="T13" fmla="*/ 0 60000 65536"/>
                <a:gd name="T14" fmla="*/ 0 60000 65536"/>
                <a:gd name="T15" fmla="*/ 0 60000 65536"/>
                <a:gd name="T16" fmla="*/ 0 60000 65536"/>
                <a:gd name="T17" fmla="*/ 0 60000 65536"/>
                <a:gd name="T18" fmla="*/ 0 w 537"/>
                <a:gd name="T19" fmla="*/ 0 h 326"/>
                <a:gd name="T20" fmla="*/ 537 w 537"/>
                <a:gd name="T21" fmla="*/ 326 h 326"/>
              </a:gdLst>
              <a:ahLst/>
              <a:cxnLst>
                <a:cxn ang="T12">
                  <a:pos x="T0" y="T1"/>
                </a:cxn>
                <a:cxn ang="T13">
                  <a:pos x="T2" y="T3"/>
                </a:cxn>
                <a:cxn ang="T14">
                  <a:pos x="T4" y="T5"/>
                </a:cxn>
                <a:cxn ang="T15">
                  <a:pos x="T6" y="T7"/>
                </a:cxn>
                <a:cxn ang="T16">
                  <a:pos x="T8" y="T9"/>
                </a:cxn>
                <a:cxn ang="T17">
                  <a:pos x="T10" y="T11"/>
                </a:cxn>
              </a:cxnLst>
              <a:rect l="T18" t="T19" r="T20" b="T21"/>
              <a:pathLst>
                <a:path w="537" h="326">
                  <a:moveTo>
                    <a:pt x="0" y="0"/>
                  </a:moveTo>
                  <a:lnTo>
                    <a:pt x="0" y="326"/>
                  </a:lnTo>
                  <a:lnTo>
                    <a:pt x="537" y="296"/>
                  </a:lnTo>
                  <a:lnTo>
                    <a:pt x="501" y="30"/>
                  </a:lnTo>
                  <a:lnTo>
                    <a:pt x="0" y="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61" name="Freeform 14">
              <a:extLst>
                <a:ext uri="{FF2B5EF4-FFF2-40B4-BE49-F238E27FC236}">
                  <a16:creationId xmlns:a16="http://schemas.microsoft.com/office/drawing/2014/main" id="{4B1B23C8-305F-46ED-80EC-4DD2407EA1B4}"/>
                </a:ext>
              </a:extLst>
            </p:cNvPr>
            <p:cNvSpPr>
              <a:spLocks/>
            </p:cNvSpPr>
            <p:nvPr/>
          </p:nvSpPr>
          <p:spPr bwMode="auto">
            <a:xfrm>
              <a:off x="1418" y="2505"/>
              <a:ext cx="378" cy="181"/>
            </a:xfrm>
            <a:custGeom>
              <a:avLst/>
              <a:gdLst>
                <a:gd name="T0" fmla="*/ 0 w 3031"/>
                <a:gd name="T1" fmla="*/ 0 h 1448"/>
                <a:gd name="T2" fmla="*/ 0 w 3031"/>
                <a:gd name="T3" fmla="*/ 0 h 1448"/>
                <a:gd name="T4" fmla="*/ 0 w 3031"/>
                <a:gd name="T5" fmla="*/ 0 h 1448"/>
                <a:gd name="T6" fmla="*/ 0 w 3031"/>
                <a:gd name="T7" fmla="*/ 0 h 1448"/>
                <a:gd name="T8" fmla="*/ 0 w 3031"/>
                <a:gd name="T9" fmla="*/ 0 h 1448"/>
                <a:gd name="T10" fmla="*/ 0 w 3031"/>
                <a:gd name="T11" fmla="*/ 0 h 1448"/>
                <a:gd name="T12" fmla="*/ 0 w 3031"/>
                <a:gd name="T13" fmla="*/ 0 h 1448"/>
                <a:gd name="T14" fmla="*/ 0 w 3031"/>
                <a:gd name="T15" fmla="*/ 0 h 1448"/>
                <a:gd name="T16" fmla="*/ 0 w 3031"/>
                <a:gd name="T17" fmla="*/ 0 h 1448"/>
                <a:gd name="T18" fmla="*/ 0 w 3031"/>
                <a:gd name="T19" fmla="*/ 0 h 1448"/>
                <a:gd name="T20" fmla="*/ 0 w 3031"/>
                <a:gd name="T21" fmla="*/ 0 h 1448"/>
                <a:gd name="T22" fmla="*/ 0 w 3031"/>
                <a:gd name="T23" fmla="*/ 0 h 1448"/>
                <a:gd name="T24" fmla="*/ 0 w 3031"/>
                <a:gd name="T25" fmla="*/ 0 h 1448"/>
                <a:gd name="T26" fmla="*/ 0 w 3031"/>
                <a:gd name="T27" fmla="*/ 0 h 1448"/>
                <a:gd name="T28" fmla="*/ 0 w 3031"/>
                <a:gd name="T29" fmla="*/ 0 h 144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031"/>
                <a:gd name="T46" fmla="*/ 0 h 1448"/>
                <a:gd name="T47" fmla="*/ 3031 w 3031"/>
                <a:gd name="T48" fmla="*/ 1448 h 144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031" h="1448">
                  <a:moveTo>
                    <a:pt x="24" y="0"/>
                  </a:moveTo>
                  <a:lnTo>
                    <a:pt x="0" y="1424"/>
                  </a:lnTo>
                  <a:lnTo>
                    <a:pt x="845" y="1448"/>
                  </a:lnTo>
                  <a:lnTo>
                    <a:pt x="868" y="897"/>
                  </a:lnTo>
                  <a:lnTo>
                    <a:pt x="3013" y="873"/>
                  </a:lnTo>
                  <a:lnTo>
                    <a:pt x="3031" y="594"/>
                  </a:lnTo>
                  <a:lnTo>
                    <a:pt x="863" y="582"/>
                  </a:lnTo>
                  <a:lnTo>
                    <a:pt x="851" y="7"/>
                  </a:lnTo>
                  <a:lnTo>
                    <a:pt x="597" y="19"/>
                  </a:lnTo>
                  <a:lnTo>
                    <a:pt x="574" y="1175"/>
                  </a:lnTo>
                  <a:lnTo>
                    <a:pt x="308" y="1170"/>
                  </a:lnTo>
                  <a:lnTo>
                    <a:pt x="296" y="286"/>
                  </a:lnTo>
                  <a:lnTo>
                    <a:pt x="284" y="12"/>
                  </a:lnTo>
                  <a:lnTo>
                    <a:pt x="24" y="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62" name="Freeform 15">
              <a:extLst>
                <a:ext uri="{FF2B5EF4-FFF2-40B4-BE49-F238E27FC236}">
                  <a16:creationId xmlns:a16="http://schemas.microsoft.com/office/drawing/2014/main" id="{17882EB7-9D91-4628-8B35-6978B0B67F98}"/>
                </a:ext>
              </a:extLst>
            </p:cNvPr>
            <p:cNvSpPr>
              <a:spLocks/>
            </p:cNvSpPr>
            <p:nvPr/>
          </p:nvSpPr>
          <p:spPr bwMode="auto">
            <a:xfrm>
              <a:off x="1506" y="2510"/>
              <a:ext cx="19" cy="79"/>
            </a:xfrm>
            <a:custGeom>
              <a:avLst/>
              <a:gdLst>
                <a:gd name="T0" fmla="*/ 0 w 154"/>
                <a:gd name="T1" fmla="*/ 0 h 634"/>
                <a:gd name="T2" fmla="*/ 0 w 154"/>
                <a:gd name="T3" fmla="*/ 0 h 634"/>
                <a:gd name="T4" fmla="*/ 0 w 154"/>
                <a:gd name="T5" fmla="*/ 0 h 634"/>
                <a:gd name="T6" fmla="*/ 0 w 154"/>
                <a:gd name="T7" fmla="*/ 0 h 634"/>
                <a:gd name="T8" fmla="*/ 0 w 154"/>
                <a:gd name="T9" fmla="*/ 0 h 634"/>
                <a:gd name="T10" fmla="*/ 0 w 154"/>
                <a:gd name="T11" fmla="*/ 0 h 634"/>
                <a:gd name="T12" fmla="*/ 0 w 154"/>
                <a:gd name="T13" fmla="*/ 0 h 634"/>
                <a:gd name="T14" fmla="*/ 0 60000 65536"/>
                <a:gd name="T15" fmla="*/ 0 60000 65536"/>
                <a:gd name="T16" fmla="*/ 0 60000 65536"/>
                <a:gd name="T17" fmla="*/ 0 60000 65536"/>
                <a:gd name="T18" fmla="*/ 0 60000 65536"/>
                <a:gd name="T19" fmla="*/ 0 60000 65536"/>
                <a:gd name="T20" fmla="*/ 0 60000 65536"/>
                <a:gd name="T21" fmla="*/ 0 w 154"/>
                <a:gd name="T22" fmla="*/ 0 h 634"/>
                <a:gd name="T23" fmla="*/ 154 w 154"/>
                <a:gd name="T24" fmla="*/ 634 h 6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4" h="634">
                  <a:moveTo>
                    <a:pt x="88" y="47"/>
                  </a:moveTo>
                  <a:lnTo>
                    <a:pt x="0" y="124"/>
                  </a:lnTo>
                  <a:lnTo>
                    <a:pt x="6" y="634"/>
                  </a:lnTo>
                  <a:lnTo>
                    <a:pt x="154" y="623"/>
                  </a:lnTo>
                  <a:lnTo>
                    <a:pt x="148" y="0"/>
                  </a:lnTo>
                  <a:lnTo>
                    <a:pt x="88" y="47"/>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63" name="Freeform 16">
              <a:extLst>
                <a:ext uri="{FF2B5EF4-FFF2-40B4-BE49-F238E27FC236}">
                  <a16:creationId xmlns:a16="http://schemas.microsoft.com/office/drawing/2014/main" id="{B5A3E975-9190-43C2-A064-C6B8296FCEF5}"/>
                </a:ext>
              </a:extLst>
            </p:cNvPr>
            <p:cNvSpPr>
              <a:spLocks/>
            </p:cNvSpPr>
            <p:nvPr/>
          </p:nvSpPr>
          <p:spPr bwMode="auto">
            <a:xfrm>
              <a:off x="1436" y="2526"/>
              <a:ext cx="71" cy="143"/>
            </a:xfrm>
            <a:custGeom>
              <a:avLst/>
              <a:gdLst>
                <a:gd name="T0" fmla="*/ 0 w 567"/>
                <a:gd name="T1" fmla="*/ 0 h 1151"/>
                <a:gd name="T2" fmla="*/ 0 w 567"/>
                <a:gd name="T3" fmla="*/ 0 h 1151"/>
                <a:gd name="T4" fmla="*/ 0 w 567"/>
                <a:gd name="T5" fmla="*/ 0 h 1151"/>
                <a:gd name="T6" fmla="*/ 0 w 567"/>
                <a:gd name="T7" fmla="*/ 0 h 1151"/>
                <a:gd name="T8" fmla="*/ 0 w 567"/>
                <a:gd name="T9" fmla="*/ 0 h 1151"/>
                <a:gd name="T10" fmla="*/ 0 w 567"/>
                <a:gd name="T11" fmla="*/ 0 h 1151"/>
                <a:gd name="T12" fmla="*/ 0 w 567"/>
                <a:gd name="T13" fmla="*/ 0 h 1151"/>
                <a:gd name="T14" fmla="*/ 0 w 567"/>
                <a:gd name="T15" fmla="*/ 0 h 1151"/>
                <a:gd name="T16" fmla="*/ 0 60000 65536"/>
                <a:gd name="T17" fmla="*/ 0 60000 65536"/>
                <a:gd name="T18" fmla="*/ 0 60000 65536"/>
                <a:gd name="T19" fmla="*/ 0 60000 65536"/>
                <a:gd name="T20" fmla="*/ 0 60000 65536"/>
                <a:gd name="T21" fmla="*/ 0 60000 65536"/>
                <a:gd name="T22" fmla="*/ 0 60000 65536"/>
                <a:gd name="T23" fmla="*/ 0 60000 65536"/>
                <a:gd name="T24" fmla="*/ 0 w 567"/>
                <a:gd name="T25" fmla="*/ 0 h 1151"/>
                <a:gd name="T26" fmla="*/ 567 w 567"/>
                <a:gd name="T27" fmla="*/ 1151 h 11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7" h="1151">
                  <a:moveTo>
                    <a:pt x="0" y="18"/>
                  </a:moveTo>
                  <a:lnTo>
                    <a:pt x="0" y="1151"/>
                  </a:lnTo>
                  <a:lnTo>
                    <a:pt x="89" y="1074"/>
                  </a:lnTo>
                  <a:lnTo>
                    <a:pt x="124" y="118"/>
                  </a:lnTo>
                  <a:lnTo>
                    <a:pt x="490" y="101"/>
                  </a:lnTo>
                  <a:lnTo>
                    <a:pt x="567" y="0"/>
                  </a:lnTo>
                  <a:lnTo>
                    <a:pt x="0" y="18"/>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64" name="Freeform 17">
              <a:extLst>
                <a:ext uri="{FF2B5EF4-FFF2-40B4-BE49-F238E27FC236}">
                  <a16:creationId xmlns:a16="http://schemas.microsoft.com/office/drawing/2014/main" id="{95F056A5-5A36-4C85-9D8F-D17A66CD7B6C}"/>
                </a:ext>
              </a:extLst>
            </p:cNvPr>
            <p:cNvSpPr>
              <a:spLocks/>
            </p:cNvSpPr>
            <p:nvPr/>
          </p:nvSpPr>
          <p:spPr bwMode="auto">
            <a:xfrm>
              <a:off x="1422" y="2598"/>
              <a:ext cx="373" cy="85"/>
            </a:xfrm>
            <a:custGeom>
              <a:avLst/>
              <a:gdLst>
                <a:gd name="T0" fmla="*/ 0 w 2983"/>
                <a:gd name="T1" fmla="*/ 0 h 682"/>
                <a:gd name="T2" fmla="*/ 0 w 2983"/>
                <a:gd name="T3" fmla="*/ 0 h 682"/>
                <a:gd name="T4" fmla="*/ 0 w 2983"/>
                <a:gd name="T5" fmla="*/ 0 h 682"/>
                <a:gd name="T6" fmla="*/ 0 w 2983"/>
                <a:gd name="T7" fmla="*/ 0 h 682"/>
                <a:gd name="T8" fmla="*/ 0 w 2983"/>
                <a:gd name="T9" fmla="*/ 0 h 682"/>
                <a:gd name="T10" fmla="*/ 0 w 2983"/>
                <a:gd name="T11" fmla="*/ 0 h 682"/>
                <a:gd name="T12" fmla="*/ 0 w 2983"/>
                <a:gd name="T13" fmla="*/ 0 h 682"/>
                <a:gd name="T14" fmla="*/ 0 w 2983"/>
                <a:gd name="T15" fmla="*/ 0 h 682"/>
                <a:gd name="T16" fmla="*/ 0 w 2983"/>
                <a:gd name="T17" fmla="*/ 0 h 682"/>
                <a:gd name="T18" fmla="*/ 0 w 2983"/>
                <a:gd name="T19" fmla="*/ 0 h 6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83"/>
                <a:gd name="T31" fmla="*/ 0 h 682"/>
                <a:gd name="T32" fmla="*/ 2983 w 2983"/>
                <a:gd name="T33" fmla="*/ 682 h 68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83" h="682">
                  <a:moveTo>
                    <a:pt x="690" y="0"/>
                  </a:moveTo>
                  <a:lnTo>
                    <a:pt x="690" y="570"/>
                  </a:lnTo>
                  <a:lnTo>
                    <a:pt x="123" y="564"/>
                  </a:lnTo>
                  <a:lnTo>
                    <a:pt x="0" y="665"/>
                  </a:lnTo>
                  <a:lnTo>
                    <a:pt x="821" y="682"/>
                  </a:lnTo>
                  <a:lnTo>
                    <a:pt x="844" y="137"/>
                  </a:lnTo>
                  <a:lnTo>
                    <a:pt x="2948" y="137"/>
                  </a:lnTo>
                  <a:lnTo>
                    <a:pt x="2983" y="0"/>
                  </a:lnTo>
                  <a:lnTo>
                    <a:pt x="690" y="0"/>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65" name="Freeform 18">
              <a:extLst>
                <a:ext uri="{FF2B5EF4-FFF2-40B4-BE49-F238E27FC236}">
                  <a16:creationId xmlns:a16="http://schemas.microsoft.com/office/drawing/2014/main" id="{A924B261-B532-4913-93AA-231AD9D3236E}"/>
                </a:ext>
              </a:extLst>
            </p:cNvPr>
            <p:cNvSpPr>
              <a:spLocks/>
            </p:cNvSpPr>
            <p:nvPr/>
          </p:nvSpPr>
          <p:spPr bwMode="auto">
            <a:xfrm>
              <a:off x="1517" y="2571"/>
              <a:ext cx="304" cy="89"/>
            </a:xfrm>
            <a:custGeom>
              <a:avLst/>
              <a:gdLst>
                <a:gd name="T0" fmla="*/ 0 w 2432"/>
                <a:gd name="T1" fmla="*/ 0 h 719"/>
                <a:gd name="T2" fmla="*/ 0 w 2432"/>
                <a:gd name="T3" fmla="*/ 0 h 719"/>
                <a:gd name="T4" fmla="*/ 0 w 2432"/>
                <a:gd name="T5" fmla="*/ 0 h 719"/>
                <a:gd name="T6" fmla="*/ 0 w 2432"/>
                <a:gd name="T7" fmla="*/ 0 h 719"/>
                <a:gd name="T8" fmla="*/ 0 w 2432"/>
                <a:gd name="T9" fmla="*/ 0 h 719"/>
                <a:gd name="T10" fmla="*/ 0 w 2432"/>
                <a:gd name="T11" fmla="*/ 0 h 719"/>
                <a:gd name="T12" fmla="*/ 0 w 2432"/>
                <a:gd name="T13" fmla="*/ 0 h 719"/>
                <a:gd name="T14" fmla="*/ 0 w 2432"/>
                <a:gd name="T15" fmla="*/ 0 h 719"/>
                <a:gd name="T16" fmla="*/ 0 w 2432"/>
                <a:gd name="T17" fmla="*/ 0 h 719"/>
                <a:gd name="T18" fmla="*/ 0 w 2432"/>
                <a:gd name="T19" fmla="*/ 0 h 719"/>
                <a:gd name="T20" fmla="*/ 0 w 2432"/>
                <a:gd name="T21" fmla="*/ 0 h 719"/>
                <a:gd name="T22" fmla="*/ 0 w 2432"/>
                <a:gd name="T23" fmla="*/ 0 h 719"/>
                <a:gd name="T24" fmla="*/ 0 w 2432"/>
                <a:gd name="T25" fmla="*/ 0 h 719"/>
                <a:gd name="T26" fmla="*/ 0 w 2432"/>
                <a:gd name="T27" fmla="*/ 0 h 719"/>
                <a:gd name="T28" fmla="*/ 0 w 2432"/>
                <a:gd name="T29" fmla="*/ 0 h 719"/>
                <a:gd name="T30" fmla="*/ 0 w 2432"/>
                <a:gd name="T31" fmla="*/ 0 h 7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32"/>
                <a:gd name="T49" fmla="*/ 0 h 719"/>
                <a:gd name="T50" fmla="*/ 2432 w 2432"/>
                <a:gd name="T51" fmla="*/ 719 h 71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32" h="719">
                  <a:moveTo>
                    <a:pt x="0" y="0"/>
                  </a:moveTo>
                  <a:lnTo>
                    <a:pt x="2288" y="0"/>
                  </a:lnTo>
                  <a:lnTo>
                    <a:pt x="2432" y="215"/>
                  </a:lnTo>
                  <a:lnTo>
                    <a:pt x="2288" y="431"/>
                  </a:lnTo>
                  <a:lnTo>
                    <a:pt x="2288" y="719"/>
                  </a:lnTo>
                  <a:lnTo>
                    <a:pt x="1717" y="719"/>
                  </a:lnTo>
                  <a:lnTo>
                    <a:pt x="1717" y="575"/>
                  </a:lnTo>
                  <a:lnTo>
                    <a:pt x="2145" y="575"/>
                  </a:lnTo>
                  <a:lnTo>
                    <a:pt x="2145" y="431"/>
                  </a:lnTo>
                  <a:lnTo>
                    <a:pt x="1860" y="431"/>
                  </a:lnTo>
                  <a:lnTo>
                    <a:pt x="1860" y="288"/>
                  </a:lnTo>
                  <a:lnTo>
                    <a:pt x="2145" y="288"/>
                  </a:lnTo>
                  <a:lnTo>
                    <a:pt x="2145" y="144"/>
                  </a:lnTo>
                  <a:lnTo>
                    <a:pt x="0" y="14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66" name="Freeform 19">
              <a:extLst>
                <a:ext uri="{FF2B5EF4-FFF2-40B4-BE49-F238E27FC236}">
                  <a16:creationId xmlns:a16="http://schemas.microsoft.com/office/drawing/2014/main" id="{A356E030-7F0D-4909-AA78-98350319A9A5}"/>
                </a:ext>
              </a:extLst>
            </p:cNvPr>
            <p:cNvSpPr>
              <a:spLocks/>
            </p:cNvSpPr>
            <p:nvPr/>
          </p:nvSpPr>
          <p:spPr bwMode="auto">
            <a:xfrm>
              <a:off x="1517" y="2606"/>
              <a:ext cx="215" cy="18"/>
            </a:xfrm>
            <a:custGeom>
              <a:avLst/>
              <a:gdLst>
                <a:gd name="T0" fmla="*/ 0 w 1717"/>
                <a:gd name="T1" fmla="*/ 0 h 143"/>
                <a:gd name="T2" fmla="*/ 0 w 1717"/>
                <a:gd name="T3" fmla="*/ 0 h 143"/>
                <a:gd name="T4" fmla="*/ 0 w 1717"/>
                <a:gd name="T5" fmla="*/ 0 h 143"/>
                <a:gd name="T6" fmla="*/ 0 w 1717"/>
                <a:gd name="T7" fmla="*/ 0 h 143"/>
                <a:gd name="T8" fmla="*/ 0 w 1717"/>
                <a:gd name="T9" fmla="*/ 0 h 143"/>
                <a:gd name="T10" fmla="*/ 0 w 1717"/>
                <a:gd name="T11" fmla="*/ 0 h 143"/>
                <a:gd name="T12" fmla="*/ 0 w 1717"/>
                <a:gd name="T13" fmla="*/ 0 h 143"/>
                <a:gd name="T14" fmla="*/ 0 60000 65536"/>
                <a:gd name="T15" fmla="*/ 0 60000 65536"/>
                <a:gd name="T16" fmla="*/ 0 60000 65536"/>
                <a:gd name="T17" fmla="*/ 0 60000 65536"/>
                <a:gd name="T18" fmla="*/ 0 60000 65536"/>
                <a:gd name="T19" fmla="*/ 0 60000 65536"/>
                <a:gd name="T20" fmla="*/ 0 60000 65536"/>
                <a:gd name="T21" fmla="*/ 0 w 1717"/>
                <a:gd name="T22" fmla="*/ 0 h 143"/>
                <a:gd name="T23" fmla="*/ 1717 w 1717"/>
                <a:gd name="T24" fmla="*/ 143 h 14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17" h="143">
                  <a:moveTo>
                    <a:pt x="143" y="0"/>
                  </a:moveTo>
                  <a:lnTo>
                    <a:pt x="1717" y="0"/>
                  </a:lnTo>
                  <a:lnTo>
                    <a:pt x="1717" y="143"/>
                  </a:lnTo>
                  <a:lnTo>
                    <a:pt x="107" y="143"/>
                  </a:lnTo>
                  <a:lnTo>
                    <a:pt x="0" y="0"/>
                  </a:lnTo>
                  <a:lnTo>
                    <a:pt x="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67" name="Freeform 20">
              <a:extLst>
                <a:ext uri="{FF2B5EF4-FFF2-40B4-BE49-F238E27FC236}">
                  <a16:creationId xmlns:a16="http://schemas.microsoft.com/office/drawing/2014/main" id="{EA6D6F64-1698-4E53-8C03-198AA36B696F}"/>
                </a:ext>
              </a:extLst>
            </p:cNvPr>
            <p:cNvSpPr>
              <a:spLocks/>
            </p:cNvSpPr>
            <p:nvPr/>
          </p:nvSpPr>
          <p:spPr bwMode="auto">
            <a:xfrm>
              <a:off x="1410" y="2499"/>
              <a:ext cx="125" cy="197"/>
            </a:xfrm>
            <a:custGeom>
              <a:avLst/>
              <a:gdLst>
                <a:gd name="T0" fmla="*/ 0 w 1001"/>
                <a:gd name="T1" fmla="*/ 0 h 1580"/>
                <a:gd name="T2" fmla="*/ 0 w 1001"/>
                <a:gd name="T3" fmla="*/ 0 h 1580"/>
                <a:gd name="T4" fmla="*/ 0 w 1001"/>
                <a:gd name="T5" fmla="*/ 0 h 1580"/>
                <a:gd name="T6" fmla="*/ 0 w 1001"/>
                <a:gd name="T7" fmla="*/ 0 h 1580"/>
                <a:gd name="T8" fmla="*/ 0 w 1001"/>
                <a:gd name="T9" fmla="*/ 0 h 1580"/>
                <a:gd name="T10" fmla="*/ 0 w 1001"/>
                <a:gd name="T11" fmla="*/ 0 h 1580"/>
                <a:gd name="T12" fmla="*/ 0 w 1001"/>
                <a:gd name="T13" fmla="*/ 0 h 1580"/>
                <a:gd name="T14" fmla="*/ 0 w 1001"/>
                <a:gd name="T15" fmla="*/ 0 h 1580"/>
                <a:gd name="T16" fmla="*/ 0 w 1001"/>
                <a:gd name="T17" fmla="*/ 0 h 1580"/>
                <a:gd name="T18" fmla="*/ 0 w 1001"/>
                <a:gd name="T19" fmla="*/ 0 h 1580"/>
                <a:gd name="T20" fmla="*/ 0 w 1001"/>
                <a:gd name="T21" fmla="*/ 0 h 1580"/>
                <a:gd name="T22" fmla="*/ 0 w 1001"/>
                <a:gd name="T23" fmla="*/ 0 h 15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01"/>
                <a:gd name="T37" fmla="*/ 0 h 1580"/>
                <a:gd name="T38" fmla="*/ 1001 w 1001"/>
                <a:gd name="T39" fmla="*/ 1580 h 15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01" h="1580">
                  <a:moveTo>
                    <a:pt x="0" y="0"/>
                  </a:moveTo>
                  <a:lnTo>
                    <a:pt x="0" y="1580"/>
                  </a:lnTo>
                  <a:lnTo>
                    <a:pt x="1001" y="1580"/>
                  </a:lnTo>
                  <a:lnTo>
                    <a:pt x="1001" y="862"/>
                  </a:lnTo>
                  <a:lnTo>
                    <a:pt x="858" y="862"/>
                  </a:lnTo>
                  <a:lnTo>
                    <a:pt x="858" y="1436"/>
                  </a:lnTo>
                  <a:lnTo>
                    <a:pt x="143" y="1436"/>
                  </a:lnTo>
                  <a:lnTo>
                    <a:pt x="143" y="143"/>
                  </a:lnTo>
                  <a:lnTo>
                    <a:pt x="1001" y="143"/>
                  </a:lnTo>
                  <a:lnTo>
                    <a:pt x="1001"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68" name="Freeform 21">
              <a:extLst>
                <a:ext uri="{FF2B5EF4-FFF2-40B4-BE49-F238E27FC236}">
                  <a16:creationId xmlns:a16="http://schemas.microsoft.com/office/drawing/2014/main" id="{E7689563-853C-452E-B8BB-539B3DF5CE47}"/>
                </a:ext>
              </a:extLst>
            </p:cNvPr>
            <p:cNvSpPr>
              <a:spLocks/>
            </p:cNvSpPr>
            <p:nvPr/>
          </p:nvSpPr>
          <p:spPr bwMode="auto">
            <a:xfrm>
              <a:off x="1446" y="2535"/>
              <a:ext cx="53" cy="125"/>
            </a:xfrm>
            <a:custGeom>
              <a:avLst/>
              <a:gdLst>
                <a:gd name="T0" fmla="*/ 0 w 428"/>
                <a:gd name="T1" fmla="*/ 0 h 1007"/>
                <a:gd name="T2" fmla="*/ 0 w 428"/>
                <a:gd name="T3" fmla="*/ 0 h 1007"/>
                <a:gd name="T4" fmla="*/ 0 w 428"/>
                <a:gd name="T5" fmla="*/ 0 h 1007"/>
                <a:gd name="T6" fmla="*/ 0 w 428"/>
                <a:gd name="T7" fmla="*/ 0 h 1007"/>
                <a:gd name="T8" fmla="*/ 0 w 428"/>
                <a:gd name="T9" fmla="*/ 0 h 1007"/>
                <a:gd name="T10" fmla="*/ 0 w 428"/>
                <a:gd name="T11" fmla="*/ 0 h 1007"/>
                <a:gd name="T12" fmla="*/ 0 w 428"/>
                <a:gd name="T13" fmla="*/ 0 h 1007"/>
                <a:gd name="T14" fmla="*/ 0 w 428"/>
                <a:gd name="T15" fmla="*/ 0 h 1007"/>
                <a:gd name="T16" fmla="*/ 0 w 428"/>
                <a:gd name="T17" fmla="*/ 0 h 1007"/>
                <a:gd name="T18" fmla="*/ 0 w 428"/>
                <a:gd name="T19" fmla="*/ 0 h 10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28"/>
                <a:gd name="T31" fmla="*/ 0 h 1007"/>
                <a:gd name="T32" fmla="*/ 428 w 428"/>
                <a:gd name="T33" fmla="*/ 1007 h 100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28" h="1007">
                  <a:moveTo>
                    <a:pt x="0" y="0"/>
                  </a:moveTo>
                  <a:lnTo>
                    <a:pt x="0" y="1007"/>
                  </a:lnTo>
                  <a:lnTo>
                    <a:pt x="428" y="1007"/>
                  </a:lnTo>
                  <a:lnTo>
                    <a:pt x="428" y="0"/>
                  </a:lnTo>
                  <a:lnTo>
                    <a:pt x="285" y="0"/>
                  </a:lnTo>
                  <a:lnTo>
                    <a:pt x="285" y="863"/>
                  </a:lnTo>
                  <a:lnTo>
                    <a:pt x="143" y="863"/>
                  </a:lnTo>
                  <a:lnTo>
                    <a:pt x="14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69" name="Freeform 22">
              <a:extLst>
                <a:ext uri="{FF2B5EF4-FFF2-40B4-BE49-F238E27FC236}">
                  <a16:creationId xmlns:a16="http://schemas.microsoft.com/office/drawing/2014/main" id="{0E0A0FAB-19F5-4348-AD64-0C0F4F6B9300}"/>
                </a:ext>
              </a:extLst>
            </p:cNvPr>
            <p:cNvSpPr>
              <a:spLocks/>
            </p:cNvSpPr>
            <p:nvPr/>
          </p:nvSpPr>
          <p:spPr bwMode="auto">
            <a:xfrm>
              <a:off x="1446" y="2535"/>
              <a:ext cx="53" cy="18"/>
            </a:xfrm>
            <a:custGeom>
              <a:avLst/>
              <a:gdLst>
                <a:gd name="T0" fmla="*/ 0 w 428"/>
                <a:gd name="T1" fmla="*/ 0 h 145"/>
                <a:gd name="T2" fmla="*/ 0 w 428"/>
                <a:gd name="T3" fmla="*/ 0 h 145"/>
                <a:gd name="T4" fmla="*/ 0 w 428"/>
                <a:gd name="T5" fmla="*/ 0 h 145"/>
                <a:gd name="T6" fmla="*/ 0 w 428"/>
                <a:gd name="T7" fmla="*/ 0 h 145"/>
                <a:gd name="T8" fmla="*/ 0 w 428"/>
                <a:gd name="T9" fmla="*/ 0 h 145"/>
                <a:gd name="T10" fmla="*/ 0 w 428"/>
                <a:gd name="T11" fmla="*/ 0 h 145"/>
                <a:gd name="T12" fmla="*/ 0 60000 65536"/>
                <a:gd name="T13" fmla="*/ 0 60000 65536"/>
                <a:gd name="T14" fmla="*/ 0 60000 65536"/>
                <a:gd name="T15" fmla="*/ 0 60000 65536"/>
                <a:gd name="T16" fmla="*/ 0 60000 65536"/>
                <a:gd name="T17" fmla="*/ 0 60000 65536"/>
                <a:gd name="T18" fmla="*/ 0 w 428"/>
                <a:gd name="T19" fmla="*/ 0 h 145"/>
                <a:gd name="T20" fmla="*/ 428 w 428"/>
                <a:gd name="T21" fmla="*/ 145 h 145"/>
              </a:gdLst>
              <a:ahLst/>
              <a:cxnLst>
                <a:cxn ang="T12">
                  <a:pos x="T0" y="T1"/>
                </a:cxn>
                <a:cxn ang="T13">
                  <a:pos x="T2" y="T3"/>
                </a:cxn>
                <a:cxn ang="T14">
                  <a:pos x="T4" y="T5"/>
                </a:cxn>
                <a:cxn ang="T15">
                  <a:pos x="T6" y="T7"/>
                </a:cxn>
                <a:cxn ang="T16">
                  <a:pos x="T8" y="T9"/>
                </a:cxn>
                <a:cxn ang="T17">
                  <a:pos x="T10" y="T11"/>
                </a:cxn>
              </a:cxnLst>
              <a:rect l="T18" t="T19" r="T20" b="T21"/>
              <a:pathLst>
                <a:path w="428" h="145">
                  <a:moveTo>
                    <a:pt x="0" y="145"/>
                  </a:moveTo>
                  <a:lnTo>
                    <a:pt x="428" y="145"/>
                  </a:lnTo>
                  <a:lnTo>
                    <a:pt x="428" y="0"/>
                  </a:lnTo>
                  <a:lnTo>
                    <a:pt x="0" y="0"/>
                  </a:lnTo>
                  <a:lnTo>
                    <a:pt x="0" y="1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70" name="Freeform 23">
              <a:extLst>
                <a:ext uri="{FF2B5EF4-FFF2-40B4-BE49-F238E27FC236}">
                  <a16:creationId xmlns:a16="http://schemas.microsoft.com/office/drawing/2014/main" id="{AA177058-4A24-4CD2-AE31-85BD2965E4FD}"/>
                </a:ext>
              </a:extLst>
            </p:cNvPr>
            <p:cNvSpPr>
              <a:spLocks/>
            </p:cNvSpPr>
            <p:nvPr/>
          </p:nvSpPr>
          <p:spPr bwMode="auto">
            <a:xfrm>
              <a:off x="1517" y="2499"/>
              <a:ext cx="18" cy="90"/>
            </a:xfrm>
            <a:custGeom>
              <a:avLst/>
              <a:gdLst>
                <a:gd name="T0" fmla="*/ 0 w 143"/>
                <a:gd name="T1" fmla="*/ 0 h 718"/>
                <a:gd name="T2" fmla="*/ 0 w 143"/>
                <a:gd name="T3" fmla="*/ 0 h 718"/>
                <a:gd name="T4" fmla="*/ 0 w 143"/>
                <a:gd name="T5" fmla="*/ 0 h 718"/>
                <a:gd name="T6" fmla="*/ 0 w 143"/>
                <a:gd name="T7" fmla="*/ 0 h 718"/>
                <a:gd name="T8" fmla="*/ 0 w 143"/>
                <a:gd name="T9" fmla="*/ 0 h 718"/>
                <a:gd name="T10" fmla="*/ 0 w 143"/>
                <a:gd name="T11" fmla="*/ 0 h 718"/>
                <a:gd name="T12" fmla="*/ 0 60000 65536"/>
                <a:gd name="T13" fmla="*/ 0 60000 65536"/>
                <a:gd name="T14" fmla="*/ 0 60000 65536"/>
                <a:gd name="T15" fmla="*/ 0 60000 65536"/>
                <a:gd name="T16" fmla="*/ 0 60000 65536"/>
                <a:gd name="T17" fmla="*/ 0 60000 65536"/>
                <a:gd name="T18" fmla="*/ 0 w 143"/>
                <a:gd name="T19" fmla="*/ 0 h 718"/>
                <a:gd name="T20" fmla="*/ 143 w 143"/>
                <a:gd name="T21" fmla="*/ 718 h 718"/>
              </a:gdLst>
              <a:ahLst/>
              <a:cxnLst>
                <a:cxn ang="T12">
                  <a:pos x="T0" y="T1"/>
                </a:cxn>
                <a:cxn ang="T13">
                  <a:pos x="T2" y="T3"/>
                </a:cxn>
                <a:cxn ang="T14">
                  <a:pos x="T4" y="T5"/>
                </a:cxn>
                <a:cxn ang="T15">
                  <a:pos x="T6" y="T7"/>
                </a:cxn>
                <a:cxn ang="T16">
                  <a:pos x="T8" y="T9"/>
                </a:cxn>
                <a:cxn ang="T17">
                  <a:pos x="T10" y="T11"/>
                </a:cxn>
              </a:cxnLst>
              <a:rect l="T18" t="T19" r="T20" b="T21"/>
              <a:pathLst>
                <a:path w="143" h="718">
                  <a:moveTo>
                    <a:pt x="0" y="0"/>
                  </a:moveTo>
                  <a:lnTo>
                    <a:pt x="0" y="718"/>
                  </a:lnTo>
                  <a:lnTo>
                    <a:pt x="143" y="718"/>
                  </a:lnTo>
                  <a:lnTo>
                    <a:pt x="14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71" name="Freeform 24">
              <a:extLst>
                <a:ext uri="{FF2B5EF4-FFF2-40B4-BE49-F238E27FC236}">
                  <a16:creationId xmlns:a16="http://schemas.microsoft.com/office/drawing/2014/main" id="{8DF88E02-FF50-4FF3-9041-3D0E55784C9C}"/>
                </a:ext>
              </a:extLst>
            </p:cNvPr>
            <p:cNvSpPr>
              <a:spLocks/>
            </p:cNvSpPr>
            <p:nvPr/>
          </p:nvSpPr>
          <p:spPr bwMode="auto">
            <a:xfrm>
              <a:off x="1714" y="2606"/>
              <a:ext cx="89" cy="90"/>
            </a:xfrm>
            <a:custGeom>
              <a:avLst/>
              <a:gdLst>
                <a:gd name="T0" fmla="*/ 0 w 714"/>
                <a:gd name="T1" fmla="*/ 0 h 718"/>
                <a:gd name="T2" fmla="*/ 0 w 714"/>
                <a:gd name="T3" fmla="*/ 0 h 718"/>
                <a:gd name="T4" fmla="*/ 0 w 714"/>
                <a:gd name="T5" fmla="*/ 0 h 718"/>
                <a:gd name="T6" fmla="*/ 0 w 714"/>
                <a:gd name="T7" fmla="*/ 0 h 718"/>
                <a:gd name="T8" fmla="*/ 0 w 714"/>
                <a:gd name="T9" fmla="*/ 0 h 718"/>
                <a:gd name="T10" fmla="*/ 0 w 714"/>
                <a:gd name="T11" fmla="*/ 0 h 718"/>
                <a:gd name="T12" fmla="*/ 0 w 714"/>
                <a:gd name="T13" fmla="*/ 0 h 718"/>
                <a:gd name="T14" fmla="*/ 0 w 714"/>
                <a:gd name="T15" fmla="*/ 0 h 718"/>
                <a:gd name="T16" fmla="*/ 0 w 714"/>
                <a:gd name="T17" fmla="*/ 0 h 718"/>
                <a:gd name="T18" fmla="*/ 0 w 714"/>
                <a:gd name="T19" fmla="*/ 0 h 718"/>
                <a:gd name="T20" fmla="*/ 0 w 714"/>
                <a:gd name="T21" fmla="*/ 0 h 718"/>
                <a:gd name="T22" fmla="*/ 0 w 714"/>
                <a:gd name="T23" fmla="*/ 0 h 718"/>
                <a:gd name="T24" fmla="*/ 0 w 714"/>
                <a:gd name="T25" fmla="*/ 0 h 718"/>
                <a:gd name="T26" fmla="*/ 0 w 714"/>
                <a:gd name="T27" fmla="*/ 0 h 7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14"/>
                <a:gd name="T43" fmla="*/ 0 h 718"/>
                <a:gd name="T44" fmla="*/ 714 w 714"/>
                <a:gd name="T45" fmla="*/ 718 h 71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14" h="718">
                  <a:moveTo>
                    <a:pt x="0" y="287"/>
                  </a:moveTo>
                  <a:lnTo>
                    <a:pt x="0" y="718"/>
                  </a:lnTo>
                  <a:lnTo>
                    <a:pt x="714" y="718"/>
                  </a:lnTo>
                  <a:lnTo>
                    <a:pt x="714" y="287"/>
                  </a:lnTo>
                  <a:lnTo>
                    <a:pt x="571" y="287"/>
                  </a:lnTo>
                  <a:lnTo>
                    <a:pt x="571" y="574"/>
                  </a:lnTo>
                  <a:lnTo>
                    <a:pt x="143" y="574"/>
                  </a:lnTo>
                  <a:lnTo>
                    <a:pt x="143" y="431"/>
                  </a:lnTo>
                  <a:lnTo>
                    <a:pt x="286" y="431"/>
                  </a:lnTo>
                  <a:lnTo>
                    <a:pt x="286" y="0"/>
                  </a:lnTo>
                  <a:lnTo>
                    <a:pt x="143" y="0"/>
                  </a:lnTo>
                  <a:lnTo>
                    <a:pt x="143" y="287"/>
                  </a:lnTo>
                  <a:lnTo>
                    <a:pt x="0" y="2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5131" name="AutoShape 26">
            <a:extLst>
              <a:ext uri="{FF2B5EF4-FFF2-40B4-BE49-F238E27FC236}">
                <a16:creationId xmlns:a16="http://schemas.microsoft.com/office/drawing/2014/main" id="{1577317C-BB2C-48FB-A5DC-1B4110B3FA86}"/>
              </a:ext>
            </a:extLst>
          </p:cNvPr>
          <p:cNvSpPr>
            <a:spLocks noChangeArrowheads="1"/>
          </p:cNvSpPr>
          <p:nvPr/>
        </p:nvSpPr>
        <p:spPr bwMode="auto">
          <a:xfrm>
            <a:off x="7543800" y="2005236"/>
            <a:ext cx="1219200" cy="331788"/>
          </a:xfrm>
          <a:prstGeom prst="wedgeRectCallout">
            <a:avLst>
              <a:gd name="adj1" fmla="val -23306"/>
              <a:gd name="adj2" fmla="val 106940"/>
            </a:avLst>
          </a:prstGeom>
          <a:noFill/>
          <a:ln w="19050">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nSpc>
                <a:spcPct val="90000"/>
              </a:lnSpc>
              <a:buFontTx/>
              <a:buNone/>
            </a:pPr>
            <a:r>
              <a:rPr lang="en-US" altLang="en-US" sz="1600">
                <a:solidFill>
                  <a:srgbClr val="008000"/>
                </a:solidFill>
              </a:rPr>
              <a:t>private key</a:t>
            </a:r>
          </a:p>
        </p:txBody>
      </p:sp>
      <p:grpSp>
        <p:nvGrpSpPr>
          <p:cNvPr id="5133" name="Group 28">
            <a:extLst>
              <a:ext uri="{FF2B5EF4-FFF2-40B4-BE49-F238E27FC236}">
                <a16:creationId xmlns:a16="http://schemas.microsoft.com/office/drawing/2014/main" id="{BE9AA4BD-FEEA-4204-AB24-F7B689563272}"/>
              </a:ext>
            </a:extLst>
          </p:cNvPr>
          <p:cNvGrpSpPr>
            <a:grpSpLocks noChangeAspect="1"/>
          </p:cNvGrpSpPr>
          <p:nvPr/>
        </p:nvGrpSpPr>
        <p:grpSpPr bwMode="auto">
          <a:xfrm>
            <a:off x="3838575" y="1301974"/>
            <a:ext cx="657225" cy="322262"/>
            <a:chOff x="1410" y="2496"/>
            <a:chExt cx="414" cy="203"/>
          </a:xfrm>
        </p:grpSpPr>
        <p:sp>
          <p:nvSpPr>
            <p:cNvPr id="5140" name="AutoShape 29">
              <a:extLst>
                <a:ext uri="{FF2B5EF4-FFF2-40B4-BE49-F238E27FC236}">
                  <a16:creationId xmlns:a16="http://schemas.microsoft.com/office/drawing/2014/main" id="{B1AF4743-5752-40C4-8123-7FCB628A8D30}"/>
                </a:ext>
              </a:extLst>
            </p:cNvPr>
            <p:cNvSpPr>
              <a:spLocks noChangeAspect="1" noChangeArrowheads="1" noTextEdit="1"/>
            </p:cNvSpPr>
            <p:nvPr/>
          </p:nvSpPr>
          <p:spPr bwMode="auto">
            <a:xfrm>
              <a:off x="1410" y="2496"/>
              <a:ext cx="414"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5141" name="Freeform 30">
              <a:extLst>
                <a:ext uri="{FF2B5EF4-FFF2-40B4-BE49-F238E27FC236}">
                  <a16:creationId xmlns:a16="http://schemas.microsoft.com/office/drawing/2014/main" id="{30009EEF-1319-43CD-A319-FBFEF9A146CB}"/>
                </a:ext>
              </a:extLst>
            </p:cNvPr>
            <p:cNvSpPr>
              <a:spLocks/>
            </p:cNvSpPr>
            <p:nvPr/>
          </p:nvSpPr>
          <p:spPr bwMode="auto">
            <a:xfrm>
              <a:off x="1723" y="2615"/>
              <a:ext cx="72" cy="75"/>
            </a:xfrm>
            <a:custGeom>
              <a:avLst/>
              <a:gdLst>
                <a:gd name="T0" fmla="*/ 0 w 579"/>
                <a:gd name="T1" fmla="*/ 0 h 605"/>
                <a:gd name="T2" fmla="*/ 0 w 579"/>
                <a:gd name="T3" fmla="*/ 0 h 605"/>
                <a:gd name="T4" fmla="*/ 0 w 579"/>
                <a:gd name="T5" fmla="*/ 0 h 605"/>
                <a:gd name="T6" fmla="*/ 0 w 579"/>
                <a:gd name="T7" fmla="*/ 0 h 605"/>
                <a:gd name="T8" fmla="*/ 0 w 579"/>
                <a:gd name="T9" fmla="*/ 0 h 605"/>
                <a:gd name="T10" fmla="*/ 0 w 579"/>
                <a:gd name="T11" fmla="*/ 0 h 605"/>
                <a:gd name="T12" fmla="*/ 0 w 579"/>
                <a:gd name="T13" fmla="*/ 0 h 605"/>
                <a:gd name="T14" fmla="*/ 0 w 579"/>
                <a:gd name="T15" fmla="*/ 0 h 605"/>
                <a:gd name="T16" fmla="*/ 0 60000 65536"/>
                <a:gd name="T17" fmla="*/ 0 60000 65536"/>
                <a:gd name="T18" fmla="*/ 0 60000 65536"/>
                <a:gd name="T19" fmla="*/ 0 60000 65536"/>
                <a:gd name="T20" fmla="*/ 0 60000 65536"/>
                <a:gd name="T21" fmla="*/ 0 60000 65536"/>
                <a:gd name="T22" fmla="*/ 0 60000 65536"/>
                <a:gd name="T23" fmla="*/ 0 60000 65536"/>
                <a:gd name="T24" fmla="*/ 0 w 579"/>
                <a:gd name="T25" fmla="*/ 0 h 605"/>
                <a:gd name="T26" fmla="*/ 579 w 579"/>
                <a:gd name="T27" fmla="*/ 605 h 60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9" h="605">
                  <a:moveTo>
                    <a:pt x="136" y="12"/>
                  </a:moveTo>
                  <a:lnTo>
                    <a:pt x="136" y="309"/>
                  </a:lnTo>
                  <a:lnTo>
                    <a:pt x="0" y="314"/>
                  </a:lnTo>
                  <a:lnTo>
                    <a:pt x="12" y="605"/>
                  </a:lnTo>
                  <a:lnTo>
                    <a:pt x="567" y="599"/>
                  </a:lnTo>
                  <a:lnTo>
                    <a:pt x="579" y="0"/>
                  </a:lnTo>
                  <a:lnTo>
                    <a:pt x="136" y="12"/>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42" name="Freeform 31">
              <a:extLst>
                <a:ext uri="{FF2B5EF4-FFF2-40B4-BE49-F238E27FC236}">
                  <a16:creationId xmlns:a16="http://schemas.microsoft.com/office/drawing/2014/main" id="{D8B92DB5-83E2-4BA6-862D-C6FFAD854BB4}"/>
                </a:ext>
              </a:extLst>
            </p:cNvPr>
            <p:cNvSpPr>
              <a:spLocks/>
            </p:cNvSpPr>
            <p:nvPr/>
          </p:nvSpPr>
          <p:spPr bwMode="auto">
            <a:xfrm>
              <a:off x="1739" y="2618"/>
              <a:ext cx="54" cy="30"/>
            </a:xfrm>
            <a:custGeom>
              <a:avLst/>
              <a:gdLst>
                <a:gd name="T0" fmla="*/ 0 w 437"/>
                <a:gd name="T1" fmla="*/ 0 h 243"/>
                <a:gd name="T2" fmla="*/ 0 w 437"/>
                <a:gd name="T3" fmla="*/ 0 h 243"/>
                <a:gd name="T4" fmla="*/ 0 w 437"/>
                <a:gd name="T5" fmla="*/ 0 h 243"/>
                <a:gd name="T6" fmla="*/ 0 w 437"/>
                <a:gd name="T7" fmla="*/ 0 h 243"/>
                <a:gd name="T8" fmla="*/ 0 w 437"/>
                <a:gd name="T9" fmla="*/ 0 h 243"/>
                <a:gd name="T10" fmla="*/ 0 w 437"/>
                <a:gd name="T11" fmla="*/ 0 h 243"/>
                <a:gd name="T12" fmla="*/ 0 60000 65536"/>
                <a:gd name="T13" fmla="*/ 0 60000 65536"/>
                <a:gd name="T14" fmla="*/ 0 60000 65536"/>
                <a:gd name="T15" fmla="*/ 0 60000 65536"/>
                <a:gd name="T16" fmla="*/ 0 60000 65536"/>
                <a:gd name="T17" fmla="*/ 0 60000 65536"/>
                <a:gd name="T18" fmla="*/ 0 w 437"/>
                <a:gd name="T19" fmla="*/ 0 h 243"/>
                <a:gd name="T20" fmla="*/ 437 w 437"/>
                <a:gd name="T21" fmla="*/ 243 h 243"/>
              </a:gdLst>
              <a:ahLst/>
              <a:cxnLst>
                <a:cxn ang="T12">
                  <a:pos x="T0" y="T1"/>
                </a:cxn>
                <a:cxn ang="T13">
                  <a:pos x="T2" y="T3"/>
                </a:cxn>
                <a:cxn ang="T14">
                  <a:pos x="T4" y="T5"/>
                </a:cxn>
                <a:cxn ang="T15">
                  <a:pos x="T6" y="T7"/>
                </a:cxn>
                <a:cxn ang="T16">
                  <a:pos x="T8" y="T9"/>
                </a:cxn>
                <a:cxn ang="T17">
                  <a:pos x="T10" y="T11"/>
                </a:cxn>
              </a:cxnLst>
              <a:rect l="T18" t="T19" r="T20" b="T21"/>
              <a:pathLst>
                <a:path w="437" h="243">
                  <a:moveTo>
                    <a:pt x="0" y="18"/>
                  </a:moveTo>
                  <a:lnTo>
                    <a:pt x="35" y="243"/>
                  </a:lnTo>
                  <a:lnTo>
                    <a:pt x="437" y="243"/>
                  </a:lnTo>
                  <a:lnTo>
                    <a:pt x="396" y="0"/>
                  </a:lnTo>
                  <a:lnTo>
                    <a:pt x="0" y="18"/>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43" name="Freeform 32">
              <a:extLst>
                <a:ext uri="{FF2B5EF4-FFF2-40B4-BE49-F238E27FC236}">
                  <a16:creationId xmlns:a16="http://schemas.microsoft.com/office/drawing/2014/main" id="{BD73A024-ADE9-481E-9699-4D815C91E5B1}"/>
                </a:ext>
              </a:extLst>
            </p:cNvPr>
            <p:cNvSpPr>
              <a:spLocks/>
            </p:cNvSpPr>
            <p:nvPr/>
          </p:nvSpPr>
          <p:spPr bwMode="auto">
            <a:xfrm>
              <a:off x="1724" y="2669"/>
              <a:ext cx="72" cy="17"/>
            </a:xfrm>
            <a:custGeom>
              <a:avLst/>
              <a:gdLst>
                <a:gd name="T0" fmla="*/ 0 w 573"/>
                <a:gd name="T1" fmla="*/ 0 h 136"/>
                <a:gd name="T2" fmla="*/ 0 w 573"/>
                <a:gd name="T3" fmla="*/ 0 h 136"/>
                <a:gd name="T4" fmla="*/ 0 w 573"/>
                <a:gd name="T5" fmla="*/ 0 h 136"/>
                <a:gd name="T6" fmla="*/ 0 w 573"/>
                <a:gd name="T7" fmla="*/ 0 h 136"/>
                <a:gd name="T8" fmla="*/ 0 w 573"/>
                <a:gd name="T9" fmla="*/ 0 h 136"/>
                <a:gd name="T10" fmla="*/ 0 w 573"/>
                <a:gd name="T11" fmla="*/ 0 h 136"/>
                <a:gd name="T12" fmla="*/ 0 60000 65536"/>
                <a:gd name="T13" fmla="*/ 0 60000 65536"/>
                <a:gd name="T14" fmla="*/ 0 60000 65536"/>
                <a:gd name="T15" fmla="*/ 0 60000 65536"/>
                <a:gd name="T16" fmla="*/ 0 60000 65536"/>
                <a:gd name="T17" fmla="*/ 0 60000 65536"/>
                <a:gd name="T18" fmla="*/ 0 w 573"/>
                <a:gd name="T19" fmla="*/ 0 h 136"/>
                <a:gd name="T20" fmla="*/ 573 w 573"/>
                <a:gd name="T21" fmla="*/ 136 h 136"/>
              </a:gdLst>
              <a:ahLst/>
              <a:cxnLst>
                <a:cxn ang="T12">
                  <a:pos x="T0" y="T1"/>
                </a:cxn>
                <a:cxn ang="T13">
                  <a:pos x="T2" y="T3"/>
                </a:cxn>
                <a:cxn ang="T14">
                  <a:pos x="T4" y="T5"/>
                </a:cxn>
                <a:cxn ang="T15">
                  <a:pos x="T6" y="T7"/>
                </a:cxn>
                <a:cxn ang="T16">
                  <a:pos x="T8" y="T9"/>
                </a:cxn>
                <a:cxn ang="T17">
                  <a:pos x="T10" y="T11"/>
                </a:cxn>
              </a:cxnLst>
              <a:rect l="T18" t="T19" r="T20" b="T21"/>
              <a:pathLst>
                <a:path w="573" h="136">
                  <a:moveTo>
                    <a:pt x="24" y="0"/>
                  </a:moveTo>
                  <a:lnTo>
                    <a:pt x="573" y="0"/>
                  </a:lnTo>
                  <a:lnTo>
                    <a:pt x="555" y="136"/>
                  </a:lnTo>
                  <a:lnTo>
                    <a:pt x="0" y="119"/>
                  </a:lnTo>
                  <a:lnTo>
                    <a:pt x="24" y="0"/>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44" name="Freeform 33">
              <a:extLst>
                <a:ext uri="{FF2B5EF4-FFF2-40B4-BE49-F238E27FC236}">
                  <a16:creationId xmlns:a16="http://schemas.microsoft.com/office/drawing/2014/main" id="{1183088B-B503-413F-89AF-3B6D452E2B97}"/>
                </a:ext>
              </a:extLst>
            </p:cNvPr>
            <p:cNvSpPr>
              <a:spLocks/>
            </p:cNvSpPr>
            <p:nvPr/>
          </p:nvSpPr>
          <p:spPr bwMode="auto">
            <a:xfrm>
              <a:off x="1446" y="2508"/>
              <a:ext cx="67" cy="40"/>
            </a:xfrm>
            <a:custGeom>
              <a:avLst/>
              <a:gdLst>
                <a:gd name="T0" fmla="*/ 0 w 537"/>
                <a:gd name="T1" fmla="*/ 0 h 326"/>
                <a:gd name="T2" fmla="*/ 0 w 537"/>
                <a:gd name="T3" fmla="*/ 0 h 326"/>
                <a:gd name="T4" fmla="*/ 0 w 537"/>
                <a:gd name="T5" fmla="*/ 0 h 326"/>
                <a:gd name="T6" fmla="*/ 0 w 537"/>
                <a:gd name="T7" fmla="*/ 0 h 326"/>
                <a:gd name="T8" fmla="*/ 0 w 537"/>
                <a:gd name="T9" fmla="*/ 0 h 326"/>
                <a:gd name="T10" fmla="*/ 0 w 537"/>
                <a:gd name="T11" fmla="*/ 0 h 326"/>
                <a:gd name="T12" fmla="*/ 0 60000 65536"/>
                <a:gd name="T13" fmla="*/ 0 60000 65536"/>
                <a:gd name="T14" fmla="*/ 0 60000 65536"/>
                <a:gd name="T15" fmla="*/ 0 60000 65536"/>
                <a:gd name="T16" fmla="*/ 0 60000 65536"/>
                <a:gd name="T17" fmla="*/ 0 60000 65536"/>
                <a:gd name="T18" fmla="*/ 0 w 537"/>
                <a:gd name="T19" fmla="*/ 0 h 326"/>
                <a:gd name="T20" fmla="*/ 537 w 537"/>
                <a:gd name="T21" fmla="*/ 326 h 326"/>
              </a:gdLst>
              <a:ahLst/>
              <a:cxnLst>
                <a:cxn ang="T12">
                  <a:pos x="T0" y="T1"/>
                </a:cxn>
                <a:cxn ang="T13">
                  <a:pos x="T2" y="T3"/>
                </a:cxn>
                <a:cxn ang="T14">
                  <a:pos x="T4" y="T5"/>
                </a:cxn>
                <a:cxn ang="T15">
                  <a:pos x="T6" y="T7"/>
                </a:cxn>
                <a:cxn ang="T16">
                  <a:pos x="T8" y="T9"/>
                </a:cxn>
                <a:cxn ang="T17">
                  <a:pos x="T10" y="T11"/>
                </a:cxn>
              </a:cxnLst>
              <a:rect l="T18" t="T19" r="T20" b="T21"/>
              <a:pathLst>
                <a:path w="537" h="326">
                  <a:moveTo>
                    <a:pt x="0" y="0"/>
                  </a:moveTo>
                  <a:lnTo>
                    <a:pt x="0" y="326"/>
                  </a:lnTo>
                  <a:lnTo>
                    <a:pt x="537" y="296"/>
                  </a:lnTo>
                  <a:lnTo>
                    <a:pt x="501" y="30"/>
                  </a:lnTo>
                  <a:lnTo>
                    <a:pt x="0" y="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45" name="Freeform 34">
              <a:extLst>
                <a:ext uri="{FF2B5EF4-FFF2-40B4-BE49-F238E27FC236}">
                  <a16:creationId xmlns:a16="http://schemas.microsoft.com/office/drawing/2014/main" id="{399B237E-F96A-4767-BBB1-EF2E4E8D4771}"/>
                </a:ext>
              </a:extLst>
            </p:cNvPr>
            <p:cNvSpPr>
              <a:spLocks/>
            </p:cNvSpPr>
            <p:nvPr/>
          </p:nvSpPr>
          <p:spPr bwMode="auto">
            <a:xfrm>
              <a:off x="1418" y="2505"/>
              <a:ext cx="378" cy="181"/>
            </a:xfrm>
            <a:custGeom>
              <a:avLst/>
              <a:gdLst>
                <a:gd name="T0" fmla="*/ 0 w 3031"/>
                <a:gd name="T1" fmla="*/ 0 h 1448"/>
                <a:gd name="T2" fmla="*/ 0 w 3031"/>
                <a:gd name="T3" fmla="*/ 0 h 1448"/>
                <a:gd name="T4" fmla="*/ 0 w 3031"/>
                <a:gd name="T5" fmla="*/ 0 h 1448"/>
                <a:gd name="T6" fmla="*/ 0 w 3031"/>
                <a:gd name="T7" fmla="*/ 0 h 1448"/>
                <a:gd name="T8" fmla="*/ 0 w 3031"/>
                <a:gd name="T9" fmla="*/ 0 h 1448"/>
                <a:gd name="T10" fmla="*/ 0 w 3031"/>
                <a:gd name="T11" fmla="*/ 0 h 1448"/>
                <a:gd name="T12" fmla="*/ 0 w 3031"/>
                <a:gd name="T13" fmla="*/ 0 h 1448"/>
                <a:gd name="T14" fmla="*/ 0 w 3031"/>
                <a:gd name="T15" fmla="*/ 0 h 1448"/>
                <a:gd name="T16" fmla="*/ 0 w 3031"/>
                <a:gd name="T17" fmla="*/ 0 h 1448"/>
                <a:gd name="T18" fmla="*/ 0 w 3031"/>
                <a:gd name="T19" fmla="*/ 0 h 1448"/>
                <a:gd name="T20" fmla="*/ 0 w 3031"/>
                <a:gd name="T21" fmla="*/ 0 h 1448"/>
                <a:gd name="T22" fmla="*/ 0 w 3031"/>
                <a:gd name="T23" fmla="*/ 0 h 1448"/>
                <a:gd name="T24" fmla="*/ 0 w 3031"/>
                <a:gd name="T25" fmla="*/ 0 h 1448"/>
                <a:gd name="T26" fmla="*/ 0 w 3031"/>
                <a:gd name="T27" fmla="*/ 0 h 1448"/>
                <a:gd name="T28" fmla="*/ 0 w 3031"/>
                <a:gd name="T29" fmla="*/ 0 h 144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031"/>
                <a:gd name="T46" fmla="*/ 0 h 1448"/>
                <a:gd name="T47" fmla="*/ 3031 w 3031"/>
                <a:gd name="T48" fmla="*/ 1448 h 144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031" h="1448">
                  <a:moveTo>
                    <a:pt x="24" y="0"/>
                  </a:moveTo>
                  <a:lnTo>
                    <a:pt x="0" y="1424"/>
                  </a:lnTo>
                  <a:lnTo>
                    <a:pt x="845" y="1448"/>
                  </a:lnTo>
                  <a:lnTo>
                    <a:pt x="868" y="897"/>
                  </a:lnTo>
                  <a:lnTo>
                    <a:pt x="3013" y="873"/>
                  </a:lnTo>
                  <a:lnTo>
                    <a:pt x="3031" y="594"/>
                  </a:lnTo>
                  <a:lnTo>
                    <a:pt x="863" y="582"/>
                  </a:lnTo>
                  <a:lnTo>
                    <a:pt x="851" y="7"/>
                  </a:lnTo>
                  <a:lnTo>
                    <a:pt x="597" y="19"/>
                  </a:lnTo>
                  <a:lnTo>
                    <a:pt x="574" y="1175"/>
                  </a:lnTo>
                  <a:lnTo>
                    <a:pt x="308" y="1170"/>
                  </a:lnTo>
                  <a:lnTo>
                    <a:pt x="296" y="286"/>
                  </a:lnTo>
                  <a:lnTo>
                    <a:pt x="284" y="12"/>
                  </a:lnTo>
                  <a:lnTo>
                    <a:pt x="24" y="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46" name="Freeform 35">
              <a:extLst>
                <a:ext uri="{FF2B5EF4-FFF2-40B4-BE49-F238E27FC236}">
                  <a16:creationId xmlns:a16="http://schemas.microsoft.com/office/drawing/2014/main" id="{FDB3F7A5-2C4E-4AB7-810B-4F108A92E241}"/>
                </a:ext>
              </a:extLst>
            </p:cNvPr>
            <p:cNvSpPr>
              <a:spLocks/>
            </p:cNvSpPr>
            <p:nvPr/>
          </p:nvSpPr>
          <p:spPr bwMode="auto">
            <a:xfrm>
              <a:off x="1506" y="2510"/>
              <a:ext cx="19" cy="79"/>
            </a:xfrm>
            <a:custGeom>
              <a:avLst/>
              <a:gdLst>
                <a:gd name="T0" fmla="*/ 0 w 154"/>
                <a:gd name="T1" fmla="*/ 0 h 634"/>
                <a:gd name="T2" fmla="*/ 0 w 154"/>
                <a:gd name="T3" fmla="*/ 0 h 634"/>
                <a:gd name="T4" fmla="*/ 0 w 154"/>
                <a:gd name="T5" fmla="*/ 0 h 634"/>
                <a:gd name="T6" fmla="*/ 0 w 154"/>
                <a:gd name="T7" fmla="*/ 0 h 634"/>
                <a:gd name="T8" fmla="*/ 0 w 154"/>
                <a:gd name="T9" fmla="*/ 0 h 634"/>
                <a:gd name="T10" fmla="*/ 0 w 154"/>
                <a:gd name="T11" fmla="*/ 0 h 634"/>
                <a:gd name="T12" fmla="*/ 0 w 154"/>
                <a:gd name="T13" fmla="*/ 0 h 634"/>
                <a:gd name="T14" fmla="*/ 0 60000 65536"/>
                <a:gd name="T15" fmla="*/ 0 60000 65536"/>
                <a:gd name="T16" fmla="*/ 0 60000 65536"/>
                <a:gd name="T17" fmla="*/ 0 60000 65536"/>
                <a:gd name="T18" fmla="*/ 0 60000 65536"/>
                <a:gd name="T19" fmla="*/ 0 60000 65536"/>
                <a:gd name="T20" fmla="*/ 0 60000 65536"/>
                <a:gd name="T21" fmla="*/ 0 w 154"/>
                <a:gd name="T22" fmla="*/ 0 h 634"/>
                <a:gd name="T23" fmla="*/ 154 w 154"/>
                <a:gd name="T24" fmla="*/ 634 h 6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4" h="634">
                  <a:moveTo>
                    <a:pt x="88" y="47"/>
                  </a:moveTo>
                  <a:lnTo>
                    <a:pt x="0" y="124"/>
                  </a:lnTo>
                  <a:lnTo>
                    <a:pt x="6" y="634"/>
                  </a:lnTo>
                  <a:lnTo>
                    <a:pt x="154" y="623"/>
                  </a:lnTo>
                  <a:lnTo>
                    <a:pt x="148" y="0"/>
                  </a:lnTo>
                  <a:lnTo>
                    <a:pt x="88" y="47"/>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47" name="Freeform 36">
              <a:extLst>
                <a:ext uri="{FF2B5EF4-FFF2-40B4-BE49-F238E27FC236}">
                  <a16:creationId xmlns:a16="http://schemas.microsoft.com/office/drawing/2014/main" id="{A379B663-2D90-4F01-B4EE-CA0F8B84BD12}"/>
                </a:ext>
              </a:extLst>
            </p:cNvPr>
            <p:cNvSpPr>
              <a:spLocks/>
            </p:cNvSpPr>
            <p:nvPr/>
          </p:nvSpPr>
          <p:spPr bwMode="auto">
            <a:xfrm>
              <a:off x="1436" y="2526"/>
              <a:ext cx="71" cy="143"/>
            </a:xfrm>
            <a:custGeom>
              <a:avLst/>
              <a:gdLst>
                <a:gd name="T0" fmla="*/ 0 w 567"/>
                <a:gd name="T1" fmla="*/ 0 h 1151"/>
                <a:gd name="T2" fmla="*/ 0 w 567"/>
                <a:gd name="T3" fmla="*/ 0 h 1151"/>
                <a:gd name="T4" fmla="*/ 0 w 567"/>
                <a:gd name="T5" fmla="*/ 0 h 1151"/>
                <a:gd name="T6" fmla="*/ 0 w 567"/>
                <a:gd name="T7" fmla="*/ 0 h 1151"/>
                <a:gd name="T8" fmla="*/ 0 w 567"/>
                <a:gd name="T9" fmla="*/ 0 h 1151"/>
                <a:gd name="T10" fmla="*/ 0 w 567"/>
                <a:gd name="T11" fmla="*/ 0 h 1151"/>
                <a:gd name="T12" fmla="*/ 0 w 567"/>
                <a:gd name="T13" fmla="*/ 0 h 1151"/>
                <a:gd name="T14" fmla="*/ 0 w 567"/>
                <a:gd name="T15" fmla="*/ 0 h 1151"/>
                <a:gd name="T16" fmla="*/ 0 60000 65536"/>
                <a:gd name="T17" fmla="*/ 0 60000 65536"/>
                <a:gd name="T18" fmla="*/ 0 60000 65536"/>
                <a:gd name="T19" fmla="*/ 0 60000 65536"/>
                <a:gd name="T20" fmla="*/ 0 60000 65536"/>
                <a:gd name="T21" fmla="*/ 0 60000 65536"/>
                <a:gd name="T22" fmla="*/ 0 60000 65536"/>
                <a:gd name="T23" fmla="*/ 0 60000 65536"/>
                <a:gd name="T24" fmla="*/ 0 w 567"/>
                <a:gd name="T25" fmla="*/ 0 h 1151"/>
                <a:gd name="T26" fmla="*/ 567 w 567"/>
                <a:gd name="T27" fmla="*/ 1151 h 11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7" h="1151">
                  <a:moveTo>
                    <a:pt x="0" y="18"/>
                  </a:moveTo>
                  <a:lnTo>
                    <a:pt x="0" y="1151"/>
                  </a:lnTo>
                  <a:lnTo>
                    <a:pt x="89" y="1074"/>
                  </a:lnTo>
                  <a:lnTo>
                    <a:pt x="124" y="118"/>
                  </a:lnTo>
                  <a:lnTo>
                    <a:pt x="490" y="101"/>
                  </a:lnTo>
                  <a:lnTo>
                    <a:pt x="567" y="0"/>
                  </a:lnTo>
                  <a:lnTo>
                    <a:pt x="0" y="18"/>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48" name="Freeform 37">
              <a:extLst>
                <a:ext uri="{FF2B5EF4-FFF2-40B4-BE49-F238E27FC236}">
                  <a16:creationId xmlns:a16="http://schemas.microsoft.com/office/drawing/2014/main" id="{052111B1-DEDA-4FBB-993D-45FC99222596}"/>
                </a:ext>
              </a:extLst>
            </p:cNvPr>
            <p:cNvSpPr>
              <a:spLocks/>
            </p:cNvSpPr>
            <p:nvPr/>
          </p:nvSpPr>
          <p:spPr bwMode="auto">
            <a:xfrm>
              <a:off x="1422" y="2598"/>
              <a:ext cx="373" cy="85"/>
            </a:xfrm>
            <a:custGeom>
              <a:avLst/>
              <a:gdLst>
                <a:gd name="T0" fmla="*/ 0 w 2983"/>
                <a:gd name="T1" fmla="*/ 0 h 682"/>
                <a:gd name="T2" fmla="*/ 0 w 2983"/>
                <a:gd name="T3" fmla="*/ 0 h 682"/>
                <a:gd name="T4" fmla="*/ 0 w 2983"/>
                <a:gd name="T5" fmla="*/ 0 h 682"/>
                <a:gd name="T6" fmla="*/ 0 w 2983"/>
                <a:gd name="T7" fmla="*/ 0 h 682"/>
                <a:gd name="T8" fmla="*/ 0 w 2983"/>
                <a:gd name="T9" fmla="*/ 0 h 682"/>
                <a:gd name="T10" fmla="*/ 0 w 2983"/>
                <a:gd name="T11" fmla="*/ 0 h 682"/>
                <a:gd name="T12" fmla="*/ 0 w 2983"/>
                <a:gd name="T13" fmla="*/ 0 h 682"/>
                <a:gd name="T14" fmla="*/ 0 w 2983"/>
                <a:gd name="T15" fmla="*/ 0 h 682"/>
                <a:gd name="T16" fmla="*/ 0 w 2983"/>
                <a:gd name="T17" fmla="*/ 0 h 682"/>
                <a:gd name="T18" fmla="*/ 0 w 2983"/>
                <a:gd name="T19" fmla="*/ 0 h 6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83"/>
                <a:gd name="T31" fmla="*/ 0 h 682"/>
                <a:gd name="T32" fmla="*/ 2983 w 2983"/>
                <a:gd name="T33" fmla="*/ 682 h 68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83" h="682">
                  <a:moveTo>
                    <a:pt x="690" y="0"/>
                  </a:moveTo>
                  <a:lnTo>
                    <a:pt x="690" y="570"/>
                  </a:lnTo>
                  <a:lnTo>
                    <a:pt x="123" y="564"/>
                  </a:lnTo>
                  <a:lnTo>
                    <a:pt x="0" y="665"/>
                  </a:lnTo>
                  <a:lnTo>
                    <a:pt x="821" y="682"/>
                  </a:lnTo>
                  <a:lnTo>
                    <a:pt x="844" y="137"/>
                  </a:lnTo>
                  <a:lnTo>
                    <a:pt x="2948" y="137"/>
                  </a:lnTo>
                  <a:lnTo>
                    <a:pt x="2983" y="0"/>
                  </a:lnTo>
                  <a:lnTo>
                    <a:pt x="690" y="0"/>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49" name="Freeform 38">
              <a:extLst>
                <a:ext uri="{FF2B5EF4-FFF2-40B4-BE49-F238E27FC236}">
                  <a16:creationId xmlns:a16="http://schemas.microsoft.com/office/drawing/2014/main" id="{15B51B54-A6A9-438F-A629-2279EB9D1386}"/>
                </a:ext>
              </a:extLst>
            </p:cNvPr>
            <p:cNvSpPr>
              <a:spLocks/>
            </p:cNvSpPr>
            <p:nvPr/>
          </p:nvSpPr>
          <p:spPr bwMode="auto">
            <a:xfrm>
              <a:off x="1517" y="2571"/>
              <a:ext cx="304" cy="89"/>
            </a:xfrm>
            <a:custGeom>
              <a:avLst/>
              <a:gdLst>
                <a:gd name="T0" fmla="*/ 0 w 2432"/>
                <a:gd name="T1" fmla="*/ 0 h 719"/>
                <a:gd name="T2" fmla="*/ 0 w 2432"/>
                <a:gd name="T3" fmla="*/ 0 h 719"/>
                <a:gd name="T4" fmla="*/ 0 w 2432"/>
                <a:gd name="T5" fmla="*/ 0 h 719"/>
                <a:gd name="T6" fmla="*/ 0 w 2432"/>
                <a:gd name="T7" fmla="*/ 0 h 719"/>
                <a:gd name="T8" fmla="*/ 0 w 2432"/>
                <a:gd name="T9" fmla="*/ 0 h 719"/>
                <a:gd name="T10" fmla="*/ 0 w 2432"/>
                <a:gd name="T11" fmla="*/ 0 h 719"/>
                <a:gd name="T12" fmla="*/ 0 w 2432"/>
                <a:gd name="T13" fmla="*/ 0 h 719"/>
                <a:gd name="T14" fmla="*/ 0 w 2432"/>
                <a:gd name="T15" fmla="*/ 0 h 719"/>
                <a:gd name="T16" fmla="*/ 0 w 2432"/>
                <a:gd name="T17" fmla="*/ 0 h 719"/>
                <a:gd name="T18" fmla="*/ 0 w 2432"/>
                <a:gd name="T19" fmla="*/ 0 h 719"/>
                <a:gd name="T20" fmla="*/ 0 w 2432"/>
                <a:gd name="T21" fmla="*/ 0 h 719"/>
                <a:gd name="T22" fmla="*/ 0 w 2432"/>
                <a:gd name="T23" fmla="*/ 0 h 719"/>
                <a:gd name="T24" fmla="*/ 0 w 2432"/>
                <a:gd name="T25" fmla="*/ 0 h 719"/>
                <a:gd name="T26" fmla="*/ 0 w 2432"/>
                <a:gd name="T27" fmla="*/ 0 h 719"/>
                <a:gd name="T28" fmla="*/ 0 w 2432"/>
                <a:gd name="T29" fmla="*/ 0 h 719"/>
                <a:gd name="T30" fmla="*/ 0 w 2432"/>
                <a:gd name="T31" fmla="*/ 0 h 7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32"/>
                <a:gd name="T49" fmla="*/ 0 h 719"/>
                <a:gd name="T50" fmla="*/ 2432 w 2432"/>
                <a:gd name="T51" fmla="*/ 719 h 71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32" h="719">
                  <a:moveTo>
                    <a:pt x="0" y="0"/>
                  </a:moveTo>
                  <a:lnTo>
                    <a:pt x="2288" y="0"/>
                  </a:lnTo>
                  <a:lnTo>
                    <a:pt x="2432" y="215"/>
                  </a:lnTo>
                  <a:lnTo>
                    <a:pt x="2288" y="431"/>
                  </a:lnTo>
                  <a:lnTo>
                    <a:pt x="2288" y="719"/>
                  </a:lnTo>
                  <a:lnTo>
                    <a:pt x="1717" y="719"/>
                  </a:lnTo>
                  <a:lnTo>
                    <a:pt x="1717" y="575"/>
                  </a:lnTo>
                  <a:lnTo>
                    <a:pt x="2145" y="575"/>
                  </a:lnTo>
                  <a:lnTo>
                    <a:pt x="2145" y="431"/>
                  </a:lnTo>
                  <a:lnTo>
                    <a:pt x="1860" y="431"/>
                  </a:lnTo>
                  <a:lnTo>
                    <a:pt x="1860" y="288"/>
                  </a:lnTo>
                  <a:lnTo>
                    <a:pt x="2145" y="288"/>
                  </a:lnTo>
                  <a:lnTo>
                    <a:pt x="2145" y="144"/>
                  </a:lnTo>
                  <a:lnTo>
                    <a:pt x="0" y="14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50" name="Freeform 39">
              <a:extLst>
                <a:ext uri="{FF2B5EF4-FFF2-40B4-BE49-F238E27FC236}">
                  <a16:creationId xmlns:a16="http://schemas.microsoft.com/office/drawing/2014/main" id="{A6D7A1D0-D238-4A59-9B5D-4EDA6F30B51B}"/>
                </a:ext>
              </a:extLst>
            </p:cNvPr>
            <p:cNvSpPr>
              <a:spLocks/>
            </p:cNvSpPr>
            <p:nvPr/>
          </p:nvSpPr>
          <p:spPr bwMode="auto">
            <a:xfrm>
              <a:off x="1517" y="2606"/>
              <a:ext cx="215" cy="18"/>
            </a:xfrm>
            <a:custGeom>
              <a:avLst/>
              <a:gdLst>
                <a:gd name="T0" fmla="*/ 0 w 1717"/>
                <a:gd name="T1" fmla="*/ 0 h 143"/>
                <a:gd name="T2" fmla="*/ 0 w 1717"/>
                <a:gd name="T3" fmla="*/ 0 h 143"/>
                <a:gd name="T4" fmla="*/ 0 w 1717"/>
                <a:gd name="T5" fmla="*/ 0 h 143"/>
                <a:gd name="T6" fmla="*/ 0 w 1717"/>
                <a:gd name="T7" fmla="*/ 0 h 143"/>
                <a:gd name="T8" fmla="*/ 0 w 1717"/>
                <a:gd name="T9" fmla="*/ 0 h 143"/>
                <a:gd name="T10" fmla="*/ 0 w 1717"/>
                <a:gd name="T11" fmla="*/ 0 h 143"/>
                <a:gd name="T12" fmla="*/ 0 w 1717"/>
                <a:gd name="T13" fmla="*/ 0 h 143"/>
                <a:gd name="T14" fmla="*/ 0 60000 65536"/>
                <a:gd name="T15" fmla="*/ 0 60000 65536"/>
                <a:gd name="T16" fmla="*/ 0 60000 65536"/>
                <a:gd name="T17" fmla="*/ 0 60000 65536"/>
                <a:gd name="T18" fmla="*/ 0 60000 65536"/>
                <a:gd name="T19" fmla="*/ 0 60000 65536"/>
                <a:gd name="T20" fmla="*/ 0 60000 65536"/>
                <a:gd name="T21" fmla="*/ 0 w 1717"/>
                <a:gd name="T22" fmla="*/ 0 h 143"/>
                <a:gd name="T23" fmla="*/ 1717 w 1717"/>
                <a:gd name="T24" fmla="*/ 143 h 14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17" h="143">
                  <a:moveTo>
                    <a:pt x="143" y="0"/>
                  </a:moveTo>
                  <a:lnTo>
                    <a:pt x="1717" y="0"/>
                  </a:lnTo>
                  <a:lnTo>
                    <a:pt x="1717" y="143"/>
                  </a:lnTo>
                  <a:lnTo>
                    <a:pt x="107" y="143"/>
                  </a:lnTo>
                  <a:lnTo>
                    <a:pt x="0" y="0"/>
                  </a:lnTo>
                  <a:lnTo>
                    <a:pt x="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51" name="Freeform 40">
              <a:extLst>
                <a:ext uri="{FF2B5EF4-FFF2-40B4-BE49-F238E27FC236}">
                  <a16:creationId xmlns:a16="http://schemas.microsoft.com/office/drawing/2014/main" id="{55B98F2E-45C5-4CC1-94E9-6856105F8AB2}"/>
                </a:ext>
              </a:extLst>
            </p:cNvPr>
            <p:cNvSpPr>
              <a:spLocks/>
            </p:cNvSpPr>
            <p:nvPr/>
          </p:nvSpPr>
          <p:spPr bwMode="auto">
            <a:xfrm>
              <a:off x="1410" y="2499"/>
              <a:ext cx="125" cy="197"/>
            </a:xfrm>
            <a:custGeom>
              <a:avLst/>
              <a:gdLst>
                <a:gd name="T0" fmla="*/ 0 w 1001"/>
                <a:gd name="T1" fmla="*/ 0 h 1580"/>
                <a:gd name="T2" fmla="*/ 0 w 1001"/>
                <a:gd name="T3" fmla="*/ 0 h 1580"/>
                <a:gd name="T4" fmla="*/ 0 w 1001"/>
                <a:gd name="T5" fmla="*/ 0 h 1580"/>
                <a:gd name="T6" fmla="*/ 0 w 1001"/>
                <a:gd name="T7" fmla="*/ 0 h 1580"/>
                <a:gd name="T8" fmla="*/ 0 w 1001"/>
                <a:gd name="T9" fmla="*/ 0 h 1580"/>
                <a:gd name="T10" fmla="*/ 0 w 1001"/>
                <a:gd name="T11" fmla="*/ 0 h 1580"/>
                <a:gd name="T12" fmla="*/ 0 w 1001"/>
                <a:gd name="T13" fmla="*/ 0 h 1580"/>
                <a:gd name="T14" fmla="*/ 0 w 1001"/>
                <a:gd name="T15" fmla="*/ 0 h 1580"/>
                <a:gd name="T16" fmla="*/ 0 w 1001"/>
                <a:gd name="T17" fmla="*/ 0 h 1580"/>
                <a:gd name="T18" fmla="*/ 0 w 1001"/>
                <a:gd name="T19" fmla="*/ 0 h 1580"/>
                <a:gd name="T20" fmla="*/ 0 w 1001"/>
                <a:gd name="T21" fmla="*/ 0 h 1580"/>
                <a:gd name="T22" fmla="*/ 0 w 1001"/>
                <a:gd name="T23" fmla="*/ 0 h 15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01"/>
                <a:gd name="T37" fmla="*/ 0 h 1580"/>
                <a:gd name="T38" fmla="*/ 1001 w 1001"/>
                <a:gd name="T39" fmla="*/ 1580 h 15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01" h="1580">
                  <a:moveTo>
                    <a:pt x="0" y="0"/>
                  </a:moveTo>
                  <a:lnTo>
                    <a:pt x="0" y="1580"/>
                  </a:lnTo>
                  <a:lnTo>
                    <a:pt x="1001" y="1580"/>
                  </a:lnTo>
                  <a:lnTo>
                    <a:pt x="1001" y="862"/>
                  </a:lnTo>
                  <a:lnTo>
                    <a:pt x="858" y="862"/>
                  </a:lnTo>
                  <a:lnTo>
                    <a:pt x="858" y="1436"/>
                  </a:lnTo>
                  <a:lnTo>
                    <a:pt x="143" y="1436"/>
                  </a:lnTo>
                  <a:lnTo>
                    <a:pt x="143" y="143"/>
                  </a:lnTo>
                  <a:lnTo>
                    <a:pt x="1001" y="143"/>
                  </a:lnTo>
                  <a:lnTo>
                    <a:pt x="1001"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52" name="Freeform 41">
              <a:extLst>
                <a:ext uri="{FF2B5EF4-FFF2-40B4-BE49-F238E27FC236}">
                  <a16:creationId xmlns:a16="http://schemas.microsoft.com/office/drawing/2014/main" id="{891D0D99-4CCA-4B2E-9C15-7B5E3943CC90}"/>
                </a:ext>
              </a:extLst>
            </p:cNvPr>
            <p:cNvSpPr>
              <a:spLocks/>
            </p:cNvSpPr>
            <p:nvPr/>
          </p:nvSpPr>
          <p:spPr bwMode="auto">
            <a:xfrm>
              <a:off x="1446" y="2535"/>
              <a:ext cx="53" cy="125"/>
            </a:xfrm>
            <a:custGeom>
              <a:avLst/>
              <a:gdLst>
                <a:gd name="T0" fmla="*/ 0 w 428"/>
                <a:gd name="T1" fmla="*/ 0 h 1007"/>
                <a:gd name="T2" fmla="*/ 0 w 428"/>
                <a:gd name="T3" fmla="*/ 0 h 1007"/>
                <a:gd name="T4" fmla="*/ 0 w 428"/>
                <a:gd name="T5" fmla="*/ 0 h 1007"/>
                <a:gd name="T6" fmla="*/ 0 w 428"/>
                <a:gd name="T7" fmla="*/ 0 h 1007"/>
                <a:gd name="T8" fmla="*/ 0 w 428"/>
                <a:gd name="T9" fmla="*/ 0 h 1007"/>
                <a:gd name="T10" fmla="*/ 0 w 428"/>
                <a:gd name="T11" fmla="*/ 0 h 1007"/>
                <a:gd name="T12" fmla="*/ 0 w 428"/>
                <a:gd name="T13" fmla="*/ 0 h 1007"/>
                <a:gd name="T14" fmla="*/ 0 w 428"/>
                <a:gd name="T15" fmla="*/ 0 h 1007"/>
                <a:gd name="T16" fmla="*/ 0 w 428"/>
                <a:gd name="T17" fmla="*/ 0 h 1007"/>
                <a:gd name="T18" fmla="*/ 0 w 428"/>
                <a:gd name="T19" fmla="*/ 0 h 10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28"/>
                <a:gd name="T31" fmla="*/ 0 h 1007"/>
                <a:gd name="T32" fmla="*/ 428 w 428"/>
                <a:gd name="T33" fmla="*/ 1007 h 100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28" h="1007">
                  <a:moveTo>
                    <a:pt x="0" y="0"/>
                  </a:moveTo>
                  <a:lnTo>
                    <a:pt x="0" y="1007"/>
                  </a:lnTo>
                  <a:lnTo>
                    <a:pt x="428" y="1007"/>
                  </a:lnTo>
                  <a:lnTo>
                    <a:pt x="428" y="0"/>
                  </a:lnTo>
                  <a:lnTo>
                    <a:pt x="285" y="0"/>
                  </a:lnTo>
                  <a:lnTo>
                    <a:pt x="285" y="863"/>
                  </a:lnTo>
                  <a:lnTo>
                    <a:pt x="143" y="863"/>
                  </a:lnTo>
                  <a:lnTo>
                    <a:pt x="14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53" name="Freeform 42">
              <a:extLst>
                <a:ext uri="{FF2B5EF4-FFF2-40B4-BE49-F238E27FC236}">
                  <a16:creationId xmlns:a16="http://schemas.microsoft.com/office/drawing/2014/main" id="{C0488B30-4FF0-4704-B535-6C8F7B193CC1}"/>
                </a:ext>
              </a:extLst>
            </p:cNvPr>
            <p:cNvSpPr>
              <a:spLocks/>
            </p:cNvSpPr>
            <p:nvPr/>
          </p:nvSpPr>
          <p:spPr bwMode="auto">
            <a:xfrm>
              <a:off x="1446" y="2535"/>
              <a:ext cx="53" cy="18"/>
            </a:xfrm>
            <a:custGeom>
              <a:avLst/>
              <a:gdLst>
                <a:gd name="T0" fmla="*/ 0 w 428"/>
                <a:gd name="T1" fmla="*/ 0 h 145"/>
                <a:gd name="T2" fmla="*/ 0 w 428"/>
                <a:gd name="T3" fmla="*/ 0 h 145"/>
                <a:gd name="T4" fmla="*/ 0 w 428"/>
                <a:gd name="T5" fmla="*/ 0 h 145"/>
                <a:gd name="T6" fmla="*/ 0 w 428"/>
                <a:gd name="T7" fmla="*/ 0 h 145"/>
                <a:gd name="T8" fmla="*/ 0 w 428"/>
                <a:gd name="T9" fmla="*/ 0 h 145"/>
                <a:gd name="T10" fmla="*/ 0 w 428"/>
                <a:gd name="T11" fmla="*/ 0 h 145"/>
                <a:gd name="T12" fmla="*/ 0 60000 65536"/>
                <a:gd name="T13" fmla="*/ 0 60000 65536"/>
                <a:gd name="T14" fmla="*/ 0 60000 65536"/>
                <a:gd name="T15" fmla="*/ 0 60000 65536"/>
                <a:gd name="T16" fmla="*/ 0 60000 65536"/>
                <a:gd name="T17" fmla="*/ 0 60000 65536"/>
                <a:gd name="T18" fmla="*/ 0 w 428"/>
                <a:gd name="T19" fmla="*/ 0 h 145"/>
                <a:gd name="T20" fmla="*/ 428 w 428"/>
                <a:gd name="T21" fmla="*/ 145 h 145"/>
              </a:gdLst>
              <a:ahLst/>
              <a:cxnLst>
                <a:cxn ang="T12">
                  <a:pos x="T0" y="T1"/>
                </a:cxn>
                <a:cxn ang="T13">
                  <a:pos x="T2" y="T3"/>
                </a:cxn>
                <a:cxn ang="T14">
                  <a:pos x="T4" y="T5"/>
                </a:cxn>
                <a:cxn ang="T15">
                  <a:pos x="T6" y="T7"/>
                </a:cxn>
                <a:cxn ang="T16">
                  <a:pos x="T8" y="T9"/>
                </a:cxn>
                <a:cxn ang="T17">
                  <a:pos x="T10" y="T11"/>
                </a:cxn>
              </a:cxnLst>
              <a:rect l="T18" t="T19" r="T20" b="T21"/>
              <a:pathLst>
                <a:path w="428" h="145">
                  <a:moveTo>
                    <a:pt x="0" y="145"/>
                  </a:moveTo>
                  <a:lnTo>
                    <a:pt x="428" y="145"/>
                  </a:lnTo>
                  <a:lnTo>
                    <a:pt x="428" y="0"/>
                  </a:lnTo>
                  <a:lnTo>
                    <a:pt x="0" y="0"/>
                  </a:lnTo>
                  <a:lnTo>
                    <a:pt x="0" y="1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54" name="Freeform 43">
              <a:extLst>
                <a:ext uri="{FF2B5EF4-FFF2-40B4-BE49-F238E27FC236}">
                  <a16:creationId xmlns:a16="http://schemas.microsoft.com/office/drawing/2014/main" id="{80F80425-7260-46B4-8628-251111E11114}"/>
                </a:ext>
              </a:extLst>
            </p:cNvPr>
            <p:cNvSpPr>
              <a:spLocks/>
            </p:cNvSpPr>
            <p:nvPr/>
          </p:nvSpPr>
          <p:spPr bwMode="auto">
            <a:xfrm>
              <a:off x="1517" y="2499"/>
              <a:ext cx="18" cy="90"/>
            </a:xfrm>
            <a:custGeom>
              <a:avLst/>
              <a:gdLst>
                <a:gd name="T0" fmla="*/ 0 w 143"/>
                <a:gd name="T1" fmla="*/ 0 h 718"/>
                <a:gd name="T2" fmla="*/ 0 w 143"/>
                <a:gd name="T3" fmla="*/ 0 h 718"/>
                <a:gd name="T4" fmla="*/ 0 w 143"/>
                <a:gd name="T5" fmla="*/ 0 h 718"/>
                <a:gd name="T6" fmla="*/ 0 w 143"/>
                <a:gd name="T7" fmla="*/ 0 h 718"/>
                <a:gd name="T8" fmla="*/ 0 w 143"/>
                <a:gd name="T9" fmla="*/ 0 h 718"/>
                <a:gd name="T10" fmla="*/ 0 w 143"/>
                <a:gd name="T11" fmla="*/ 0 h 718"/>
                <a:gd name="T12" fmla="*/ 0 60000 65536"/>
                <a:gd name="T13" fmla="*/ 0 60000 65536"/>
                <a:gd name="T14" fmla="*/ 0 60000 65536"/>
                <a:gd name="T15" fmla="*/ 0 60000 65536"/>
                <a:gd name="T16" fmla="*/ 0 60000 65536"/>
                <a:gd name="T17" fmla="*/ 0 60000 65536"/>
                <a:gd name="T18" fmla="*/ 0 w 143"/>
                <a:gd name="T19" fmla="*/ 0 h 718"/>
                <a:gd name="T20" fmla="*/ 143 w 143"/>
                <a:gd name="T21" fmla="*/ 718 h 718"/>
              </a:gdLst>
              <a:ahLst/>
              <a:cxnLst>
                <a:cxn ang="T12">
                  <a:pos x="T0" y="T1"/>
                </a:cxn>
                <a:cxn ang="T13">
                  <a:pos x="T2" y="T3"/>
                </a:cxn>
                <a:cxn ang="T14">
                  <a:pos x="T4" y="T5"/>
                </a:cxn>
                <a:cxn ang="T15">
                  <a:pos x="T6" y="T7"/>
                </a:cxn>
                <a:cxn ang="T16">
                  <a:pos x="T8" y="T9"/>
                </a:cxn>
                <a:cxn ang="T17">
                  <a:pos x="T10" y="T11"/>
                </a:cxn>
              </a:cxnLst>
              <a:rect l="T18" t="T19" r="T20" b="T21"/>
              <a:pathLst>
                <a:path w="143" h="718">
                  <a:moveTo>
                    <a:pt x="0" y="0"/>
                  </a:moveTo>
                  <a:lnTo>
                    <a:pt x="0" y="718"/>
                  </a:lnTo>
                  <a:lnTo>
                    <a:pt x="143" y="718"/>
                  </a:lnTo>
                  <a:lnTo>
                    <a:pt x="14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55" name="Freeform 44">
              <a:extLst>
                <a:ext uri="{FF2B5EF4-FFF2-40B4-BE49-F238E27FC236}">
                  <a16:creationId xmlns:a16="http://schemas.microsoft.com/office/drawing/2014/main" id="{82764AE8-A3A6-4ED2-AD2F-9897B9AF206B}"/>
                </a:ext>
              </a:extLst>
            </p:cNvPr>
            <p:cNvSpPr>
              <a:spLocks/>
            </p:cNvSpPr>
            <p:nvPr/>
          </p:nvSpPr>
          <p:spPr bwMode="auto">
            <a:xfrm>
              <a:off x="1714" y="2606"/>
              <a:ext cx="89" cy="90"/>
            </a:xfrm>
            <a:custGeom>
              <a:avLst/>
              <a:gdLst>
                <a:gd name="T0" fmla="*/ 0 w 714"/>
                <a:gd name="T1" fmla="*/ 0 h 718"/>
                <a:gd name="T2" fmla="*/ 0 w 714"/>
                <a:gd name="T3" fmla="*/ 0 h 718"/>
                <a:gd name="T4" fmla="*/ 0 w 714"/>
                <a:gd name="T5" fmla="*/ 0 h 718"/>
                <a:gd name="T6" fmla="*/ 0 w 714"/>
                <a:gd name="T7" fmla="*/ 0 h 718"/>
                <a:gd name="T8" fmla="*/ 0 w 714"/>
                <a:gd name="T9" fmla="*/ 0 h 718"/>
                <a:gd name="T10" fmla="*/ 0 w 714"/>
                <a:gd name="T11" fmla="*/ 0 h 718"/>
                <a:gd name="T12" fmla="*/ 0 w 714"/>
                <a:gd name="T13" fmla="*/ 0 h 718"/>
                <a:gd name="T14" fmla="*/ 0 w 714"/>
                <a:gd name="T15" fmla="*/ 0 h 718"/>
                <a:gd name="T16" fmla="*/ 0 w 714"/>
                <a:gd name="T17" fmla="*/ 0 h 718"/>
                <a:gd name="T18" fmla="*/ 0 w 714"/>
                <a:gd name="T19" fmla="*/ 0 h 718"/>
                <a:gd name="T20" fmla="*/ 0 w 714"/>
                <a:gd name="T21" fmla="*/ 0 h 718"/>
                <a:gd name="T22" fmla="*/ 0 w 714"/>
                <a:gd name="T23" fmla="*/ 0 h 718"/>
                <a:gd name="T24" fmla="*/ 0 w 714"/>
                <a:gd name="T25" fmla="*/ 0 h 718"/>
                <a:gd name="T26" fmla="*/ 0 w 714"/>
                <a:gd name="T27" fmla="*/ 0 h 7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14"/>
                <a:gd name="T43" fmla="*/ 0 h 718"/>
                <a:gd name="T44" fmla="*/ 714 w 714"/>
                <a:gd name="T45" fmla="*/ 718 h 71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14" h="718">
                  <a:moveTo>
                    <a:pt x="0" y="287"/>
                  </a:moveTo>
                  <a:lnTo>
                    <a:pt x="0" y="718"/>
                  </a:lnTo>
                  <a:lnTo>
                    <a:pt x="714" y="718"/>
                  </a:lnTo>
                  <a:lnTo>
                    <a:pt x="714" y="287"/>
                  </a:lnTo>
                  <a:lnTo>
                    <a:pt x="571" y="287"/>
                  </a:lnTo>
                  <a:lnTo>
                    <a:pt x="571" y="574"/>
                  </a:lnTo>
                  <a:lnTo>
                    <a:pt x="143" y="574"/>
                  </a:lnTo>
                  <a:lnTo>
                    <a:pt x="143" y="431"/>
                  </a:lnTo>
                  <a:lnTo>
                    <a:pt x="286" y="431"/>
                  </a:lnTo>
                  <a:lnTo>
                    <a:pt x="286" y="0"/>
                  </a:lnTo>
                  <a:lnTo>
                    <a:pt x="143" y="0"/>
                  </a:lnTo>
                  <a:lnTo>
                    <a:pt x="143" y="287"/>
                  </a:lnTo>
                  <a:lnTo>
                    <a:pt x="0" y="2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pic>
        <p:nvPicPr>
          <p:cNvPr id="5134" name="Picture 45" descr="BS00740_">
            <a:extLst>
              <a:ext uri="{FF2B5EF4-FFF2-40B4-BE49-F238E27FC236}">
                <a16:creationId xmlns:a16="http://schemas.microsoft.com/office/drawing/2014/main" id="{EAAB8F56-A0CB-4C54-BC2B-8418B84C3D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7600" y="2462436"/>
            <a:ext cx="725488"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5" name="AutoShape 46">
            <a:extLst>
              <a:ext uri="{FF2B5EF4-FFF2-40B4-BE49-F238E27FC236}">
                <a16:creationId xmlns:a16="http://schemas.microsoft.com/office/drawing/2014/main" id="{761027FE-6034-4171-A8F9-CF81F44C0256}"/>
              </a:ext>
            </a:extLst>
          </p:cNvPr>
          <p:cNvSpPr>
            <a:spLocks noChangeArrowheads="1"/>
          </p:cNvSpPr>
          <p:nvPr/>
        </p:nvSpPr>
        <p:spPr bwMode="auto">
          <a:xfrm>
            <a:off x="2514600" y="1063849"/>
            <a:ext cx="1143000" cy="331787"/>
          </a:xfrm>
          <a:prstGeom prst="wedgeRectCallout">
            <a:avLst>
              <a:gd name="adj1" fmla="val 58472"/>
              <a:gd name="adj2" fmla="val 95454"/>
            </a:avLst>
          </a:prstGeom>
          <a:noFill/>
          <a:ln w="19050">
            <a:solidFill>
              <a:srgbClr val="FFCC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nSpc>
                <a:spcPct val="90000"/>
              </a:lnSpc>
              <a:buFontTx/>
              <a:buNone/>
            </a:pPr>
            <a:r>
              <a:rPr lang="en-US" altLang="en-US" sz="1600">
                <a:solidFill>
                  <a:srgbClr val="FFCC00"/>
                </a:solidFill>
              </a:rPr>
              <a:t>public key</a:t>
            </a:r>
          </a:p>
        </p:txBody>
      </p:sp>
      <p:sp>
        <p:nvSpPr>
          <p:cNvPr id="5136" name="AutoShape 47">
            <a:extLst>
              <a:ext uri="{FF2B5EF4-FFF2-40B4-BE49-F238E27FC236}">
                <a16:creationId xmlns:a16="http://schemas.microsoft.com/office/drawing/2014/main" id="{C18EDC41-3BD5-4DA8-85DA-9D40388E176A}"/>
              </a:ext>
            </a:extLst>
          </p:cNvPr>
          <p:cNvSpPr>
            <a:spLocks noChangeArrowheads="1"/>
          </p:cNvSpPr>
          <p:nvPr/>
        </p:nvSpPr>
        <p:spPr bwMode="auto">
          <a:xfrm>
            <a:off x="7761288" y="1096710"/>
            <a:ext cx="1143000" cy="396688"/>
          </a:xfrm>
          <a:prstGeom prst="wedgeRectCallout">
            <a:avLst>
              <a:gd name="adj1" fmla="val 5139"/>
              <a:gd name="adj2" fmla="val 109013"/>
            </a:avLst>
          </a:prstGeom>
          <a:noFill/>
          <a:ln w="19050">
            <a:solidFill>
              <a:srgbClr val="FFCC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nSpc>
                <a:spcPct val="90000"/>
              </a:lnSpc>
              <a:buFontTx/>
              <a:buNone/>
            </a:pPr>
            <a:r>
              <a:rPr lang="en-US" altLang="en-US" sz="1600" dirty="0">
                <a:solidFill>
                  <a:srgbClr val="FFCC00"/>
                </a:solidFill>
              </a:rPr>
              <a:t>public key</a:t>
            </a:r>
          </a:p>
        </p:txBody>
      </p:sp>
      <p:sp>
        <p:nvSpPr>
          <p:cNvPr id="5137" name="Text Box 48">
            <a:extLst>
              <a:ext uri="{FF2B5EF4-FFF2-40B4-BE49-F238E27FC236}">
                <a16:creationId xmlns:a16="http://schemas.microsoft.com/office/drawing/2014/main" id="{6C01DA71-684C-4352-AFF9-AF67712F878E}"/>
              </a:ext>
            </a:extLst>
          </p:cNvPr>
          <p:cNvSpPr txBox="1">
            <a:spLocks noChangeArrowheads="1"/>
          </p:cNvSpPr>
          <p:nvPr/>
        </p:nvSpPr>
        <p:spPr bwMode="auto">
          <a:xfrm>
            <a:off x="1437810" y="1164258"/>
            <a:ext cx="8149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dirty="0">
                <a:solidFill>
                  <a:schemeClr val="tx1"/>
                </a:solidFill>
              </a:rPr>
              <a:t>Alice</a:t>
            </a:r>
          </a:p>
        </p:txBody>
      </p:sp>
      <p:sp>
        <p:nvSpPr>
          <p:cNvPr id="5138" name="Text Box 49">
            <a:extLst>
              <a:ext uri="{FF2B5EF4-FFF2-40B4-BE49-F238E27FC236}">
                <a16:creationId xmlns:a16="http://schemas.microsoft.com/office/drawing/2014/main" id="{A7E388FB-93A5-49C7-BEB3-7344AC4793AB}"/>
              </a:ext>
            </a:extLst>
          </p:cNvPr>
          <p:cNvSpPr txBox="1">
            <a:spLocks noChangeArrowheads="1"/>
          </p:cNvSpPr>
          <p:nvPr/>
        </p:nvSpPr>
        <p:spPr bwMode="auto">
          <a:xfrm>
            <a:off x="6539852" y="1089332"/>
            <a:ext cx="7039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dirty="0">
                <a:solidFill>
                  <a:schemeClr val="tx1"/>
                </a:solidFill>
              </a:rPr>
              <a:t>Bob</a:t>
            </a:r>
          </a:p>
        </p:txBody>
      </p:sp>
      <p:sp>
        <p:nvSpPr>
          <p:cNvPr id="5139" name="Line 6">
            <a:extLst>
              <a:ext uri="{FF2B5EF4-FFF2-40B4-BE49-F238E27FC236}">
                <a16:creationId xmlns:a16="http://schemas.microsoft.com/office/drawing/2014/main" id="{068BA767-6EA3-4AA3-BE68-D43D7F802F06}"/>
              </a:ext>
            </a:extLst>
          </p:cNvPr>
          <p:cNvSpPr>
            <a:spLocks noChangeShapeType="1"/>
          </p:cNvSpPr>
          <p:nvPr/>
        </p:nvSpPr>
        <p:spPr bwMode="auto">
          <a:xfrm flipH="1">
            <a:off x="2971800" y="2491235"/>
            <a:ext cx="3352800" cy="0"/>
          </a:xfrm>
          <a:prstGeom prst="line">
            <a:avLst/>
          </a:prstGeom>
          <a:noFill/>
          <a:ln w="28575">
            <a:solidFill>
              <a:schemeClr val="tx1"/>
            </a:solidFill>
            <a:prstDash val="dash"/>
            <a:round/>
            <a:headEnd type="none" w="lg" len="lg"/>
            <a:tailEnd type="stealth" w="lg" len="lg"/>
          </a:ln>
          <a:extLst>
            <a:ext uri="{909E8E84-426E-40DD-AFC4-6F175D3DCCD1}">
              <a14:hiddenFill xmlns:a14="http://schemas.microsoft.com/office/drawing/2010/main">
                <a:noFill/>
              </a14:hiddenFill>
            </a:ext>
          </a:extLst>
        </p:spPr>
        <p:txBody>
          <a:bodyPr/>
          <a:lstStyle/>
          <a:p>
            <a:endParaRPr lang="en-US"/>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65FC8A5-2D97-4FD3-90DC-240671370497}"/>
                  </a:ext>
                </a:extLst>
              </p:cNvPr>
              <p:cNvSpPr txBox="1"/>
              <p:nvPr/>
            </p:nvSpPr>
            <p:spPr>
              <a:xfrm>
                <a:off x="4758788" y="2991768"/>
                <a:ext cx="4266038"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2"/>
                          </a:solidFill>
                          <a:latin typeface="Cambria Math" panose="02040503050406030204" pitchFamily="18" charset="0"/>
                        </a:rPr>
                        <m:t>(</m:t>
                      </m:r>
                      <m:r>
                        <a:rPr lang="en-US" sz="2400" b="0" i="1" smtClean="0">
                          <a:solidFill>
                            <a:schemeClr val="tx2"/>
                          </a:solidFill>
                          <a:latin typeface="Cambria Math" panose="02040503050406030204" pitchFamily="18" charset="0"/>
                        </a:rPr>
                        <m:t>𝑃</m:t>
                      </m:r>
                      <m:sSub>
                        <m:sSubPr>
                          <m:ctrlPr>
                            <a:rPr lang="en-US" sz="2400" b="0" i="1" smtClean="0">
                              <a:solidFill>
                                <a:schemeClr val="tx2"/>
                              </a:solidFill>
                              <a:latin typeface="Cambria Math" panose="02040503050406030204" pitchFamily="18" charset="0"/>
                            </a:rPr>
                          </m:ctrlPr>
                        </m:sSubPr>
                        <m:e>
                          <m:r>
                            <a:rPr lang="en-US" sz="2400" b="0" i="1" smtClean="0">
                              <a:solidFill>
                                <a:schemeClr val="tx2"/>
                              </a:solidFill>
                              <a:latin typeface="Cambria Math" panose="02040503050406030204" pitchFamily="18" charset="0"/>
                            </a:rPr>
                            <m:t>𝑈</m:t>
                          </m:r>
                        </m:e>
                        <m:sub>
                          <m:r>
                            <a:rPr lang="en-US" sz="2400" b="0" i="1" smtClean="0">
                              <a:solidFill>
                                <a:schemeClr val="tx2"/>
                              </a:solidFill>
                              <a:latin typeface="Cambria Math" panose="02040503050406030204" pitchFamily="18" charset="0"/>
                            </a:rPr>
                            <m:t>𝐵</m:t>
                          </m:r>
                        </m:sub>
                      </m:sSub>
                      <m:r>
                        <a:rPr lang="en-US" sz="2400" b="0" i="1" smtClean="0">
                          <a:solidFill>
                            <a:schemeClr val="tx2"/>
                          </a:solidFill>
                          <a:latin typeface="Cambria Math" panose="02040503050406030204" pitchFamily="18" charset="0"/>
                        </a:rPr>
                        <m:t>=</m:t>
                      </m:r>
                      <m:sSub>
                        <m:sSubPr>
                          <m:ctrlPr>
                            <a:rPr lang="en-US" sz="2400" b="0" i="1" smtClean="0">
                              <a:solidFill>
                                <a:schemeClr val="tx2"/>
                              </a:solidFill>
                              <a:latin typeface="Cambria Math" panose="02040503050406030204" pitchFamily="18" charset="0"/>
                            </a:rPr>
                          </m:ctrlPr>
                        </m:sSubPr>
                        <m:e>
                          <m:r>
                            <a:rPr lang="en-US" sz="2400" b="0" i="1" smtClean="0">
                              <a:solidFill>
                                <a:schemeClr val="tx2"/>
                              </a:solidFill>
                              <a:latin typeface="Cambria Math" panose="02040503050406030204" pitchFamily="18" charset="0"/>
                            </a:rPr>
                            <m:t>𝑒</m:t>
                          </m:r>
                        </m:e>
                        <m:sub>
                          <m:r>
                            <a:rPr lang="en-US" sz="2400" b="0" i="1" smtClean="0">
                              <a:solidFill>
                                <a:schemeClr val="tx2"/>
                              </a:solidFill>
                              <a:latin typeface="Cambria Math" panose="02040503050406030204" pitchFamily="18" charset="0"/>
                            </a:rPr>
                            <m:t>𝐵</m:t>
                          </m:r>
                        </m:sub>
                      </m:sSub>
                      <m:r>
                        <a:rPr lang="en-US" sz="2400" b="0" i="1" smtClean="0">
                          <a:solidFill>
                            <a:schemeClr val="tx2"/>
                          </a:solidFill>
                          <a:latin typeface="Cambria Math" panose="02040503050406030204" pitchFamily="18" charset="0"/>
                        </a:rPr>
                        <m:t>,</m:t>
                      </m:r>
                      <m:sSub>
                        <m:sSubPr>
                          <m:ctrlPr>
                            <a:rPr lang="en-US" sz="2400" b="0" i="1" smtClean="0">
                              <a:solidFill>
                                <a:schemeClr val="tx2"/>
                              </a:solidFill>
                              <a:latin typeface="Cambria Math" panose="02040503050406030204" pitchFamily="18" charset="0"/>
                            </a:rPr>
                          </m:ctrlPr>
                        </m:sSubPr>
                        <m:e>
                          <m:r>
                            <a:rPr lang="en-US" sz="2400" b="0" i="1" smtClean="0">
                              <a:solidFill>
                                <a:schemeClr val="tx2"/>
                              </a:solidFill>
                              <a:latin typeface="Cambria Math" panose="02040503050406030204" pitchFamily="18" charset="0"/>
                            </a:rPr>
                            <m:t>𝑛</m:t>
                          </m:r>
                        </m:e>
                        <m:sub>
                          <m:r>
                            <a:rPr lang="en-US" sz="2400" b="0" i="1" smtClean="0">
                              <a:solidFill>
                                <a:schemeClr val="tx2"/>
                              </a:solidFill>
                              <a:latin typeface="Cambria Math" panose="02040503050406030204" pitchFamily="18" charset="0"/>
                            </a:rPr>
                            <m:t>𝐵</m:t>
                          </m:r>
                        </m:sub>
                      </m:sSub>
                      <m:r>
                        <a:rPr lang="en-US" sz="2400" b="0" i="1" smtClean="0">
                          <a:solidFill>
                            <a:schemeClr val="tx2"/>
                          </a:solidFill>
                          <a:latin typeface="Cambria Math" panose="02040503050406030204" pitchFamily="18" charset="0"/>
                        </a:rPr>
                        <m:t>,</m:t>
                      </m:r>
                      <m:r>
                        <a:rPr lang="en-US" sz="2400" i="1" smtClean="0">
                          <a:solidFill>
                            <a:srgbClr val="33CC33"/>
                          </a:solidFill>
                          <a:latin typeface="Cambria Math" panose="02040503050406030204" pitchFamily="18" charset="0"/>
                        </a:rPr>
                        <m:t>𝑃</m:t>
                      </m:r>
                      <m:sSub>
                        <m:sSubPr>
                          <m:ctrlPr>
                            <a:rPr lang="en-US" sz="2400" i="1">
                              <a:solidFill>
                                <a:srgbClr val="33CC33"/>
                              </a:solidFill>
                              <a:latin typeface="Cambria Math" panose="02040503050406030204" pitchFamily="18" charset="0"/>
                            </a:rPr>
                          </m:ctrlPr>
                        </m:sSubPr>
                        <m:e>
                          <m:r>
                            <a:rPr lang="en-US" sz="2400" i="1">
                              <a:solidFill>
                                <a:srgbClr val="33CC33"/>
                              </a:solidFill>
                              <a:latin typeface="Cambria Math" panose="02040503050406030204" pitchFamily="18" charset="0"/>
                            </a:rPr>
                            <m:t>𝑅</m:t>
                          </m:r>
                        </m:e>
                        <m:sub>
                          <m:r>
                            <a:rPr lang="en-US" sz="2400" i="1">
                              <a:solidFill>
                                <a:srgbClr val="33CC33"/>
                              </a:solidFill>
                              <a:latin typeface="Cambria Math" panose="02040503050406030204" pitchFamily="18" charset="0"/>
                            </a:rPr>
                            <m:t>𝐵</m:t>
                          </m:r>
                        </m:sub>
                      </m:sSub>
                      <m:r>
                        <a:rPr lang="en-US" sz="2400" i="1">
                          <a:solidFill>
                            <a:srgbClr val="33CC33"/>
                          </a:solidFill>
                          <a:latin typeface="Cambria Math" panose="02040503050406030204" pitchFamily="18" charset="0"/>
                        </a:rPr>
                        <m:t>=</m:t>
                      </m:r>
                      <m:sSub>
                        <m:sSubPr>
                          <m:ctrlPr>
                            <a:rPr lang="en-US" sz="2400" i="1">
                              <a:solidFill>
                                <a:srgbClr val="33CC33"/>
                              </a:solidFill>
                              <a:latin typeface="Cambria Math" panose="02040503050406030204" pitchFamily="18" charset="0"/>
                            </a:rPr>
                          </m:ctrlPr>
                        </m:sSubPr>
                        <m:e>
                          <m:r>
                            <a:rPr lang="en-US" sz="2400" i="1">
                              <a:solidFill>
                                <a:srgbClr val="33CC33"/>
                              </a:solidFill>
                              <a:latin typeface="Cambria Math" panose="02040503050406030204" pitchFamily="18" charset="0"/>
                            </a:rPr>
                            <m:t>𝑑</m:t>
                          </m:r>
                        </m:e>
                        <m:sub>
                          <m:r>
                            <a:rPr lang="en-US" sz="2400" i="1">
                              <a:solidFill>
                                <a:srgbClr val="33CC33"/>
                              </a:solidFill>
                              <a:latin typeface="Cambria Math" panose="02040503050406030204" pitchFamily="18" charset="0"/>
                            </a:rPr>
                            <m:t>𝐵</m:t>
                          </m:r>
                        </m:sub>
                      </m:sSub>
                      <m:r>
                        <a:rPr lang="en-US" sz="2400" b="0" i="1" smtClean="0">
                          <a:latin typeface="Cambria Math" panose="02040503050406030204" pitchFamily="18" charset="0"/>
                        </a:rPr>
                        <m:t>)</m:t>
                      </m:r>
                    </m:oMath>
                  </m:oMathPara>
                </a14:m>
                <a:endParaRPr lang="en-US" sz="2400" dirty="0"/>
              </a:p>
            </p:txBody>
          </p:sp>
        </mc:Choice>
        <mc:Fallback xmlns="">
          <p:sp>
            <p:nvSpPr>
              <p:cNvPr id="53" name="TextBox 52">
                <a:extLst>
                  <a:ext uri="{FF2B5EF4-FFF2-40B4-BE49-F238E27FC236}">
                    <a16:creationId xmlns:a16="http://schemas.microsoft.com/office/drawing/2014/main" id="{C65FC8A5-2D97-4FD3-90DC-240671370497}"/>
                  </a:ext>
                </a:extLst>
              </p:cNvPr>
              <p:cNvSpPr txBox="1">
                <a:spLocks noRot="1" noChangeAspect="1" noMove="1" noResize="1" noEditPoints="1" noAdjustHandles="1" noChangeArrowheads="1" noChangeShapeType="1" noTextEdit="1"/>
              </p:cNvSpPr>
              <p:nvPr/>
            </p:nvSpPr>
            <p:spPr>
              <a:xfrm>
                <a:off x="4758788" y="2991768"/>
                <a:ext cx="4266038" cy="369332"/>
              </a:xfrm>
              <a:prstGeom prst="rect">
                <a:avLst/>
              </a:prstGeom>
              <a:blipFill>
                <a:blip r:embed="rId5"/>
                <a:stretch>
                  <a:fillRect b="-3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8584631-33FD-46B7-A56B-2D3486FECFAD}"/>
                  </a:ext>
                </a:extLst>
              </p:cNvPr>
              <p:cNvSpPr txBox="1"/>
              <p:nvPr/>
            </p:nvSpPr>
            <p:spPr>
              <a:xfrm>
                <a:off x="240077" y="3745017"/>
                <a:ext cx="2191690" cy="461665"/>
              </a:xfrm>
              <a:prstGeom prst="rect">
                <a:avLst/>
              </a:prstGeom>
              <a:noFill/>
            </p:spPr>
            <p:txBody>
              <a:bodyPr wrap="none" rtlCol="0">
                <a:spAutoFit/>
              </a:bodyPr>
              <a:lstStyle/>
              <a:p>
                <a:r>
                  <a:rPr lang="en-US" sz="2400" dirty="0"/>
                  <a:t>Input: </a:t>
                </a:r>
                <a14:m>
                  <m:oMath xmlns:m="http://schemas.openxmlformats.org/officeDocument/2006/math">
                    <m:r>
                      <a:rPr lang="en-US" sz="2400" i="1" dirty="0" smtClean="0">
                        <a:latin typeface="Cambria Math" panose="02040503050406030204" pitchFamily="18" charset="0"/>
                      </a:rPr>
                      <m:t>𝑀</m:t>
                    </m:r>
                    <m:r>
                      <a:rPr lang="en-US" sz="2400" i="1" dirty="0" smtClean="0">
                        <a:latin typeface="Cambria Math" panose="02040503050406030204" pitchFamily="18" charset="0"/>
                      </a:rPr>
                      <m:t> &lt; </m:t>
                    </m:r>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𝑛</m:t>
                        </m:r>
                      </m:e>
                      <m:sub>
                        <m:r>
                          <a:rPr lang="en-US" sz="2400" b="0" i="1" dirty="0" smtClean="0">
                            <a:latin typeface="Cambria Math" panose="02040503050406030204" pitchFamily="18" charset="0"/>
                          </a:rPr>
                          <m:t>𝐵</m:t>
                        </m:r>
                      </m:sub>
                    </m:sSub>
                  </m:oMath>
                </a14:m>
                <a:endParaRPr lang="en-US" sz="2400" dirty="0"/>
              </a:p>
            </p:txBody>
          </p:sp>
        </mc:Choice>
        <mc:Fallback xmlns="">
          <p:sp>
            <p:nvSpPr>
              <p:cNvPr id="3" name="TextBox 2">
                <a:extLst>
                  <a:ext uri="{FF2B5EF4-FFF2-40B4-BE49-F238E27FC236}">
                    <a16:creationId xmlns:a16="http://schemas.microsoft.com/office/drawing/2014/main" id="{28584631-33FD-46B7-A56B-2D3486FECFAD}"/>
                  </a:ext>
                </a:extLst>
              </p:cNvPr>
              <p:cNvSpPr txBox="1">
                <a:spLocks noRot="1" noChangeAspect="1" noMove="1" noResize="1" noEditPoints="1" noAdjustHandles="1" noChangeArrowheads="1" noChangeShapeType="1" noTextEdit="1"/>
              </p:cNvSpPr>
              <p:nvPr/>
            </p:nvSpPr>
            <p:spPr>
              <a:xfrm>
                <a:off x="240077" y="3745017"/>
                <a:ext cx="2191690" cy="461665"/>
              </a:xfrm>
              <a:prstGeom prst="rect">
                <a:avLst/>
              </a:prstGeom>
              <a:blipFill>
                <a:blip r:embed="rId6"/>
                <a:stretch>
                  <a:fillRect l="-4167" t="-9211" b="-30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E2060EC-063C-46CB-8F75-B6A8CE39F4D2}"/>
                  </a:ext>
                </a:extLst>
              </p:cNvPr>
              <p:cNvSpPr txBox="1"/>
              <p:nvPr/>
            </p:nvSpPr>
            <p:spPr>
              <a:xfrm>
                <a:off x="204219" y="4388371"/>
                <a:ext cx="3913764" cy="461665"/>
              </a:xfrm>
              <a:prstGeom prst="rect">
                <a:avLst/>
              </a:prstGeom>
              <a:noFill/>
            </p:spPr>
            <p:txBody>
              <a:bodyPr wrap="none" rtlCol="0">
                <a:spAutoFit/>
              </a:bodyPr>
              <a:lstStyle/>
              <a:p>
                <a:r>
                  <a:rPr lang="en-US" sz="2400" dirty="0"/>
                  <a:t>Compute: </a:t>
                </a:r>
                <a14:m>
                  <m:oMath xmlns:m="http://schemas.openxmlformats.org/officeDocument/2006/math">
                    <m:r>
                      <a:rPr lang="en-US" sz="2400" b="0" i="1" smtClean="0">
                        <a:latin typeface="Cambria Math" panose="02040503050406030204" pitchFamily="18" charset="0"/>
                      </a:rPr>
                      <m:t>𝐶</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𝑀</m:t>
                        </m:r>
                      </m:e>
                      <m: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𝐵</m:t>
                            </m:r>
                          </m:sub>
                        </m:sSub>
                      </m:sup>
                    </m:sSup>
                    <m:r>
                      <a:rPr lang="en-US" sz="2400" b="0" i="1" smtClean="0">
                        <a:latin typeface="Cambria Math" panose="02040503050406030204" pitchFamily="18" charset="0"/>
                      </a:rPr>
                      <m:t> </m:t>
                    </m:r>
                    <m:r>
                      <a:rPr lang="en-US" sz="2400" b="0" i="1" smtClean="0">
                        <a:latin typeface="Cambria Math" panose="02040503050406030204" pitchFamily="18" charset="0"/>
                      </a:rPr>
                      <m:t>𝑚𝑜𝑑</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𝐵</m:t>
                        </m:r>
                      </m:sub>
                    </m:sSub>
                    <m:r>
                      <a:rPr lang="en-US" sz="2400" b="0" i="1" smtClean="0">
                        <a:latin typeface="Cambria Math" panose="02040503050406030204" pitchFamily="18" charset="0"/>
                      </a:rPr>
                      <m:t> </m:t>
                    </m:r>
                  </m:oMath>
                </a14:m>
                <a:endParaRPr lang="en-US" sz="2400" dirty="0"/>
              </a:p>
            </p:txBody>
          </p:sp>
        </mc:Choice>
        <mc:Fallback xmlns="">
          <p:sp>
            <p:nvSpPr>
              <p:cNvPr id="4" name="TextBox 3">
                <a:extLst>
                  <a:ext uri="{FF2B5EF4-FFF2-40B4-BE49-F238E27FC236}">
                    <a16:creationId xmlns:a16="http://schemas.microsoft.com/office/drawing/2014/main" id="{5E2060EC-063C-46CB-8F75-B6A8CE39F4D2}"/>
                  </a:ext>
                </a:extLst>
              </p:cNvPr>
              <p:cNvSpPr txBox="1">
                <a:spLocks noRot="1" noChangeAspect="1" noMove="1" noResize="1" noEditPoints="1" noAdjustHandles="1" noChangeArrowheads="1" noChangeShapeType="1" noTextEdit="1"/>
              </p:cNvSpPr>
              <p:nvPr/>
            </p:nvSpPr>
            <p:spPr>
              <a:xfrm>
                <a:off x="204219" y="4388371"/>
                <a:ext cx="3913764" cy="461665"/>
              </a:xfrm>
              <a:prstGeom prst="rect">
                <a:avLst/>
              </a:prstGeom>
              <a:blipFill>
                <a:blip r:embed="rId7"/>
                <a:stretch>
                  <a:fillRect l="-2492" t="-9211" b="-30263"/>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C4B36757-BB8B-40BA-8B67-ED7E1AD6B96F}"/>
              </a:ext>
            </a:extLst>
          </p:cNvPr>
          <p:cNvCxnSpPr>
            <a:cxnSpLocks/>
          </p:cNvCxnSpPr>
          <p:nvPr/>
        </p:nvCxnSpPr>
        <p:spPr bwMode="auto">
          <a:xfrm flipV="1">
            <a:off x="4151312" y="4369569"/>
            <a:ext cx="2609718" cy="34033"/>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0E0226E-E929-49D4-A9C7-5DE684AD8A65}"/>
                  </a:ext>
                </a:extLst>
              </p:cNvPr>
              <p:cNvSpPr/>
              <p:nvPr/>
            </p:nvSpPr>
            <p:spPr>
              <a:xfrm>
                <a:off x="4805303" y="3769876"/>
                <a:ext cx="141981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𝐶</m:t>
                      </m:r>
                      <m:r>
                        <a:rPr lang="en-US" sz="2400" i="1" smtClean="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𝑀</m:t>
                          </m:r>
                        </m:e>
                        <m:sup>
                          <m:sSub>
                            <m:sSubPr>
                              <m:ctrlPr>
                                <a:rPr lang="en-US" sz="2400" i="1">
                                  <a:latin typeface="Cambria Math" panose="02040503050406030204" pitchFamily="18" charset="0"/>
                                </a:rPr>
                              </m:ctrlPr>
                            </m:sSubPr>
                            <m:e>
                              <m:r>
                                <a:rPr lang="en-US" sz="2400" i="1">
                                  <a:latin typeface="Cambria Math" panose="02040503050406030204" pitchFamily="18" charset="0"/>
                                </a:rPr>
                                <m:t>𝑒</m:t>
                              </m:r>
                            </m:e>
                            <m:sub>
                              <m:r>
                                <a:rPr lang="en-US" sz="2400" i="1">
                                  <a:latin typeface="Cambria Math" panose="02040503050406030204" pitchFamily="18" charset="0"/>
                                </a:rPr>
                                <m:t>𝐵</m:t>
                              </m:r>
                            </m:sub>
                          </m:sSub>
                        </m:sup>
                      </m:sSup>
                    </m:oMath>
                  </m:oMathPara>
                </a14:m>
                <a:endParaRPr lang="en-US" sz="2400" dirty="0"/>
              </a:p>
            </p:txBody>
          </p:sp>
        </mc:Choice>
        <mc:Fallback xmlns="">
          <p:sp>
            <p:nvSpPr>
              <p:cNvPr id="7" name="Rectangle 6">
                <a:extLst>
                  <a:ext uri="{FF2B5EF4-FFF2-40B4-BE49-F238E27FC236}">
                    <a16:creationId xmlns:a16="http://schemas.microsoft.com/office/drawing/2014/main" id="{B0E0226E-E929-49D4-A9C7-5DE684AD8A65}"/>
                  </a:ext>
                </a:extLst>
              </p:cNvPr>
              <p:cNvSpPr>
                <a:spLocks noRot="1" noChangeAspect="1" noMove="1" noResize="1" noEditPoints="1" noAdjustHandles="1" noChangeArrowheads="1" noChangeShapeType="1" noTextEdit="1"/>
              </p:cNvSpPr>
              <p:nvPr/>
            </p:nvSpPr>
            <p:spPr>
              <a:xfrm>
                <a:off x="4805303" y="3769876"/>
                <a:ext cx="1419812" cy="461665"/>
              </a:xfrm>
              <a:prstGeom prst="rect">
                <a:avLst/>
              </a:prstGeom>
              <a:blipFill>
                <a:blip r:embed="rId8"/>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8BA03461-0160-44A7-AA60-99632B0F48F6}"/>
              </a:ext>
            </a:extLst>
          </p:cNvPr>
          <p:cNvSpPr txBox="1"/>
          <p:nvPr/>
        </p:nvSpPr>
        <p:spPr>
          <a:xfrm>
            <a:off x="5799980" y="4523871"/>
            <a:ext cx="1519968" cy="461665"/>
          </a:xfrm>
          <a:prstGeom prst="rect">
            <a:avLst/>
          </a:prstGeom>
          <a:noFill/>
        </p:spPr>
        <p:txBody>
          <a:bodyPr wrap="none" rtlCol="0">
            <a:spAutoFit/>
          </a:bodyPr>
          <a:lstStyle/>
          <a:p>
            <a:r>
              <a:rPr lang="en-US" sz="2400" dirty="0"/>
              <a:t>Compute:</a:t>
            </a:r>
          </a:p>
        </p:txBody>
      </p: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53E9D78A-CCED-4742-944E-3CAD47CE32F9}"/>
                  </a:ext>
                </a:extLst>
              </p:cNvPr>
              <p:cNvSpPr/>
              <p:nvPr/>
            </p:nvSpPr>
            <p:spPr>
              <a:xfrm>
                <a:off x="5937982" y="5114008"/>
                <a:ext cx="2722733" cy="1213409"/>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p>
                        <m:sSupPr>
                          <m:ctrlPr>
                            <a:rPr lang="en-US" sz="2400" i="1" dirty="0" smtClean="0">
                              <a:latin typeface="Cambria Math" panose="02040503050406030204" pitchFamily="18" charset="0"/>
                            </a:rPr>
                          </m:ctrlPr>
                        </m:sSupPr>
                        <m:e>
                          <m:r>
                            <a:rPr lang="en-US" sz="2400" i="1" dirty="0" smtClean="0">
                              <a:latin typeface="Cambria Math" panose="02040503050406030204" pitchFamily="18" charset="0"/>
                            </a:rPr>
                            <m:t>𝐶</m:t>
                          </m:r>
                        </m:e>
                        <m:sup>
                          <m:sSub>
                            <m:sSubPr>
                              <m:ctrlPr>
                                <a:rPr lang="en-US" sz="2400" b="0" i="1" dirty="0" err="1" smtClean="0">
                                  <a:latin typeface="Cambria Math" panose="02040503050406030204" pitchFamily="18" charset="0"/>
                                </a:rPr>
                              </m:ctrlPr>
                            </m:sSubPr>
                            <m:e>
                              <m:r>
                                <a:rPr lang="en-US" sz="2400" b="0" i="1" dirty="0" err="1" smtClean="0">
                                  <a:latin typeface="Cambria Math" panose="02040503050406030204" pitchFamily="18" charset="0"/>
                                </a:rPr>
                                <m:t>𝑑</m:t>
                              </m:r>
                            </m:e>
                            <m:sub>
                              <m:r>
                                <a:rPr lang="en-US" sz="2400" b="0" i="1" dirty="0" err="1" smtClean="0">
                                  <a:latin typeface="Cambria Math" panose="02040503050406030204" pitchFamily="18" charset="0"/>
                                </a:rPr>
                                <m:t>𝐵</m:t>
                              </m:r>
                            </m:sub>
                          </m:sSub>
                        </m:sup>
                      </m:sSup>
                      <m:r>
                        <a:rPr lang="en-US" sz="2400" b="0" i="1" dirty="0" smtClean="0">
                          <a:latin typeface="Cambria Math" panose="02040503050406030204" pitchFamily="18" charset="0"/>
                        </a:rPr>
                        <m:t>𝑚𝑜𝑑</m:t>
                      </m:r>
                      <m:r>
                        <a:rPr lang="en-US" sz="2400" b="0" i="1" dirty="0" smtClean="0">
                          <a:latin typeface="Cambria Math" panose="02040503050406030204" pitchFamily="18" charset="0"/>
                        </a:rPr>
                        <m:t> </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𝑛</m:t>
                          </m:r>
                        </m:e>
                        <m:sub>
                          <m:r>
                            <a:rPr lang="en-US" sz="2400" b="0" i="1" dirty="0" smtClean="0">
                              <a:latin typeface="Cambria Math" panose="02040503050406030204" pitchFamily="18" charset="0"/>
                            </a:rPr>
                            <m:t>𝐵</m:t>
                          </m:r>
                        </m:sub>
                      </m:sSub>
                    </m:oMath>
                  </m:oMathPara>
                </a14:m>
                <a:endParaRPr lang="en-US" sz="2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sSup>
                            <m:sSupPr>
                              <m:ctrlPr>
                                <a:rPr lang="en-US" sz="2400" i="1" dirty="0">
                                  <a:latin typeface="Cambria Math" panose="02040503050406030204" pitchFamily="18" charset="0"/>
                                </a:rPr>
                              </m:ctrlPr>
                            </m:sSupPr>
                            <m:e>
                              <m:r>
                                <a:rPr lang="en-US" sz="2400" i="1" dirty="0">
                                  <a:latin typeface="Cambria Math" panose="02040503050406030204" pitchFamily="18" charset="0"/>
                                </a:rPr>
                                <m:t>(</m:t>
                              </m:r>
                              <m:r>
                                <a:rPr lang="en-US" sz="2400" b="0" i="1" dirty="0" smtClean="0">
                                  <a:latin typeface="Cambria Math" panose="02040503050406030204" pitchFamily="18" charset="0"/>
                                </a:rPr>
                                <m:t>𝑀</m:t>
                              </m:r>
                            </m:e>
                            <m:sup>
                              <m:sSub>
                                <m:sSubPr>
                                  <m:ctrlPr>
                                    <a:rPr lang="en-US" sz="2400" i="1" dirty="0">
                                      <a:latin typeface="Cambria Math" panose="02040503050406030204" pitchFamily="18" charset="0"/>
                                    </a:rPr>
                                  </m:ctrlPr>
                                </m:sSubPr>
                                <m:e>
                                  <m:r>
                                    <a:rPr lang="en-US" sz="2400" i="1" dirty="0">
                                      <a:latin typeface="Cambria Math" panose="02040503050406030204" pitchFamily="18" charset="0"/>
                                    </a:rPr>
                                    <m:t>𝑒</m:t>
                                  </m:r>
                                </m:e>
                                <m:sub>
                                  <m:r>
                                    <a:rPr lang="en-US" sz="2400" i="1" dirty="0">
                                      <a:latin typeface="Cambria Math" panose="02040503050406030204" pitchFamily="18" charset="0"/>
                                    </a:rPr>
                                    <m:t>𝐵</m:t>
                                  </m:r>
                                </m:sub>
                              </m:sSub>
                            </m:sup>
                          </m:sSup>
                          <m:r>
                            <a:rPr lang="en-US" sz="2400" i="1" dirty="0">
                              <a:latin typeface="Cambria Math" panose="02040503050406030204" pitchFamily="18" charset="0"/>
                            </a:rPr>
                            <m:t>)</m:t>
                          </m:r>
                        </m:e>
                        <m:sup>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𝑑</m:t>
                              </m:r>
                            </m:e>
                            <m:sub>
                              <m:r>
                                <a:rPr lang="en-US" sz="2400" b="0" i="1" dirty="0" smtClean="0">
                                  <a:latin typeface="Cambria Math" panose="02040503050406030204" pitchFamily="18" charset="0"/>
                                </a:rPr>
                                <m:t>𝐵</m:t>
                              </m:r>
                            </m:sub>
                          </m:sSub>
                        </m:sup>
                      </m:sSup>
                      <m:r>
                        <a:rPr lang="en-US" sz="2400" b="0" i="1" dirty="0" smtClean="0">
                          <a:latin typeface="Cambria Math" panose="02040503050406030204" pitchFamily="18" charset="0"/>
                        </a:rPr>
                        <m:t>𝑚𝑜𝑑</m:t>
                      </m:r>
                      <m:r>
                        <a:rPr lang="en-US" sz="2400" b="0" i="1" dirty="0" smtClean="0">
                          <a:latin typeface="Cambria Math" panose="02040503050406030204" pitchFamily="18" charset="0"/>
                        </a:rPr>
                        <m:t> </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𝑛</m:t>
                          </m:r>
                        </m:e>
                        <m:sub>
                          <m:r>
                            <a:rPr lang="en-US" sz="2400" b="0" i="1" dirty="0" smtClean="0">
                              <a:latin typeface="Cambria Math" panose="02040503050406030204" pitchFamily="18" charset="0"/>
                            </a:rPr>
                            <m:t>𝐵</m:t>
                          </m:r>
                        </m:sub>
                      </m:sSub>
                    </m:oMath>
                  </m:oMathPara>
                </a14:m>
                <a:endParaRPr lang="en-US" sz="2400" b="0" dirty="0"/>
              </a:p>
              <a:p>
                <a:pPr/>
                <a14:m>
                  <m:oMathPara xmlns:m="http://schemas.openxmlformats.org/officeDocument/2006/math">
                    <m:oMathParaPr>
                      <m:jc m:val="left"/>
                    </m:oMathParaPr>
                    <m:oMath xmlns:m="http://schemas.openxmlformats.org/officeDocument/2006/math">
                      <m:r>
                        <a:rPr lang="en-US" sz="2400" b="0" i="1" dirty="0" smtClean="0">
                          <a:latin typeface="Cambria Math" panose="02040503050406030204" pitchFamily="18" charset="0"/>
                        </a:rPr>
                        <m:t>=</m:t>
                      </m:r>
                      <m:r>
                        <a:rPr lang="en-US" sz="2400" b="0" i="1" dirty="0" smtClean="0">
                          <a:latin typeface="Cambria Math" panose="02040503050406030204" pitchFamily="18" charset="0"/>
                        </a:rPr>
                        <m:t>𝑀</m:t>
                      </m:r>
                    </m:oMath>
                  </m:oMathPara>
                </a14:m>
                <a:endParaRPr lang="en-US" sz="2400" dirty="0"/>
              </a:p>
            </p:txBody>
          </p:sp>
        </mc:Choice>
        <mc:Fallback xmlns="">
          <p:sp>
            <p:nvSpPr>
              <p:cNvPr id="64" name="Rectangle 63">
                <a:extLst>
                  <a:ext uri="{FF2B5EF4-FFF2-40B4-BE49-F238E27FC236}">
                    <a16:creationId xmlns:a16="http://schemas.microsoft.com/office/drawing/2014/main" id="{53E9D78A-CCED-4742-944E-3CAD47CE32F9}"/>
                  </a:ext>
                </a:extLst>
              </p:cNvPr>
              <p:cNvSpPr>
                <a:spLocks noRot="1" noChangeAspect="1" noMove="1" noResize="1" noEditPoints="1" noAdjustHandles="1" noChangeArrowheads="1" noChangeShapeType="1" noTextEdit="1"/>
              </p:cNvSpPr>
              <p:nvPr/>
            </p:nvSpPr>
            <p:spPr>
              <a:xfrm>
                <a:off x="5937982" y="5114008"/>
                <a:ext cx="2722733" cy="1213409"/>
              </a:xfrm>
              <a:prstGeom prst="rect">
                <a:avLst/>
              </a:prstGeom>
              <a:blipFill>
                <a:blip r:embed="rId9"/>
                <a:stretch>
                  <a:fillRect/>
                </a:stretch>
              </a:blipFill>
            </p:spPr>
            <p:txBody>
              <a:bodyPr/>
              <a:lstStyle/>
              <a:p>
                <a:r>
                  <a:rPr lang="en-US">
                    <a:noFill/>
                  </a:rPr>
                  <a:t> </a:t>
                </a:r>
              </a:p>
            </p:txBody>
          </p:sp>
        </mc:Fallback>
      </mc:AlternateContent>
      <p:grpSp>
        <p:nvGrpSpPr>
          <p:cNvPr id="65" name="Group 8">
            <a:extLst>
              <a:ext uri="{FF2B5EF4-FFF2-40B4-BE49-F238E27FC236}">
                <a16:creationId xmlns:a16="http://schemas.microsoft.com/office/drawing/2014/main" id="{24A302AC-311E-4205-9A3B-A1CE91A90165}"/>
              </a:ext>
            </a:extLst>
          </p:cNvPr>
          <p:cNvGrpSpPr>
            <a:grpSpLocks noChangeAspect="1"/>
          </p:cNvGrpSpPr>
          <p:nvPr/>
        </p:nvGrpSpPr>
        <p:grpSpPr bwMode="auto">
          <a:xfrm>
            <a:off x="7562850" y="1497745"/>
            <a:ext cx="657225" cy="322263"/>
            <a:chOff x="1410" y="2496"/>
            <a:chExt cx="414" cy="203"/>
          </a:xfrm>
        </p:grpSpPr>
        <p:sp>
          <p:nvSpPr>
            <p:cNvPr id="66" name="AutoShape 9">
              <a:extLst>
                <a:ext uri="{FF2B5EF4-FFF2-40B4-BE49-F238E27FC236}">
                  <a16:creationId xmlns:a16="http://schemas.microsoft.com/office/drawing/2014/main" id="{96034AC0-F679-4D5A-885E-B179E43BF9C8}"/>
                </a:ext>
              </a:extLst>
            </p:cNvPr>
            <p:cNvSpPr>
              <a:spLocks noChangeAspect="1" noChangeArrowheads="1" noTextEdit="1"/>
            </p:cNvSpPr>
            <p:nvPr/>
          </p:nvSpPr>
          <p:spPr bwMode="auto">
            <a:xfrm>
              <a:off x="1410" y="2496"/>
              <a:ext cx="414"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7" name="Freeform 10">
              <a:extLst>
                <a:ext uri="{FF2B5EF4-FFF2-40B4-BE49-F238E27FC236}">
                  <a16:creationId xmlns:a16="http://schemas.microsoft.com/office/drawing/2014/main" id="{0E3449CB-0110-442C-A595-6A4AEFE3925B}"/>
                </a:ext>
              </a:extLst>
            </p:cNvPr>
            <p:cNvSpPr>
              <a:spLocks/>
            </p:cNvSpPr>
            <p:nvPr/>
          </p:nvSpPr>
          <p:spPr bwMode="auto">
            <a:xfrm>
              <a:off x="1723" y="2615"/>
              <a:ext cx="72" cy="75"/>
            </a:xfrm>
            <a:custGeom>
              <a:avLst/>
              <a:gdLst>
                <a:gd name="T0" fmla="*/ 0 w 579"/>
                <a:gd name="T1" fmla="*/ 0 h 605"/>
                <a:gd name="T2" fmla="*/ 0 w 579"/>
                <a:gd name="T3" fmla="*/ 0 h 605"/>
                <a:gd name="T4" fmla="*/ 0 w 579"/>
                <a:gd name="T5" fmla="*/ 0 h 605"/>
                <a:gd name="T6" fmla="*/ 0 w 579"/>
                <a:gd name="T7" fmla="*/ 0 h 605"/>
                <a:gd name="T8" fmla="*/ 0 w 579"/>
                <a:gd name="T9" fmla="*/ 0 h 605"/>
                <a:gd name="T10" fmla="*/ 0 w 579"/>
                <a:gd name="T11" fmla="*/ 0 h 605"/>
                <a:gd name="T12" fmla="*/ 0 w 579"/>
                <a:gd name="T13" fmla="*/ 0 h 605"/>
                <a:gd name="T14" fmla="*/ 0 w 579"/>
                <a:gd name="T15" fmla="*/ 0 h 605"/>
                <a:gd name="T16" fmla="*/ 0 60000 65536"/>
                <a:gd name="T17" fmla="*/ 0 60000 65536"/>
                <a:gd name="T18" fmla="*/ 0 60000 65536"/>
                <a:gd name="T19" fmla="*/ 0 60000 65536"/>
                <a:gd name="T20" fmla="*/ 0 60000 65536"/>
                <a:gd name="T21" fmla="*/ 0 60000 65536"/>
                <a:gd name="T22" fmla="*/ 0 60000 65536"/>
                <a:gd name="T23" fmla="*/ 0 60000 65536"/>
                <a:gd name="T24" fmla="*/ 0 w 579"/>
                <a:gd name="T25" fmla="*/ 0 h 605"/>
                <a:gd name="T26" fmla="*/ 579 w 579"/>
                <a:gd name="T27" fmla="*/ 605 h 60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9" h="605">
                  <a:moveTo>
                    <a:pt x="136" y="12"/>
                  </a:moveTo>
                  <a:lnTo>
                    <a:pt x="136" y="309"/>
                  </a:lnTo>
                  <a:lnTo>
                    <a:pt x="0" y="314"/>
                  </a:lnTo>
                  <a:lnTo>
                    <a:pt x="12" y="605"/>
                  </a:lnTo>
                  <a:lnTo>
                    <a:pt x="567" y="599"/>
                  </a:lnTo>
                  <a:lnTo>
                    <a:pt x="579" y="0"/>
                  </a:lnTo>
                  <a:lnTo>
                    <a:pt x="136" y="12"/>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 name="Freeform 11">
              <a:extLst>
                <a:ext uri="{FF2B5EF4-FFF2-40B4-BE49-F238E27FC236}">
                  <a16:creationId xmlns:a16="http://schemas.microsoft.com/office/drawing/2014/main" id="{572B7D68-B819-4888-B70F-F938341DF61D}"/>
                </a:ext>
              </a:extLst>
            </p:cNvPr>
            <p:cNvSpPr>
              <a:spLocks/>
            </p:cNvSpPr>
            <p:nvPr/>
          </p:nvSpPr>
          <p:spPr bwMode="auto">
            <a:xfrm>
              <a:off x="1739" y="2618"/>
              <a:ext cx="54" cy="30"/>
            </a:xfrm>
            <a:custGeom>
              <a:avLst/>
              <a:gdLst>
                <a:gd name="T0" fmla="*/ 0 w 437"/>
                <a:gd name="T1" fmla="*/ 0 h 243"/>
                <a:gd name="T2" fmla="*/ 0 w 437"/>
                <a:gd name="T3" fmla="*/ 0 h 243"/>
                <a:gd name="T4" fmla="*/ 0 w 437"/>
                <a:gd name="T5" fmla="*/ 0 h 243"/>
                <a:gd name="T6" fmla="*/ 0 w 437"/>
                <a:gd name="T7" fmla="*/ 0 h 243"/>
                <a:gd name="T8" fmla="*/ 0 w 437"/>
                <a:gd name="T9" fmla="*/ 0 h 243"/>
                <a:gd name="T10" fmla="*/ 0 w 437"/>
                <a:gd name="T11" fmla="*/ 0 h 243"/>
                <a:gd name="T12" fmla="*/ 0 60000 65536"/>
                <a:gd name="T13" fmla="*/ 0 60000 65536"/>
                <a:gd name="T14" fmla="*/ 0 60000 65536"/>
                <a:gd name="T15" fmla="*/ 0 60000 65536"/>
                <a:gd name="T16" fmla="*/ 0 60000 65536"/>
                <a:gd name="T17" fmla="*/ 0 60000 65536"/>
                <a:gd name="T18" fmla="*/ 0 w 437"/>
                <a:gd name="T19" fmla="*/ 0 h 243"/>
                <a:gd name="T20" fmla="*/ 437 w 437"/>
                <a:gd name="T21" fmla="*/ 243 h 243"/>
              </a:gdLst>
              <a:ahLst/>
              <a:cxnLst>
                <a:cxn ang="T12">
                  <a:pos x="T0" y="T1"/>
                </a:cxn>
                <a:cxn ang="T13">
                  <a:pos x="T2" y="T3"/>
                </a:cxn>
                <a:cxn ang="T14">
                  <a:pos x="T4" y="T5"/>
                </a:cxn>
                <a:cxn ang="T15">
                  <a:pos x="T6" y="T7"/>
                </a:cxn>
                <a:cxn ang="T16">
                  <a:pos x="T8" y="T9"/>
                </a:cxn>
                <a:cxn ang="T17">
                  <a:pos x="T10" y="T11"/>
                </a:cxn>
              </a:cxnLst>
              <a:rect l="T18" t="T19" r="T20" b="T21"/>
              <a:pathLst>
                <a:path w="437" h="243">
                  <a:moveTo>
                    <a:pt x="0" y="18"/>
                  </a:moveTo>
                  <a:lnTo>
                    <a:pt x="35" y="243"/>
                  </a:lnTo>
                  <a:lnTo>
                    <a:pt x="437" y="243"/>
                  </a:lnTo>
                  <a:lnTo>
                    <a:pt x="396" y="0"/>
                  </a:lnTo>
                  <a:lnTo>
                    <a:pt x="0" y="18"/>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9" name="Freeform 12">
              <a:extLst>
                <a:ext uri="{FF2B5EF4-FFF2-40B4-BE49-F238E27FC236}">
                  <a16:creationId xmlns:a16="http://schemas.microsoft.com/office/drawing/2014/main" id="{27EA1401-E756-4E51-9063-2C5C2303811B}"/>
                </a:ext>
              </a:extLst>
            </p:cNvPr>
            <p:cNvSpPr>
              <a:spLocks/>
            </p:cNvSpPr>
            <p:nvPr/>
          </p:nvSpPr>
          <p:spPr bwMode="auto">
            <a:xfrm>
              <a:off x="1724" y="2669"/>
              <a:ext cx="72" cy="17"/>
            </a:xfrm>
            <a:custGeom>
              <a:avLst/>
              <a:gdLst>
                <a:gd name="T0" fmla="*/ 0 w 573"/>
                <a:gd name="T1" fmla="*/ 0 h 136"/>
                <a:gd name="T2" fmla="*/ 0 w 573"/>
                <a:gd name="T3" fmla="*/ 0 h 136"/>
                <a:gd name="T4" fmla="*/ 0 w 573"/>
                <a:gd name="T5" fmla="*/ 0 h 136"/>
                <a:gd name="T6" fmla="*/ 0 w 573"/>
                <a:gd name="T7" fmla="*/ 0 h 136"/>
                <a:gd name="T8" fmla="*/ 0 w 573"/>
                <a:gd name="T9" fmla="*/ 0 h 136"/>
                <a:gd name="T10" fmla="*/ 0 w 573"/>
                <a:gd name="T11" fmla="*/ 0 h 136"/>
                <a:gd name="T12" fmla="*/ 0 60000 65536"/>
                <a:gd name="T13" fmla="*/ 0 60000 65536"/>
                <a:gd name="T14" fmla="*/ 0 60000 65536"/>
                <a:gd name="T15" fmla="*/ 0 60000 65536"/>
                <a:gd name="T16" fmla="*/ 0 60000 65536"/>
                <a:gd name="T17" fmla="*/ 0 60000 65536"/>
                <a:gd name="T18" fmla="*/ 0 w 573"/>
                <a:gd name="T19" fmla="*/ 0 h 136"/>
                <a:gd name="T20" fmla="*/ 573 w 573"/>
                <a:gd name="T21" fmla="*/ 136 h 136"/>
              </a:gdLst>
              <a:ahLst/>
              <a:cxnLst>
                <a:cxn ang="T12">
                  <a:pos x="T0" y="T1"/>
                </a:cxn>
                <a:cxn ang="T13">
                  <a:pos x="T2" y="T3"/>
                </a:cxn>
                <a:cxn ang="T14">
                  <a:pos x="T4" y="T5"/>
                </a:cxn>
                <a:cxn ang="T15">
                  <a:pos x="T6" y="T7"/>
                </a:cxn>
                <a:cxn ang="T16">
                  <a:pos x="T8" y="T9"/>
                </a:cxn>
                <a:cxn ang="T17">
                  <a:pos x="T10" y="T11"/>
                </a:cxn>
              </a:cxnLst>
              <a:rect l="T18" t="T19" r="T20" b="T21"/>
              <a:pathLst>
                <a:path w="573" h="136">
                  <a:moveTo>
                    <a:pt x="24" y="0"/>
                  </a:moveTo>
                  <a:lnTo>
                    <a:pt x="573" y="0"/>
                  </a:lnTo>
                  <a:lnTo>
                    <a:pt x="555" y="136"/>
                  </a:lnTo>
                  <a:lnTo>
                    <a:pt x="0" y="119"/>
                  </a:lnTo>
                  <a:lnTo>
                    <a:pt x="24" y="0"/>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 name="Freeform 13">
              <a:extLst>
                <a:ext uri="{FF2B5EF4-FFF2-40B4-BE49-F238E27FC236}">
                  <a16:creationId xmlns:a16="http://schemas.microsoft.com/office/drawing/2014/main" id="{753BDEF1-188C-4AC2-BE63-84EE95A33311}"/>
                </a:ext>
              </a:extLst>
            </p:cNvPr>
            <p:cNvSpPr>
              <a:spLocks/>
            </p:cNvSpPr>
            <p:nvPr/>
          </p:nvSpPr>
          <p:spPr bwMode="auto">
            <a:xfrm>
              <a:off x="1446" y="2508"/>
              <a:ext cx="67" cy="40"/>
            </a:xfrm>
            <a:custGeom>
              <a:avLst/>
              <a:gdLst>
                <a:gd name="T0" fmla="*/ 0 w 537"/>
                <a:gd name="T1" fmla="*/ 0 h 326"/>
                <a:gd name="T2" fmla="*/ 0 w 537"/>
                <a:gd name="T3" fmla="*/ 0 h 326"/>
                <a:gd name="T4" fmla="*/ 0 w 537"/>
                <a:gd name="T5" fmla="*/ 0 h 326"/>
                <a:gd name="T6" fmla="*/ 0 w 537"/>
                <a:gd name="T7" fmla="*/ 0 h 326"/>
                <a:gd name="T8" fmla="*/ 0 w 537"/>
                <a:gd name="T9" fmla="*/ 0 h 326"/>
                <a:gd name="T10" fmla="*/ 0 w 537"/>
                <a:gd name="T11" fmla="*/ 0 h 326"/>
                <a:gd name="T12" fmla="*/ 0 60000 65536"/>
                <a:gd name="T13" fmla="*/ 0 60000 65536"/>
                <a:gd name="T14" fmla="*/ 0 60000 65536"/>
                <a:gd name="T15" fmla="*/ 0 60000 65536"/>
                <a:gd name="T16" fmla="*/ 0 60000 65536"/>
                <a:gd name="T17" fmla="*/ 0 60000 65536"/>
                <a:gd name="T18" fmla="*/ 0 w 537"/>
                <a:gd name="T19" fmla="*/ 0 h 326"/>
                <a:gd name="T20" fmla="*/ 537 w 537"/>
                <a:gd name="T21" fmla="*/ 326 h 326"/>
              </a:gdLst>
              <a:ahLst/>
              <a:cxnLst>
                <a:cxn ang="T12">
                  <a:pos x="T0" y="T1"/>
                </a:cxn>
                <a:cxn ang="T13">
                  <a:pos x="T2" y="T3"/>
                </a:cxn>
                <a:cxn ang="T14">
                  <a:pos x="T4" y="T5"/>
                </a:cxn>
                <a:cxn ang="T15">
                  <a:pos x="T6" y="T7"/>
                </a:cxn>
                <a:cxn ang="T16">
                  <a:pos x="T8" y="T9"/>
                </a:cxn>
                <a:cxn ang="T17">
                  <a:pos x="T10" y="T11"/>
                </a:cxn>
              </a:cxnLst>
              <a:rect l="T18" t="T19" r="T20" b="T21"/>
              <a:pathLst>
                <a:path w="537" h="326">
                  <a:moveTo>
                    <a:pt x="0" y="0"/>
                  </a:moveTo>
                  <a:lnTo>
                    <a:pt x="0" y="326"/>
                  </a:lnTo>
                  <a:lnTo>
                    <a:pt x="537" y="296"/>
                  </a:lnTo>
                  <a:lnTo>
                    <a:pt x="501" y="30"/>
                  </a:lnTo>
                  <a:lnTo>
                    <a:pt x="0" y="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 name="Freeform 14">
              <a:extLst>
                <a:ext uri="{FF2B5EF4-FFF2-40B4-BE49-F238E27FC236}">
                  <a16:creationId xmlns:a16="http://schemas.microsoft.com/office/drawing/2014/main" id="{C5B4230B-628B-4DA4-8AB2-88A52AF5D623}"/>
                </a:ext>
              </a:extLst>
            </p:cNvPr>
            <p:cNvSpPr>
              <a:spLocks/>
            </p:cNvSpPr>
            <p:nvPr/>
          </p:nvSpPr>
          <p:spPr bwMode="auto">
            <a:xfrm>
              <a:off x="1418" y="2505"/>
              <a:ext cx="378" cy="181"/>
            </a:xfrm>
            <a:custGeom>
              <a:avLst/>
              <a:gdLst>
                <a:gd name="T0" fmla="*/ 0 w 3031"/>
                <a:gd name="T1" fmla="*/ 0 h 1448"/>
                <a:gd name="T2" fmla="*/ 0 w 3031"/>
                <a:gd name="T3" fmla="*/ 0 h 1448"/>
                <a:gd name="T4" fmla="*/ 0 w 3031"/>
                <a:gd name="T5" fmla="*/ 0 h 1448"/>
                <a:gd name="T6" fmla="*/ 0 w 3031"/>
                <a:gd name="T7" fmla="*/ 0 h 1448"/>
                <a:gd name="T8" fmla="*/ 0 w 3031"/>
                <a:gd name="T9" fmla="*/ 0 h 1448"/>
                <a:gd name="T10" fmla="*/ 0 w 3031"/>
                <a:gd name="T11" fmla="*/ 0 h 1448"/>
                <a:gd name="T12" fmla="*/ 0 w 3031"/>
                <a:gd name="T13" fmla="*/ 0 h 1448"/>
                <a:gd name="T14" fmla="*/ 0 w 3031"/>
                <a:gd name="T15" fmla="*/ 0 h 1448"/>
                <a:gd name="T16" fmla="*/ 0 w 3031"/>
                <a:gd name="T17" fmla="*/ 0 h 1448"/>
                <a:gd name="T18" fmla="*/ 0 w 3031"/>
                <a:gd name="T19" fmla="*/ 0 h 1448"/>
                <a:gd name="T20" fmla="*/ 0 w 3031"/>
                <a:gd name="T21" fmla="*/ 0 h 1448"/>
                <a:gd name="T22" fmla="*/ 0 w 3031"/>
                <a:gd name="T23" fmla="*/ 0 h 1448"/>
                <a:gd name="T24" fmla="*/ 0 w 3031"/>
                <a:gd name="T25" fmla="*/ 0 h 1448"/>
                <a:gd name="T26" fmla="*/ 0 w 3031"/>
                <a:gd name="T27" fmla="*/ 0 h 1448"/>
                <a:gd name="T28" fmla="*/ 0 w 3031"/>
                <a:gd name="T29" fmla="*/ 0 h 144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031"/>
                <a:gd name="T46" fmla="*/ 0 h 1448"/>
                <a:gd name="T47" fmla="*/ 3031 w 3031"/>
                <a:gd name="T48" fmla="*/ 1448 h 144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031" h="1448">
                  <a:moveTo>
                    <a:pt x="24" y="0"/>
                  </a:moveTo>
                  <a:lnTo>
                    <a:pt x="0" y="1424"/>
                  </a:lnTo>
                  <a:lnTo>
                    <a:pt x="845" y="1448"/>
                  </a:lnTo>
                  <a:lnTo>
                    <a:pt x="868" y="897"/>
                  </a:lnTo>
                  <a:lnTo>
                    <a:pt x="3013" y="873"/>
                  </a:lnTo>
                  <a:lnTo>
                    <a:pt x="3031" y="594"/>
                  </a:lnTo>
                  <a:lnTo>
                    <a:pt x="863" y="582"/>
                  </a:lnTo>
                  <a:lnTo>
                    <a:pt x="851" y="7"/>
                  </a:lnTo>
                  <a:lnTo>
                    <a:pt x="597" y="19"/>
                  </a:lnTo>
                  <a:lnTo>
                    <a:pt x="574" y="1175"/>
                  </a:lnTo>
                  <a:lnTo>
                    <a:pt x="308" y="1170"/>
                  </a:lnTo>
                  <a:lnTo>
                    <a:pt x="296" y="286"/>
                  </a:lnTo>
                  <a:lnTo>
                    <a:pt x="284" y="12"/>
                  </a:lnTo>
                  <a:lnTo>
                    <a:pt x="24" y="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 name="Freeform 15">
              <a:extLst>
                <a:ext uri="{FF2B5EF4-FFF2-40B4-BE49-F238E27FC236}">
                  <a16:creationId xmlns:a16="http://schemas.microsoft.com/office/drawing/2014/main" id="{7D348BDD-0E51-4F67-AF35-C457879FF17B}"/>
                </a:ext>
              </a:extLst>
            </p:cNvPr>
            <p:cNvSpPr>
              <a:spLocks/>
            </p:cNvSpPr>
            <p:nvPr/>
          </p:nvSpPr>
          <p:spPr bwMode="auto">
            <a:xfrm>
              <a:off x="1506" y="2510"/>
              <a:ext cx="19" cy="79"/>
            </a:xfrm>
            <a:custGeom>
              <a:avLst/>
              <a:gdLst>
                <a:gd name="T0" fmla="*/ 0 w 154"/>
                <a:gd name="T1" fmla="*/ 0 h 634"/>
                <a:gd name="T2" fmla="*/ 0 w 154"/>
                <a:gd name="T3" fmla="*/ 0 h 634"/>
                <a:gd name="T4" fmla="*/ 0 w 154"/>
                <a:gd name="T5" fmla="*/ 0 h 634"/>
                <a:gd name="T6" fmla="*/ 0 w 154"/>
                <a:gd name="T7" fmla="*/ 0 h 634"/>
                <a:gd name="T8" fmla="*/ 0 w 154"/>
                <a:gd name="T9" fmla="*/ 0 h 634"/>
                <a:gd name="T10" fmla="*/ 0 w 154"/>
                <a:gd name="T11" fmla="*/ 0 h 634"/>
                <a:gd name="T12" fmla="*/ 0 w 154"/>
                <a:gd name="T13" fmla="*/ 0 h 634"/>
                <a:gd name="T14" fmla="*/ 0 60000 65536"/>
                <a:gd name="T15" fmla="*/ 0 60000 65536"/>
                <a:gd name="T16" fmla="*/ 0 60000 65536"/>
                <a:gd name="T17" fmla="*/ 0 60000 65536"/>
                <a:gd name="T18" fmla="*/ 0 60000 65536"/>
                <a:gd name="T19" fmla="*/ 0 60000 65536"/>
                <a:gd name="T20" fmla="*/ 0 60000 65536"/>
                <a:gd name="T21" fmla="*/ 0 w 154"/>
                <a:gd name="T22" fmla="*/ 0 h 634"/>
                <a:gd name="T23" fmla="*/ 154 w 154"/>
                <a:gd name="T24" fmla="*/ 634 h 6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4" h="634">
                  <a:moveTo>
                    <a:pt x="88" y="47"/>
                  </a:moveTo>
                  <a:lnTo>
                    <a:pt x="0" y="124"/>
                  </a:lnTo>
                  <a:lnTo>
                    <a:pt x="6" y="634"/>
                  </a:lnTo>
                  <a:lnTo>
                    <a:pt x="154" y="623"/>
                  </a:lnTo>
                  <a:lnTo>
                    <a:pt x="148" y="0"/>
                  </a:lnTo>
                  <a:lnTo>
                    <a:pt x="88" y="47"/>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3" name="Freeform 16">
              <a:extLst>
                <a:ext uri="{FF2B5EF4-FFF2-40B4-BE49-F238E27FC236}">
                  <a16:creationId xmlns:a16="http://schemas.microsoft.com/office/drawing/2014/main" id="{426633F9-0C98-46F2-9DCC-C0FE624C98E1}"/>
                </a:ext>
              </a:extLst>
            </p:cNvPr>
            <p:cNvSpPr>
              <a:spLocks/>
            </p:cNvSpPr>
            <p:nvPr/>
          </p:nvSpPr>
          <p:spPr bwMode="auto">
            <a:xfrm>
              <a:off x="1436" y="2526"/>
              <a:ext cx="71" cy="143"/>
            </a:xfrm>
            <a:custGeom>
              <a:avLst/>
              <a:gdLst>
                <a:gd name="T0" fmla="*/ 0 w 567"/>
                <a:gd name="T1" fmla="*/ 0 h 1151"/>
                <a:gd name="T2" fmla="*/ 0 w 567"/>
                <a:gd name="T3" fmla="*/ 0 h 1151"/>
                <a:gd name="T4" fmla="*/ 0 w 567"/>
                <a:gd name="T5" fmla="*/ 0 h 1151"/>
                <a:gd name="T6" fmla="*/ 0 w 567"/>
                <a:gd name="T7" fmla="*/ 0 h 1151"/>
                <a:gd name="T8" fmla="*/ 0 w 567"/>
                <a:gd name="T9" fmla="*/ 0 h 1151"/>
                <a:gd name="T10" fmla="*/ 0 w 567"/>
                <a:gd name="T11" fmla="*/ 0 h 1151"/>
                <a:gd name="T12" fmla="*/ 0 w 567"/>
                <a:gd name="T13" fmla="*/ 0 h 1151"/>
                <a:gd name="T14" fmla="*/ 0 w 567"/>
                <a:gd name="T15" fmla="*/ 0 h 1151"/>
                <a:gd name="T16" fmla="*/ 0 60000 65536"/>
                <a:gd name="T17" fmla="*/ 0 60000 65536"/>
                <a:gd name="T18" fmla="*/ 0 60000 65536"/>
                <a:gd name="T19" fmla="*/ 0 60000 65536"/>
                <a:gd name="T20" fmla="*/ 0 60000 65536"/>
                <a:gd name="T21" fmla="*/ 0 60000 65536"/>
                <a:gd name="T22" fmla="*/ 0 60000 65536"/>
                <a:gd name="T23" fmla="*/ 0 60000 65536"/>
                <a:gd name="T24" fmla="*/ 0 w 567"/>
                <a:gd name="T25" fmla="*/ 0 h 1151"/>
                <a:gd name="T26" fmla="*/ 567 w 567"/>
                <a:gd name="T27" fmla="*/ 1151 h 11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7" h="1151">
                  <a:moveTo>
                    <a:pt x="0" y="18"/>
                  </a:moveTo>
                  <a:lnTo>
                    <a:pt x="0" y="1151"/>
                  </a:lnTo>
                  <a:lnTo>
                    <a:pt x="89" y="1074"/>
                  </a:lnTo>
                  <a:lnTo>
                    <a:pt x="124" y="118"/>
                  </a:lnTo>
                  <a:lnTo>
                    <a:pt x="490" y="101"/>
                  </a:lnTo>
                  <a:lnTo>
                    <a:pt x="567" y="0"/>
                  </a:lnTo>
                  <a:lnTo>
                    <a:pt x="0" y="18"/>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4" name="Freeform 17">
              <a:extLst>
                <a:ext uri="{FF2B5EF4-FFF2-40B4-BE49-F238E27FC236}">
                  <a16:creationId xmlns:a16="http://schemas.microsoft.com/office/drawing/2014/main" id="{CD5DD09A-2487-4AB3-BA53-13D08F321E4F}"/>
                </a:ext>
              </a:extLst>
            </p:cNvPr>
            <p:cNvSpPr>
              <a:spLocks/>
            </p:cNvSpPr>
            <p:nvPr/>
          </p:nvSpPr>
          <p:spPr bwMode="auto">
            <a:xfrm>
              <a:off x="1422" y="2598"/>
              <a:ext cx="373" cy="85"/>
            </a:xfrm>
            <a:custGeom>
              <a:avLst/>
              <a:gdLst>
                <a:gd name="T0" fmla="*/ 0 w 2983"/>
                <a:gd name="T1" fmla="*/ 0 h 682"/>
                <a:gd name="T2" fmla="*/ 0 w 2983"/>
                <a:gd name="T3" fmla="*/ 0 h 682"/>
                <a:gd name="T4" fmla="*/ 0 w 2983"/>
                <a:gd name="T5" fmla="*/ 0 h 682"/>
                <a:gd name="T6" fmla="*/ 0 w 2983"/>
                <a:gd name="T7" fmla="*/ 0 h 682"/>
                <a:gd name="T8" fmla="*/ 0 w 2983"/>
                <a:gd name="T9" fmla="*/ 0 h 682"/>
                <a:gd name="T10" fmla="*/ 0 w 2983"/>
                <a:gd name="T11" fmla="*/ 0 h 682"/>
                <a:gd name="T12" fmla="*/ 0 w 2983"/>
                <a:gd name="T13" fmla="*/ 0 h 682"/>
                <a:gd name="T14" fmla="*/ 0 w 2983"/>
                <a:gd name="T15" fmla="*/ 0 h 682"/>
                <a:gd name="T16" fmla="*/ 0 w 2983"/>
                <a:gd name="T17" fmla="*/ 0 h 682"/>
                <a:gd name="T18" fmla="*/ 0 w 2983"/>
                <a:gd name="T19" fmla="*/ 0 h 6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83"/>
                <a:gd name="T31" fmla="*/ 0 h 682"/>
                <a:gd name="T32" fmla="*/ 2983 w 2983"/>
                <a:gd name="T33" fmla="*/ 682 h 68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83" h="682">
                  <a:moveTo>
                    <a:pt x="690" y="0"/>
                  </a:moveTo>
                  <a:lnTo>
                    <a:pt x="690" y="570"/>
                  </a:lnTo>
                  <a:lnTo>
                    <a:pt x="123" y="564"/>
                  </a:lnTo>
                  <a:lnTo>
                    <a:pt x="0" y="665"/>
                  </a:lnTo>
                  <a:lnTo>
                    <a:pt x="821" y="682"/>
                  </a:lnTo>
                  <a:lnTo>
                    <a:pt x="844" y="137"/>
                  </a:lnTo>
                  <a:lnTo>
                    <a:pt x="2948" y="137"/>
                  </a:lnTo>
                  <a:lnTo>
                    <a:pt x="2983" y="0"/>
                  </a:lnTo>
                  <a:lnTo>
                    <a:pt x="690" y="0"/>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 name="Freeform 18">
              <a:extLst>
                <a:ext uri="{FF2B5EF4-FFF2-40B4-BE49-F238E27FC236}">
                  <a16:creationId xmlns:a16="http://schemas.microsoft.com/office/drawing/2014/main" id="{CAC08C34-FB31-497F-9064-28A9A7424AB3}"/>
                </a:ext>
              </a:extLst>
            </p:cNvPr>
            <p:cNvSpPr>
              <a:spLocks/>
            </p:cNvSpPr>
            <p:nvPr/>
          </p:nvSpPr>
          <p:spPr bwMode="auto">
            <a:xfrm>
              <a:off x="1517" y="2571"/>
              <a:ext cx="304" cy="89"/>
            </a:xfrm>
            <a:custGeom>
              <a:avLst/>
              <a:gdLst>
                <a:gd name="T0" fmla="*/ 0 w 2432"/>
                <a:gd name="T1" fmla="*/ 0 h 719"/>
                <a:gd name="T2" fmla="*/ 0 w 2432"/>
                <a:gd name="T3" fmla="*/ 0 h 719"/>
                <a:gd name="T4" fmla="*/ 0 w 2432"/>
                <a:gd name="T5" fmla="*/ 0 h 719"/>
                <a:gd name="T6" fmla="*/ 0 w 2432"/>
                <a:gd name="T7" fmla="*/ 0 h 719"/>
                <a:gd name="T8" fmla="*/ 0 w 2432"/>
                <a:gd name="T9" fmla="*/ 0 h 719"/>
                <a:gd name="T10" fmla="*/ 0 w 2432"/>
                <a:gd name="T11" fmla="*/ 0 h 719"/>
                <a:gd name="T12" fmla="*/ 0 w 2432"/>
                <a:gd name="T13" fmla="*/ 0 h 719"/>
                <a:gd name="T14" fmla="*/ 0 w 2432"/>
                <a:gd name="T15" fmla="*/ 0 h 719"/>
                <a:gd name="T16" fmla="*/ 0 w 2432"/>
                <a:gd name="T17" fmla="*/ 0 h 719"/>
                <a:gd name="T18" fmla="*/ 0 w 2432"/>
                <a:gd name="T19" fmla="*/ 0 h 719"/>
                <a:gd name="T20" fmla="*/ 0 w 2432"/>
                <a:gd name="T21" fmla="*/ 0 h 719"/>
                <a:gd name="T22" fmla="*/ 0 w 2432"/>
                <a:gd name="T23" fmla="*/ 0 h 719"/>
                <a:gd name="T24" fmla="*/ 0 w 2432"/>
                <a:gd name="T25" fmla="*/ 0 h 719"/>
                <a:gd name="T26" fmla="*/ 0 w 2432"/>
                <a:gd name="T27" fmla="*/ 0 h 719"/>
                <a:gd name="T28" fmla="*/ 0 w 2432"/>
                <a:gd name="T29" fmla="*/ 0 h 719"/>
                <a:gd name="T30" fmla="*/ 0 w 2432"/>
                <a:gd name="T31" fmla="*/ 0 h 7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32"/>
                <a:gd name="T49" fmla="*/ 0 h 719"/>
                <a:gd name="T50" fmla="*/ 2432 w 2432"/>
                <a:gd name="T51" fmla="*/ 719 h 71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32" h="719">
                  <a:moveTo>
                    <a:pt x="0" y="0"/>
                  </a:moveTo>
                  <a:lnTo>
                    <a:pt x="2288" y="0"/>
                  </a:lnTo>
                  <a:lnTo>
                    <a:pt x="2432" y="215"/>
                  </a:lnTo>
                  <a:lnTo>
                    <a:pt x="2288" y="431"/>
                  </a:lnTo>
                  <a:lnTo>
                    <a:pt x="2288" y="719"/>
                  </a:lnTo>
                  <a:lnTo>
                    <a:pt x="1717" y="719"/>
                  </a:lnTo>
                  <a:lnTo>
                    <a:pt x="1717" y="575"/>
                  </a:lnTo>
                  <a:lnTo>
                    <a:pt x="2145" y="575"/>
                  </a:lnTo>
                  <a:lnTo>
                    <a:pt x="2145" y="431"/>
                  </a:lnTo>
                  <a:lnTo>
                    <a:pt x="1860" y="431"/>
                  </a:lnTo>
                  <a:lnTo>
                    <a:pt x="1860" y="288"/>
                  </a:lnTo>
                  <a:lnTo>
                    <a:pt x="2145" y="288"/>
                  </a:lnTo>
                  <a:lnTo>
                    <a:pt x="2145" y="144"/>
                  </a:lnTo>
                  <a:lnTo>
                    <a:pt x="0" y="14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 name="Freeform 19">
              <a:extLst>
                <a:ext uri="{FF2B5EF4-FFF2-40B4-BE49-F238E27FC236}">
                  <a16:creationId xmlns:a16="http://schemas.microsoft.com/office/drawing/2014/main" id="{2DF62653-0679-4DD3-9077-8D64716541B4}"/>
                </a:ext>
              </a:extLst>
            </p:cNvPr>
            <p:cNvSpPr>
              <a:spLocks/>
            </p:cNvSpPr>
            <p:nvPr/>
          </p:nvSpPr>
          <p:spPr bwMode="auto">
            <a:xfrm>
              <a:off x="1517" y="2606"/>
              <a:ext cx="215" cy="18"/>
            </a:xfrm>
            <a:custGeom>
              <a:avLst/>
              <a:gdLst>
                <a:gd name="T0" fmla="*/ 0 w 1717"/>
                <a:gd name="T1" fmla="*/ 0 h 143"/>
                <a:gd name="T2" fmla="*/ 0 w 1717"/>
                <a:gd name="T3" fmla="*/ 0 h 143"/>
                <a:gd name="T4" fmla="*/ 0 w 1717"/>
                <a:gd name="T5" fmla="*/ 0 h 143"/>
                <a:gd name="T6" fmla="*/ 0 w 1717"/>
                <a:gd name="T7" fmla="*/ 0 h 143"/>
                <a:gd name="T8" fmla="*/ 0 w 1717"/>
                <a:gd name="T9" fmla="*/ 0 h 143"/>
                <a:gd name="T10" fmla="*/ 0 w 1717"/>
                <a:gd name="T11" fmla="*/ 0 h 143"/>
                <a:gd name="T12" fmla="*/ 0 w 1717"/>
                <a:gd name="T13" fmla="*/ 0 h 143"/>
                <a:gd name="T14" fmla="*/ 0 60000 65536"/>
                <a:gd name="T15" fmla="*/ 0 60000 65536"/>
                <a:gd name="T16" fmla="*/ 0 60000 65536"/>
                <a:gd name="T17" fmla="*/ 0 60000 65536"/>
                <a:gd name="T18" fmla="*/ 0 60000 65536"/>
                <a:gd name="T19" fmla="*/ 0 60000 65536"/>
                <a:gd name="T20" fmla="*/ 0 60000 65536"/>
                <a:gd name="T21" fmla="*/ 0 w 1717"/>
                <a:gd name="T22" fmla="*/ 0 h 143"/>
                <a:gd name="T23" fmla="*/ 1717 w 1717"/>
                <a:gd name="T24" fmla="*/ 143 h 14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17" h="143">
                  <a:moveTo>
                    <a:pt x="143" y="0"/>
                  </a:moveTo>
                  <a:lnTo>
                    <a:pt x="1717" y="0"/>
                  </a:lnTo>
                  <a:lnTo>
                    <a:pt x="1717" y="143"/>
                  </a:lnTo>
                  <a:lnTo>
                    <a:pt x="107" y="143"/>
                  </a:lnTo>
                  <a:lnTo>
                    <a:pt x="0" y="0"/>
                  </a:lnTo>
                  <a:lnTo>
                    <a:pt x="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7" name="Freeform 20">
              <a:extLst>
                <a:ext uri="{FF2B5EF4-FFF2-40B4-BE49-F238E27FC236}">
                  <a16:creationId xmlns:a16="http://schemas.microsoft.com/office/drawing/2014/main" id="{7D257DF3-69F1-4E6F-A0C6-1049AF6412F3}"/>
                </a:ext>
              </a:extLst>
            </p:cNvPr>
            <p:cNvSpPr>
              <a:spLocks/>
            </p:cNvSpPr>
            <p:nvPr/>
          </p:nvSpPr>
          <p:spPr bwMode="auto">
            <a:xfrm>
              <a:off x="1410" y="2499"/>
              <a:ext cx="125" cy="197"/>
            </a:xfrm>
            <a:custGeom>
              <a:avLst/>
              <a:gdLst>
                <a:gd name="T0" fmla="*/ 0 w 1001"/>
                <a:gd name="T1" fmla="*/ 0 h 1580"/>
                <a:gd name="T2" fmla="*/ 0 w 1001"/>
                <a:gd name="T3" fmla="*/ 0 h 1580"/>
                <a:gd name="T4" fmla="*/ 0 w 1001"/>
                <a:gd name="T5" fmla="*/ 0 h 1580"/>
                <a:gd name="T6" fmla="*/ 0 w 1001"/>
                <a:gd name="T7" fmla="*/ 0 h 1580"/>
                <a:gd name="T8" fmla="*/ 0 w 1001"/>
                <a:gd name="T9" fmla="*/ 0 h 1580"/>
                <a:gd name="T10" fmla="*/ 0 w 1001"/>
                <a:gd name="T11" fmla="*/ 0 h 1580"/>
                <a:gd name="T12" fmla="*/ 0 w 1001"/>
                <a:gd name="T13" fmla="*/ 0 h 1580"/>
                <a:gd name="T14" fmla="*/ 0 w 1001"/>
                <a:gd name="T15" fmla="*/ 0 h 1580"/>
                <a:gd name="T16" fmla="*/ 0 w 1001"/>
                <a:gd name="T17" fmla="*/ 0 h 1580"/>
                <a:gd name="T18" fmla="*/ 0 w 1001"/>
                <a:gd name="T19" fmla="*/ 0 h 1580"/>
                <a:gd name="T20" fmla="*/ 0 w 1001"/>
                <a:gd name="T21" fmla="*/ 0 h 1580"/>
                <a:gd name="T22" fmla="*/ 0 w 1001"/>
                <a:gd name="T23" fmla="*/ 0 h 15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01"/>
                <a:gd name="T37" fmla="*/ 0 h 1580"/>
                <a:gd name="T38" fmla="*/ 1001 w 1001"/>
                <a:gd name="T39" fmla="*/ 1580 h 15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01" h="1580">
                  <a:moveTo>
                    <a:pt x="0" y="0"/>
                  </a:moveTo>
                  <a:lnTo>
                    <a:pt x="0" y="1580"/>
                  </a:lnTo>
                  <a:lnTo>
                    <a:pt x="1001" y="1580"/>
                  </a:lnTo>
                  <a:lnTo>
                    <a:pt x="1001" y="862"/>
                  </a:lnTo>
                  <a:lnTo>
                    <a:pt x="858" y="862"/>
                  </a:lnTo>
                  <a:lnTo>
                    <a:pt x="858" y="1436"/>
                  </a:lnTo>
                  <a:lnTo>
                    <a:pt x="143" y="1436"/>
                  </a:lnTo>
                  <a:lnTo>
                    <a:pt x="143" y="143"/>
                  </a:lnTo>
                  <a:lnTo>
                    <a:pt x="1001" y="143"/>
                  </a:lnTo>
                  <a:lnTo>
                    <a:pt x="1001"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8" name="Freeform 21">
              <a:extLst>
                <a:ext uri="{FF2B5EF4-FFF2-40B4-BE49-F238E27FC236}">
                  <a16:creationId xmlns:a16="http://schemas.microsoft.com/office/drawing/2014/main" id="{DEB470D3-3407-491C-A3B7-3CF42176BA73}"/>
                </a:ext>
              </a:extLst>
            </p:cNvPr>
            <p:cNvSpPr>
              <a:spLocks/>
            </p:cNvSpPr>
            <p:nvPr/>
          </p:nvSpPr>
          <p:spPr bwMode="auto">
            <a:xfrm>
              <a:off x="1446" y="2535"/>
              <a:ext cx="53" cy="125"/>
            </a:xfrm>
            <a:custGeom>
              <a:avLst/>
              <a:gdLst>
                <a:gd name="T0" fmla="*/ 0 w 428"/>
                <a:gd name="T1" fmla="*/ 0 h 1007"/>
                <a:gd name="T2" fmla="*/ 0 w 428"/>
                <a:gd name="T3" fmla="*/ 0 h 1007"/>
                <a:gd name="T4" fmla="*/ 0 w 428"/>
                <a:gd name="T5" fmla="*/ 0 h 1007"/>
                <a:gd name="T6" fmla="*/ 0 w 428"/>
                <a:gd name="T7" fmla="*/ 0 h 1007"/>
                <a:gd name="T8" fmla="*/ 0 w 428"/>
                <a:gd name="T9" fmla="*/ 0 h 1007"/>
                <a:gd name="T10" fmla="*/ 0 w 428"/>
                <a:gd name="T11" fmla="*/ 0 h 1007"/>
                <a:gd name="T12" fmla="*/ 0 w 428"/>
                <a:gd name="T13" fmla="*/ 0 h 1007"/>
                <a:gd name="T14" fmla="*/ 0 w 428"/>
                <a:gd name="T15" fmla="*/ 0 h 1007"/>
                <a:gd name="T16" fmla="*/ 0 w 428"/>
                <a:gd name="T17" fmla="*/ 0 h 1007"/>
                <a:gd name="T18" fmla="*/ 0 w 428"/>
                <a:gd name="T19" fmla="*/ 0 h 10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28"/>
                <a:gd name="T31" fmla="*/ 0 h 1007"/>
                <a:gd name="T32" fmla="*/ 428 w 428"/>
                <a:gd name="T33" fmla="*/ 1007 h 100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28" h="1007">
                  <a:moveTo>
                    <a:pt x="0" y="0"/>
                  </a:moveTo>
                  <a:lnTo>
                    <a:pt x="0" y="1007"/>
                  </a:lnTo>
                  <a:lnTo>
                    <a:pt x="428" y="1007"/>
                  </a:lnTo>
                  <a:lnTo>
                    <a:pt x="428" y="0"/>
                  </a:lnTo>
                  <a:lnTo>
                    <a:pt x="285" y="0"/>
                  </a:lnTo>
                  <a:lnTo>
                    <a:pt x="285" y="863"/>
                  </a:lnTo>
                  <a:lnTo>
                    <a:pt x="143" y="863"/>
                  </a:lnTo>
                  <a:lnTo>
                    <a:pt x="14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9" name="Freeform 22">
              <a:extLst>
                <a:ext uri="{FF2B5EF4-FFF2-40B4-BE49-F238E27FC236}">
                  <a16:creationId xmlns:a16="http://schemas.microsoft.com/office/drawing/2014/main" id="{E89A7C24-265A-4285-ABA1-306E5E096EF1}"/>
                </a:ext>
              </a:extLst>
            </p:cNvPr>
            <p:cNvSpPr>
              <a:spLocks/>
            </p:cNvSpPr>
            <p:nvPr/>
          </p:nvSpPr>
          <p:spPr bwMode="auto">
            <a:xfrm>
              <a:off x="1446" y="2535"/>
              <a:ext cx="53" cy="18"/>
            </a:xfrm>
            <a:custGeom>
              <a:avLst/>
              <a:gdLst>
                <a:gd name="T0" fmla="*/ 0 w 428"/>
                <a:gd name="T1" fmla="*/ 0 h 145"/>
                <a:gd name="T2" fmla="*/ 0 w 428"/>
                <a:gd name="T3" fmla="*/ 0 h 145"/>
                <a:gd name="T4" fmla="*/ 0 w 428"/>
                <a:gd name="T5" fmla="*/ 0 h 145"/>
                <a:gd name="T6" fmla="*/ 0 w 428"/>
                <a:gd name="T7" fmla="*/ 0 h 145"/>
                <a:gd name="T8" fmla="*/ 0 w 428"/>
                <a:gd name="T9" fmla="*/ 0 h 145"/>
                <a:gd name="T10" fmla="*/ 0 w 428"/>
                <a:gd name="T11" fmla="*/ 0 h 145"/>
                <a:gd name="T12" fmla="*/ 0 60000 65536"/>
                <a:gd name="T13" fmla="*/ 0 60000 65536"/>
                <a:gd name="T14" fmla="*/ 0 60000 65536"/>
                <a:gd name="T15" fmla="*/ 0 60000 65536"/>
                <a:gd name="T16" fmla="*/ 0 60000 65536"/>
                <a:gd name="T17" fmla="*/ 0 60000 65536"/>
                <a:gd name="T18" fmla="*/ 0 w 428"/>
                <a:gd name="T19" fmla="*/ 0 h 145"/>
                <a:gd name="T20" fmla="*/ 428 w 428"/>
                <a:gd name="T21" fmla="*/ 145 h 145"/>
              </a:gdLst>
              <a:ahLst/>
              <a:cxnLst>
                <a:cxn ang="T12">
                  <a:pos x="T0" y="T1"/>
                </a:cxn>
                <a:cxn ang="T13">
                  <a:pos x="T2" y="T3"/>
                </a:cxn>
                <a:cxn ang="T14">
                  <a:pos x="T4" y="T5"/>
                </a:cxn>
                <a:cxn ang="T15">
                  <a:pos x="T6" y="T7"/>
                </a:cxn>
                <a:cxn ang="T16">
                  <a:pos x="T8" y="T9"/>
                </a:cxn>
                <a:cxn ang="T17">
                  <a:pos x="T10" y="T11"/>
                </a:cxn>
              </a:cxnLst>
              <a:rect l="T18" t="T19" r="T20" b="T21"/>
              <a:pathLst>
                <a:path w="428" h="145">
                  <a:moveTo>
                    <a:pt x="0" y="145"/>
                  </a:moveTo>
                  <a:lnTo>
                    <a:pt x="428" y="145"/>
                  </a:lnTo>
                  <a:lnTo>
                    <a:pt x="428" y="0"/>
                  </a:lnTo>
                  <a:lnTo>
                    <a:pt x="0" y="0"/>
                  </a:lnTo>
                  <a:lnTo>
                    <a:pt x="0" y="1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 name="Freeform 23">
              <a:extLst>
                <a:ext uri="{FF2B5EF4-FFF2-40B4-BE49-F238E27FC236}">
                  <a16:creationId xmlns:a16="http://schemas.microsoft.com/office/drawing/2014/main" id="{FC62062E-7E7A-4FED-BD45-8D4EC4C0A0A2}"/>
                </a:ext>
              </a:extLst>
            </p:cNvPr>
            <p:cNvSpPr>
              <a:spLocks/>
            </p:cNvSpPr>
            <p:nvPr/>
          </p:nvSpPr>
          <p:spPr bwMode="auto">
            <a:xfrm>
              <a:off x="1517" y="2499"/>
              <a:ext cx="18" cy="90"/>
            </a:xfrm>
            <a:custGeom>
              <a:avLst/>
              <a:gdLst>
                <a:gd name="T0" fmla="*/ 0 w 143"/>
                <a:gd name="T1" fmla="*/ 0 h 718"/>
                <a:gd name="T2" fmla="*/ 0 w 143"/>
                <a:gd name="T3" fmla="*/ 0 h 718"/>
                <a:gd name="T4" fmla="*/ 0 w 143"/>
                <a:gd name="T5" fmla="*/ 0 h 718"/>
                <a:gd name="T6" fmla="*/ 0 w 143"/>
                <a:gd name="T7" fmla="*/ 0 h 718"/>
                <a:gd name="T8" fmla="*/ 0 w 143"/>
                <a:gd name="T9" fmla="*/ 0 h 718"/>
                <a:gd name="T10" fmla="*/ 0 w 143"/>
                <a:gd name="T11" fmla="*/ 0 h 718"/>
                <a:gd name="T12" fmla="*/ 0 60000 65536"/>
                <a:gd name="T13" fmla="*/ 0 60000 65536"/>
                <a:gd name="T14" fmla="*/ 0 60000 65536"/>
                <a:gd name="T15" fmla="*/ 0 60000 65536"/>
                <a:gd name="T16" fmla="*/ 0 60000 65536"/>
                <a:gd name="T17" fmla="*/ 0 60000 65536"/>
                <a:gd name="T18" fmla="*/ 0 w 143"/>
                <a:gd name="T19" fmla="*/ 0 h 718"/>
                <a:gd name="T20" fmla="*/ 143 w 143"/>
                <a:gd name="T21" fmla="*/ 718 h 718"/>
              </a:gdLst>
              <a:ahLst/>
              <a:cxnLst>
                <a:cxn ang="T12">
                  <a:pos x="T0" y="T1"/>
                </a:cxn>
                <a:cxn ang="T13">
                  <a:pos x="T2" y="T3"/>
                </a:cxn>
                <a:cxn ang="T14">
                  <a:pos x="T4" y="T5"/>
                </a:cxn>
                <a:cxn ang="T15">
                  <a:pos x="T6" y="T7"/>
                </a:cxn>
                <a:cxn ang="T16">
                  <a:pos x="T8" y="T9"/>
                </a:cxn>
                <a:cxn ang="T17">
                  <a:pos x="T10" y="T11"/>
                </a:cxn>
              </a:cxnLst>
              <a:rect l="T18" t="T19" r="T20" b="T21"/>
              <a:pathLst>
                <a:path w="143" h="718">
                  <a:moveTo>
                    <a:pt x="0" y="0"/>
                  </a:moveTo>
                  <a:lnTo>
                    <a:pt x="0" y="718"/>
                  </a:lnTo>
                  <a:lnTo>
                    <a:pt x="143" y="718"/>
                  </a:lnTo>
                  <a:lnTo>
                    <a:pt x="14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 name="Freeform 24">
              <a:extLst>
                <a:ext uri="{FF2B5EF4-FFF2-40B4-BE49-F238E27FC236}">
                  <a16:creationId xmlns:a16="http://schemas.microsoft.com/office/drawing/2014/main" id="{B230D5AA-5345-4D74-878B-68F0A480B5FD}"/>
                </a:ext>
              </a:extLst>
            </p:cNvPr>
            <p:cNvSpPr>
              <a:spLocks/>
            </p:cNvSpPr>
            <p:nvPr/>
          </p:nvSpPr>
          <p:spPr bwMode="auto">
            <a:xfrm>
              <a:off x="1714" y="2606"/>
              <a:ext cx="89" cy="90"/>
            </a:xfrm>
            <a:custGeom>
              <a:avLst/>
              <a:gdLst>
                <a:gd name="T0" fmla="*/ 0 w 714"/>
                <a:gd name="T1" fmla="*/ 0 h 718"/>
                <a:gd name="T2" fmla="*/ 0 w 714"/>
                <a:gd name="T3" fmla="*/ 0 h 718"/>
                <a:gd name="T4" fmla="*/ 0 w 714"/>
                <a:gd name="T5" fmla="*/ 0 h 718"/>
                <a:gd name="T6" fmla="*/ 0 w 714"/>
                <a:gd name="T7" fmla="*/ 0 h 718"/>
                <a:gd name="T8" fmla="*/ 0 w 714"/>
                <a:gd name="T9" fmla="*/ 0 h 718"/>
                <a:gd name="T10" fmla="*/ 0 w 714"/>
                <a:gd name="T11" fmla="*/ 0 h 718"/>
                <a:gd name="T12" fmla="*/ 0 w 714"/>
                <a:gd name="T13" fmla="*/ 0 h 718"/>
                <a:gd name="T14" fmla="*/ 0 w 714"/>
                <a:gd name="T15" fmla="*/ 0 h 718"/>
                <a:gd name="T16" fmla="*/ 0 w 714"/>
                <a:gd name="T17" fmla="*/ 0 h 718"/>
                <a:gd name="T18" fmla="*/ 0 w 714"/>
                <a:gd name="T19" fmla="*/ 0 h 718"/>
                <a:gd name="T20" fmla="*/ 0 w 714"/>
                <a:gd name="T21" fmla="*/ 0 h 718"/>
                <a:gd name="T22" fmla="*/ 0 w 714"/>
                <a:gd name="T23" fmla="*/ 0 h 718"/>
                <a:gd name="T24" fmla="*/ 0 w 714"/>
                <a:gd name="T25" fmla="*/ 0 h 718"/>
                <a:gd name="T26" fmla="*/ 0 w 714"/>
                <a:gd name="T27" fmla="*/ 0 h 7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14"/>
                <a:gd name="T43" fmla="*/ 0 h 718"/>
                <a:gd name="T44" fmla="*/ 714 w 714"/>
                <a:gd name="T45" fmla="*/ 718 h 71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14" h="718">
                  <a:moveTo>
                    <a:pt x="0" y="287"/>
                  </a:moveTo>
                  <a:lnTo>
                    <a:pt x="0" y="718"/>
                  </a:lnTo>
                  <a:lnTo>
                    <a:pt x="714" y="718"/>
                  </a:lnTo>
                  <a:lnTo>
                    <a:pt x="714" y="287"/>
                  </a:lnTo>
                  <a:lnTo>
                    <a:pt x="571" y="287"/>
                  </a:lnTo>
                  <a:lnTo>
                    <a:pt x="571" y="574"/>
                  </a:lnTo>
                  <a:lnTo>
                    <a:pt x="143" y="574"/>
                  </a:lnTo>
                  <a:lnTo>
                    <a:pt x="143" y="431"/>
                  </a:lnTo>
                  <a:lnTo>
                    <a:pt x="286" y="431"/>
                  </a:lnTo>
                  <a:lnTo>
                    <a:pt x="286" y="0"/>
                  </a:lnTo>
                  <a:lnTo>
                    <a:pt x="143" y="0"/>
                  </a:lnTo>
                  <a:lnTo>
                    <a:pt x="143" y="287"/>
                  </a:lnTo>
                  <a:lnTo>
                    <a:pt x="0" y="2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82" name="AutoShape 47">
            <a:extLst>
              <a:ext uri="{FF2B5EF4-FFF2-40B4-BE49-F238E27FC236}">
                <a16:creationId xmlns:a16="http://schemas.microsoft.com/office/drawing/2014/main" id="{E504F50E-664C-4B16-A15B-A2D578D29CFB}"/>
              </a:ext>
            </a:extLst>
          </p:cNvPr>
          <p:cNvSpPr>
            <a:spLocks noChangeArrowheads="1"/>
          </p:cNvSpPr>
          <p:nvPr/>
        </p:nvSpPr>
        <p:spPr bwMode="auto">
          <a:xfrm>
            <a:off x="884238" y="1945180"/>
            <a:ext cx="1143000" cy="396688"/>
          </a:xfrm>
          <a:prstGeom prst="wedgeRectCallout">
            <a:avLst>
              <a:gd name="adj1" fmla="val 58472"/>
              <a:gd name="adj2" fmla="val 95454"/>
            </a:avLst>
          </a:prstGeom>
          <a:noFill/>
          <a:ln w="19050">
            <a:solidFill>
              <a:srgbClr val="FFCC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nSpc>
                <a:spcPct val="90000"/>
              </a:lnSpc>
              <a:buFontTx/>
              <a:buNone/>
            </a:pPr>
            <a:r>
              <a:rPr lang="en-US" altLang="en-US" sz="1600" dirty="0">
                <a:solidFill>
                  <a:srgbClr val="FFCC00"/>
                </a:solidFill>
              </a:rPr>
              <a:t>public key</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E5A7FB30-25A2-4144-8E3F-F27F430CFC6C}"/>
                  </a:ext>
                </a:extLst>
              </p:cNvPr>
              <p:cNvSpPr/>
              <p:nvPr/>
            </p:nvSpPr>
            <p:spPr>
              <a:xfrm>
                <a:off x="912785" y="2994353"/>
                <a:ext cx="200747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tx2"/>
                          </a:solidFill>
                          <a:latin typeface="Cambria Math" panose="02040503050406030204" pitchFamily="18" charset="0"/>
                        </a:rPr>
                        <m:t>𝑃</m:t>
                      </m:r>
                      <m:sSub>
                        <m:sSubPr>
                          <m:ctrlPr>
                            <a:rPr lang="en-US" sz="2400" i="1">
                              <a:solidFill>
                                <a:schemeClr val="tx2"/>
                              </a:solidFill>
                              <a:latin typeface="Cambria Math" panose="02040503050406030204" pitchFamily="18" charset="0"/>
                            </a:rPr>
                          </m:ctrlPr>
                        </m:sSubPr>
                        <m:e>
                          <m:r>
                            <a:rPr lang="en-US" sz="2400" i="1">
                              <a:solidFill>
                                <a:schemeClr val="tx2"/>
                              </a:solidFill>
                              <a:latin typeface="Cambria Math" panose="02040503050406030204" pitchFamily="18" charset="0"/>
                            </a:rPr>
                            <m:t>𝑈</m:t>
                          </m:r>
                        </m:e>
                        <m:sub>
                          <m:r>
                            <a:rPr lang="en-US" sz="2400" i="1">
                              <a:solidFill>
                                <a:schemeClr val="tx2"/>
                              </a:solidFill>
                              <a:latin typeface="Cambria Math" panose="02040503050406030204" pitchFamily="18" charset="0"/>
                            </a:rPr>
                            <m:t>𝐵</m:t>
                          </m:r>
                        </m:sub>
                      </m:sSub>
                      <m:r>
                        <a:rPr lang="en-US" sz="2400" i="1">
                          <a:solidFill>
                            <a:schemeClr val="tx2"/>
                          </a:solidFill>
                          <a:latin typeface="Cambria Math" panose="02040503050406030204" pitchFamily="18" charset="0"/>
                        </a:rPr>
                        <m:t>=</m:t>
                      </m:r>
                      <m:sSub>
                        <m:sSubPr>
                          <m:ctrlPr>
                            <a:rPr lang="en-US" sz="2400" i="1">
                              <a:solidFill>
                                <a:schemeClr val="tx2"/>
                              </a:solidFill>
                              <a:latin typeface="Cambria Math" panose="02040503050406030204" pitchFamily="18" charset="0"/>
                            </a:rPr>
                          </m:ctrlPr>
                        </m:sSubPr>
                        <m:e>
                          <m:r>
                            <a:rPr lang="en-US" sz="2400" i="1">
                              <a:solidFill>
                                <a:schemeClr val="tx2"/>
                              </a:solidFill>
                              <a:latin typeface="Cambria Math" panose="02040503050406030204" pitchFamily="18" charset="0"/>
                            </a:rPr>
                            <m:t>𝑒</m:t>
                          </m:r>
                        </m:e>
                        <m:sub>
                          <m:r>
                            <a:rPr lang="en-US" sz="2400" i="1">
                              <a:solidFill>
                                <a:schemeClr val="tx2"/>
                              </a:solidFill>
                              <a:latin typeface="Cambria Math" panose="02040503050406030204" pitchFamily="18" charset="0"/>
                            </a:rPr>
                            <m:t>𝐵</m:t>
                          </m:r>
                        </m:sub>
                      </m:sSub>
                      <m:r>
                        <a:rPr lang="en-US" sz="2400" b="0" i="1" smtClean="0">
                          <a:solidFill>
                            <a:schemeClr val="tx2"/>
                          </a:solidFill>
                          <a:latin typeface="Cambria Math" panose="02040503050406030204" pitchFamily="18" charset="0"/>
                        </a:rPr>
                        <m:t>,</m:t>
                      </m:r>
                      <m:sSub>
                        <m:sSubPr>
                          <m:ctrlPr>
                            <a:rPr lang="en-US" sz="2400" i="1">
                              <a:solidFill>
                                <a:schemeClr val="tx2"/>
                              </a:solidFill>
                              <a:latin typeface="Cambria Math" panose="02040503050406030204" pitchFamily="18" charset="0"/>
                            </a:rPr>
                          </m:ctrlPr>
                        </m:sSubPr>
                        <m:e>
                          <m:r>
                            <a:rPr lang="en-US" sz="2400" i="1">
                              <a:solidFill>
                                <a:schemeClr val="tx2"/>
                              </a:solidFill>
                              <a:latin typeface="Cambria Math" panose="02040503050406030204" pitchFamily="18" charset="0"/>
                            </a:rPr>
                            <m:t>𝑛</m:t>
                          </m:r>
                        </m:e>
                        <m:sub>
                          <m:r>
                            <a:rPr lang="en-US" sz="2400" i="1">
                              <a:solidFill>
                                <a:schemeClr val="tx2"/>
                              </a:solidFill>
                              <a:latin typeface="Cambria Math" panose="02040503050406030204" pitchFamily="18" charset="0"/>
                            </a:rPr>
                            <m:t>𝐵</m:t>
                          </m:r>
                        </m:sub>
                      </m:sSub>
                    </m:oMath>
                  </m:oMathPara>
                </a14:m>
                <a:endParaRPr lang="en-US" sz="2400">
                  <a:solidFill>
                    <a:schemeClr val="tx2"/>
                  </a:solidFill>
                </a:endParaRPr>
              </a:p>
            </p:txBody>
          </p:sp>
        </mc:Choice>
        <mc:Fallback xmlns="">
          <p:sp>
            <p:nvSpPr>
              <p:cNvPr id="2" name="Rectangle 1">
                <a:extLst>
                  <a:ext uri="{FF2B5EF4-FFF2-40B4-BE49-F238E27FC236}">
                    <a16:creationId xmlns:a16="http://schemas.microsoft.com/office/drawing/2014/main" id="{E5A7FB30-25A2-4144-8E3F-F27F430CFC6C}"/>
                  </a:ext>
                </a:extLst>
              </p:cNvPr>
              <p:cNvSpPr>
                <a:spLocks noRot="1" noChangeAspect="1" noMove="1" noResize="1" noEditPoints="1" noAdjustHandles="1" noChangeArrowheads="1" noChangeShapeType="1" noTextEdit="1"/>
              </p:cNvSpPr>
              <p:nvPr/>
            </p:nvSpPr>
            <p:spPr>
              <a:xfrm>
                <a:off x="912785" y="2994353"/>
                <a:ext cx="2007473" cy="461665"/>
              </a:xfrm>
              <a:prstGeom prst="rect">
                <a:avLst/>
              </a:prstGeom>
              <a:blipFill>
                <a:blip r:embed="rId10"/>
                <a:stretch>
                  <a:fillRect b="-3947"/>
                </a:stretch>
              </a:blipFill>
            </p:spPr>
            <p:txBody>
              <a:bodyPr/>
              <a:lstStyle/>
              <a:p>
                <a:r>
                  <a:rPr lang="en-US">
                    <a:noFill/>
                  </a:rPr>
                  <a:t> </a:t>
                </a:r>
              </a:p>
            </p:txBody>
          </p:sp>
        </mc:Fallback>
      </mc:AlternateContent>
    </p:spTree>
    <p:extLst>
      <p:ext uri="{BB962C8B-B14F-4D97-AF65-F5344CB8AC3E}">
        <p14:creationId xmlns:p14="http://schemas.microsoft.com/office/powerpoint/2010/main" val="28053960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74702"/>
            <a:ext cx="8229600" cy="553998"/>
          </a:xfrm>
        </p:spPr>
        <p:txBody>
          <a:bodyPr wrap="square">
            <a:noAutofit/>
          </a:bodyPr>
          <a:lstStyle/>
          <a:p>
            <a:r>
              <a:rPr lang="en-US" altLang="en-US" sz="3600">
                <a:ea typeface="ヒラギノ角ゴ Pro W3" charset="-128"/>
              </a:rPr>
              <a:t>ElGamal cipher</a:t>
            </a:r>
            <a:endParaRPr lang="en-US" sz="3600" dirty="0">
              <a:latin typeface="+mj-lt"/>
            </a:endParaRP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D1E9B940-1116-4169-9986-707AF8E9B003}"/>
                  </a:ext>
                </a:extLst>
              </p:cNvPr>
              <p:cNvSpPr/>
              <p:nvPr/>
            </p:nvSpPr>
            <p:spPr>
              <a:xfrm>
                <a:off x="318592" y="980728"/>
                <a:ext cx="8506816" cy="2831544"/>
              </a:xfrm>
              <a:prstGeom prst="rect">
                <a:avLst/>
              </a:prstGeom>
            </p:spPr>
            <p:txBody>
              <a:bodyPr wrap="square">
                <a:spAutoFit/>
              </a:bodyPr>
              <a:lstStyle/>
              <a:p>
                <a:r>
                  <a:rPr lang="en-US" sz="2800" b="1">
                    <a:latin typeface="Times New Roman" panose="02020603050405020304" pitchFamily="18" charset="0"/>
                    <a:cs typeface="Times New Roman" panose="02020603050405020304" pitchFamily="18" charset="0"/>
                  </a:rPr>
                  <a:t>Encryption message </a:t>
                </a:r>
                <a14:m>
                  <m:oMath xmlns:m="http://schemas.openxmlformats.org/officeDocument/2006/math">
                    <m:r>
                      <a:rPr lang="en-US" sz="2800" b="1" i="1" smtClean="0">
                        <a:latin typeface="Cambria Math" panose="02040503050406030204" pitchFamily="18" charset="0"/>
                      </a:rPr>
                      <m:t>𝒎</m:t>
                    </m:r>
                    <m:r>
                      <a:rPr lang="en-US" sz="2800" b="1" i="1" smtClean="0">
                        <a:latin typeface="Cambria Math" panose="02040503050406030204" pitchFamily="18" charset="0"/>
                      </a:rPr>
                      <m:t>&lt;</m:t>
                    </m:r>
                    <m:r>
                      <a:rPr lang="en-US" sz="2800" b="1" i="1" smtClean="0">
                        <a:latin typeface="Cambria Math" panose="02040503050406030204" pitchFamily="18" charset="0"/>
                      </a:rPr>
                      <m:t>𝒑</m:t>
                    </m:r>
                    <m:r>
                      <a:rPr lang="en-US" sz="2800" b="1" i="1" smtClean="0">
                        <a:latin typeface="Cambria Math" panose="02040503050406030204" pitchFamily="18" charset="0"/>
                      </a:rPr>
                      <m:t>−</m:t>
                    </m:r>
                    <m:r>
                      <a:rPr lang="en-US" sz="2800" b="1" i="1" smtClean="0">
                        <a:latin typeface="Cambria Math" panose="02040503050406030204" pitchFamily="18" charset="0"/>
                      </a:rPr>
                      <m:t>𝟏</m:t>
                    </m:r>
                    <m:r>
                      <a:rPr lang="en-US" sz="2800" b="1" i="1" smtClean="0">
                        <a:latin typeface="Cambria Math" panose="02040503050406030204" pitchFamily="18" charset="0"/>
                      </a:rPr>
                      <m:t> </m:t>
                    </m:r>
                  </m:oMath>
                </a14:m>
                <a:r>
                  <a:rPr lang="en-US" sz="2800" b="1">
                    <a:latin typeface="Times New Roman" panose="02020603050405020304" pitchFamily="18" charset="0"/>
                    <a:cs typeface="Times New Roman" panose="02020603050405020304" pitchFamily="18" charset="0"/>
                  </a:rPr>
                  <a:t>(using public key </a:t>
                </a:r>
                <a14:m>
                  <m:oMath xmlns:m="http://schemas.openxmlformats.org/officeDocument/2006/math">
                    <m:r>
                      <a:rPr lang="en-US" sz="2800" b="1" i="1" smtClean="0">
                        <a:latin typeface="Cambria Math" panose="02040503050406030204" pitchFamily="18" charset="0"/>
                      </a:rPr>
                      <m:t>𝒉</m:t>
                    </m:r>
                    <m:r>
                      <a:rPr lang="en-US" sz="2800" b="1" i="1" smtClean="0">
                        <a:latin typeface="Cambria Math" panose="02040503050406030204" pitchFamily="18" charset="0"/>
                      </a:rPr>
                      <m:t>=</m:t>
                    </m:r>
                    <m:sSup>
                      <m:sSupPr>
                        <m:ctrlPr>
                          <a:rPr lang="en-US" sz="2800" b="1" i="1" smtClean="0">
                            <a:latin typeface="Cambria Math" panose="02040503050406030204" pitchFamily="18" charset="0"/>
                          </a:rPr>
                        </m:ctrlPr>
                      </m:sSupPr>
                      <m:e>
                        <m:r>
                          <a:rPr lang="en-US" sz="2800" b="1" i="1" smtClean="0">
                            <a:latin typeface="Cambria Math" panose="02040503050406030204" pitchFamily="18" charset="0"/>
                          </a:rPr>
                          <m:t>𝒈</m:t>
                        </m:r>
                      </m:e>
                      <m:sup>
                        <m:r>
                          <a:rPr lang="en-US" sz="2800" b="1" i="1" smtClean="0">
                            <a:latin typeface="Cambria Math" panose="02040503050406030204" pitchFamily="18" charset="0"/>
                          </a:rPr>
                          <m:t>𝒙</m:t>
                        </m:r>
                      </m:sup>
                    </m:sSup>
                  </m:oMath>
                </a14:m>
                <a:r>
                  <a:rPr lang="en-US" sz="2800" b="1">
                    <a:latin typeface="Times New Roman" panose="02020603050405020304" pitchFamily="18" charset="0"/>
                    <a:cs typeface="Times New Roman" panose="02020603050405020304" pitchFamily="18" charset="0"/>
                  </a:rPr>
                  <a:t> )</a:t>
                </a:r>
                <a:endParaRPr lang="en-US" sz="2800" b="1" dirty="0">
                  <a:latin typeface="Times New Roman" panose="02020603050405020304" pitchFamily="18" charset="0"/>
                  <a:cs typeface="Times New Roman" panose="02020603050405020304" pitchFamily="18" charset="0"/>
                </a:endParaRPr>
              </a:p>
              <a:p>
                <a:pPr marL="914400" lvl="1" indent="-457200">
                  <a:spcBef>
                    <a:spcPts val="600"/>
                  </a:spcBef>
                  <a:buFont typeface="Arial" panose="020B0604020202020204" pitchFamily="34" charset="0"/>
                  <a:buChar char="•"/>
                </a:pPr>
                <a:r>
                  <a:rPr lang="en-US" sz="2800">
                    <a:latin typeface="Times New Roman" panose="02020603050405020304" pitchFamily="18" charset="0"/>
                    <a:ea typeface="Cambria Math" panose="02040503050406030204" pitchFamily="18" charset="0"/>
                    <a:cs typeface="Times New Roman" panose="02020603050405020304" pitchFamily="18" charset="0"/>
                  </a:rPr>
                  <a:t>Choose a random number</a:t>
                </a:r>
                <a14:m>
                  <m:oMath xmlns:m="http://schemas.openxmlformats.org/officeDocument/2006/math">
                    <m:r>
                      <a:rPr lang="en-US" sz="2800" i="1"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𝑟</m:t>
                    </m:r>
                    <m:r>
                      <a:rPr lang="en-US" sz="2800" i="1" smtClean="0">
                        <a:latin typeface="Cambria Math" panose="02040503050406030204" pitchFamily="18" charset="0"/>
                        <a:ea typeface="Cambria Math" panose="02040503050406030204" pitchFamily="18" charset="0"/>
                      </a:rPr>
                      <m:t> </m:t>
                    </m:r>
                    <m:sSub>
                      <m:sSubPr>
                        <m:ctrlPr>
                          <a:rPr lang="en-US" sz="2800" i="1" dirty="0" smtClean="0">
                            <a:solidFill>
                              <a:schemeClr val="tx1"/>
                            </a:solidFill>
                            <a:latin typeface="Cambria Math" panose="02040503050406030204" pitchFamily="18" charset="0"/>
                            <a:ea typeface="Cambria Math" panose="02040503050406030204" pitchFamily="18" charset="0"/>
                          </a:rPr>
                        </m:ctrlPr>
                      </m:sSubPr>
                      <m:e>
                        <m:r>
                          <a:rPr lang="en-US" sz="2800" i="1" dirty="0">
                            <a:solidFill>
                              <a:schemeClr val="tx1"/>
                            </a:solidFill>
                            <a:latin typeface="Cambria Math" panose="02040503050406030204" pitchFamily="18" charset="0"/>
                            <a:ea typeface="Cambria Math" panose="02040503050406030204" pitchFamily="18" charset="0"/>
                          </a:rPr>
                          <m:t>∈</m:t>
                        </m:r>
                      </m:e>
                      <m:sub>
                        <m:r>
                          <a:rPr lang="en-US" sz="2800" i="1" dirty="0">
                            <a:solidFill>
                              <a:schemeClr val="tx1"/>
                            </a:solidFill>
                            <a:latin typeface="Cambria Math" panose="02040503050406030204" pitchFamily="18" charset="0"/>
                            <a:ea typeface="Cambria Math" panose="02040503050406030204" pitchFamily="18" charset="0"/>
                          </a:rPr>
                          <m:t>𝑅</m:t>
                        </m:r>
                      </m:sub>
                    </m:sSub>
                    <m:d>
                      <m:dPr>
                        <m:begChr m:val="["/>
                        <m:endChr m:val="]"/>
                        <m:ctrlPr>
                          <a:rPr lang="en-US" sz="2800" i="1">
                            <a:solidFill>
                              <a:schemeClr val="tx1"/>
                            </a:solidFill>
                            <a:latin typeface="Cambria Math" panose="02040503050406030204" pitchFamily="18" charset="0"/>
                            <a:ea typeface="Cambria Math" panose="02040503050406030204" pitchFamily="18" charset="0"/>
                          </a:rPr>
                        </m:ctrlPr>
                      </m:dPr>
                      <m:e>
                        <m:r>
                          <a:rPr lang="en-US" sz="2800" i="1">
                            <a:solidFill>
                              <a:schemeClr val="tx1"/>
                            </a:solidFill>
                            <a:latin typeface="Cambria Math" panose="02040503050406030204" pitchFamily="18" charset="0"/>
                            <a:ea typeface="Cambria Math" panose="02040503050406030204" pitchFamily="18" charset="0"/>
                          </a:rPr>
                          <m:t>1,</m:t>
                        </m:r>
                        <m:r>
                          <a:rPr lang="en-US" sz="2800" b="0" i="1" smtClean="0">
                            <a:solidFill>
                              <a:schemeClr val="tx1"/>
                            </a:solidFill>
                            <a:latin typeface="Cambria Math" panose="02040503050406030204" pitchFamily="18" charset="0"/>
                            <a:ea typeface="Cambria Math" panose="02040503050406030204" pitchFamily="18" charset="0"/>
                          </a:rPr>
                          <m:t>𝑝</m:t>
                        </m:r>
                        <m:r>
                          <a:rPr lang="en-US" sz="2800" i="1">
                            <a:solidFill>
                              <a:schemeClr val="tx1"/>
                            </a:solidFill>
                            <a:latin typeface="Cambria Math" panose="02040503050406030204" pitchFamily="18" charset="0"/>
                            <a:ea typeface="Cambria Math" panose="02040503050406030204" pitchFamily="18" charset="0"/>
                          </a:rPr>
                          <m:t>−1</m:t>
                        </m:r>
                      </m:e>
                    </m:d>
                  </m:oMath>
                </a14:m>
                <a:endParaRPr lang="en-US" sz="2800">
                  <a:latin typeface="Times New Roman" panose="02020603050405020304" pitchFamily="18" charset="0"/>
                  <a:ea typeface="Cambria Math" panose="02040503050406030204" pitchFamily="18" charset="0"/>
                  <a:cs typeface="Times New Roman" panose="02020603050405020304" pitchFamily="18" charset="0"/>
                </a:endParaRPr>
              </a:p>
              <a:p>
                <a:pPr marL="914400" lvl="1" indent="-457200">
                  <a:spcBef>
                    <a:spcPts val="600"/>
                  </a:spcBef>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Compute </a:t>
                </a:r>
                <a14:m>
                  <m:oMath xmlns:m="http://schemas.openxmlformats.org/officeDocument/2006/math">
                    <m:sSub>
                      <m:sSubPr>
                        <m:ctrlPr>
                          <a:rPr lang="en-US" sz="2800" i="1">
                            <a:latin typeface="Cambria Math" panose="02040503050406030204" pitchFamily="18" charset="0"/>
                            <a:cs typeface="Times New Roman" panose="02020603050405020304" pitchFamily="18" charset="0"/>
                          </a:rPr>
                        </m:ctrlPr>
                      </m:sSubPr>
                      <m:e>
                        <m:r>
                          <m:rPr>
                            <m:sty m:val="p"/>
                          </m:rPr>
                          <a:rPr lang="en-US" sz="2800">
                            <a:latin typeface="Cambria Math" panose="02040503050406030204" pitchFamily="18" charset="0"/>
                            <a:cs typeface="Times New Roman" panose="02020603050405020304" pitchFamily="18" charset="0"/>
                          </a:rPr>
                          <m:t>C</m:t>
                        </m:r>
                      </m:e>
                      <m:sub>
                        <m:r>
                          <a:rPr lang="en-US" sz="2800">
                            <a:latin typeface="Cambria Math" panose="02040503050406030204" pitchFamily="18" charset="0"/>
                            <a:cs typeface="Times New Roman" panose="02020603050405020304" pitchFamily="18" charset="0"/>
                          </a:rPr>
                          <m:t>1</m:t>
                        </m:r>
                      </m:sub>
                    </m:sSub>
                    <m:r>
                      <a:rPr lang="en-US" sz="2800" i="1">
                        <a:latin typeface="Cambria Math" panose="02040503050406030204" pitchFamily="18" charset="0"/>
                        <a:cs typeface="Times New Roman" panose="02020603050405020304" pitchFamily="18" charset="0"/>
                      </a:rPr>
                      <m:t>=</m:t>
                    </m:r>
                    <m:sSup>
                      <m:sSupPr>
                        <m:ctrlPr>
                          <a:rPr lang="en-US" sz="2800" i="1">
                            <a:latin typeface="Cambria Math" panose="02040503050406030204" pitchFamily="18" charset="0"/>
                            <a:cs typeface="Times New Roman" panose="02020603050405020304" pitchFamily="18" charset="0"/>
                          </a:rPr>
                        </m:ctrlPr>
                      </m:sSupPr>
                      <m:e>
                        <m:r>
                          <a:rPr lang="en-US" sz="2800" i="1">
                            <a:latin typeface="Cambria Math" panose="02040503050406030204" pitchFamily="18" charset="0"/>
                            <a:cs typeface="Times New Roman" panose="02020603050405020304" pitchFamily="18" charset="0"/>
                          </a:rPr>
                          <m:t>𝑔</m:t>
                        </m:r>
                      </m:e>
                      <m:sup>
                        <m:r>
                          <a:rPr lang="en-US" sz="2800" i="1">
                            <a:latin typeface="Cambria Math" panose="02040503050406030204" pitchFamily="18" charset="0"/>
                            <a:cs typeface="Times New Roman" panose="02020603050405020304" pitchFamily="18" charset="0"/>
                          </a:rPr>
                          <m:t>𝑟</m:t>
                        </m:r>
                      </m:sup>
                    </m:sSup>
                    <m:r>
                      <m:rPr>
                        <m:sty m:val="p"/>
                      </m:rPr>
                      <a:rPr lang="en-US" sz="2800">
                        <a:latin typeface="Cambria Math" panose="02040503050406030204" pitchFamily="18" charset="0"/>
                        <a:cs typeface="Times New Roman" panose="02020603050405020304" pitchFamily="18" charset="0"/>
                      </a:rPr>
                      <m:t>mod</m:t>
                    </m:r>
                    <m:r>
                      <a:rPr lang="en-US" sz="2800" i="1">
                        <a:latin typeface="Cambria Math" panose="02040503050406030204" pitchFamily="18" charset="0"/>
                        <a:cs typeface="Times New Roman" panose="02020603050405020304" pitchFamily="18" charset="0"/>
                      </a:rPr>
                      <m:t> </m:t>
                    </m:r>
                    <m:r>
                      <a:rPr lang="en-US" sz="2800" i="1">
                        <a:latin typeface="Cambria Math" panose="02040503050406030204" pitchFamily="18" charset="0"/>
                        <a:cs typeface="Times New Roman" panose="02020603050405020304" pitchFamily="18" charset="0"/>
                      </a:rPr>
                      <m:t>𝑝</m:t>
                    </m:r>
                  </m:oMath>
                </a14:m>
                <a:r>
                  <a:rPr lang="en-US" sz="2800" dirty="0">
                    <a:latin typeface="Times New Roman" panose="02020603050405020304" pitchFamily="18" charset="0"/>
                    <a:cs typeface="Times New Roman" panose="02020603050405020304" pitchFamily="18" charset="0"/>
                  </a:rPr>
                  <a:t>;</a:t>
                </a:r>
              </a:p>
              <a:p>
                <a:pPr marL="914400" lvl="1" indent="-457200">
                  <a:buFont typeface="Arial" panose="020B0604020202020204" pitchFamily="34" charset="0"/>
                  <a:buChar char="•"/>
                </a:pPr>
                <a:r>
                  <a:rPr lang="en-US" sz="2800" b="0">
                    <a:latin typeface="Times New Roman" panose="02020603050405020304" pitchFamily="18" charset="0"/>
                    <a:cs typeface="Times New Roman" panose="02020603050405020304" pitchFamily="18" charset="0"/>
                  </a:rPr>
                  <a:t>Computer </a:t>
                </a:r>
                <a14:m>
                  <m:oMath xmlns:m="http://schemas.openxmlformats.org/officeDocument/2006/math">
                    <m:sSub>
                      <m:sSubPr>
                        <m:ctrlPr>
                          <a:rPr lang="en-US" sz="2800" i="1" smtClean="0">
                            <a:latin typeface="Cambria Math" panose="02040503050406030204" pitchFamily="18" charset="0"/>
                            <a:cs typeface="Times New Roman" panose="02020603050405020304" pitchFamily="18" charset="0"/>
                          </a:rPr>
                        </m:ctrlPr>
                      </m:sSubPr>
                      <m:e>
                        <m:r>
                          <a:rPr lang="en-US" sz="2800" i="1" smtClean="0">
                            <a:latin typeface="Cambria Math" panose="02040503050406030204" pitchFamily="18" charset="0"/>
                            <a:cs typeface="Times New Roman" panose="02020603050405020304" pitchFamily="18" charset="0"/>
                          </a:rPr>
                          <m:t>𝐶</m:t>
                        </m:r>
                      </m:e>
                      <m:sub>
                        <m:r>
                          <a:rPr lang="en-US" sz="2800" b="0" i="1" smtClean="0">
                            <a:latin typeface="Cambria Math" panose="02040503050406030204" pitchFamily="18" charset="0"/>
                            <a:cs typeface="Times New Roman" panose="02020603050405020304" pitchFamily="18" charset="0"/>
                          </a:rPr>
                          <m:t>2</m:t>
                        </m:r>
                      </m:sub>
                    </m:sSub>
                    <m:r>
                      <a:rPr lang="en-US" sz="2800" i="1" smtClean="0">
                        <a:latin typeface="Cambria Math" panose="02040503050406030204" pitchFamily="18" charset="0"/>
                        <a:cs typeface="Times New Roman" panose="02020603050405020304" pitchFamily="18" charset="0"/>
                      </a:rPr>
                      <m:t>=</m:t>
                    </m:r>
                    <m:r>
                      <a:rPr lang="en-US" sz="2800" b="0" i="1" smtClean="0">
                        <a:latin typeface="Cambria Math" panose="02040503050406030204" pitchFamily="18" charset="0"/>
                        <a:cs typeface="Times New Roman" panose="02020603050405020304" pitchFamily="18" charset="0"/>
                      </a:rPr>
                      <m:t>𝑚</m:t>
                    </m:r>
                    <m:r>
                      <a:rPr lang="en-US" sz="2800" b="0" i="1" smtClean="0">
                        <a:latin typeface="Cambria Math" panose="02040503050406030204" pitchFamily="18" charset="0"/>
                        <a:cs typeface="Times New Roman" panose="02020603050405020304" pitchFamily="18" charset="0"/>
                      </a:rPr>
                      <m:t>.</m:t>
                    </m:r>
                    <m:sSup>
                      <m:sSupPr>
                        <m:ctrlPr>
                          <a:rPr lang="en-US" sz="2800" b="0" i="1" smtClean="0">
                            <a:latin typeface="Cambria Math" panose="02040503050406030204" pitchFamily="18" charset="0"/>
                            <a:cs typeface="Times New Roman" panose="02020603050405020304" pitchFamily="18" charset="0"/>
                          </a:rPr>
                        </m:ctrlPr>
                      </m:sSupPr>
                      <m:e>
                        <m:r>
                          <a:rPr lang="en-US" sz="2800" b="0" i="1" smtClean="0">
                            <a:latin typeface="Cambria Math" panose="02040503050406030204" pitchFamily="18" charset="0"/>
                            <a:cs typeface="Times New Roman" panose="02020603050405020304" pitchFamily="18" charset="0"/>
                          </a:rPr>
                          <m:t>h</m:t>
                        </m:r>
                      </m:e>
                      <m:sup>
                        <m:r>
                          <a:rPr lang="en-US" sz="2800" b="0" i="1" smtClean="0">
                            <a:latin typeface="Cambria Math" panose="02040503050406030204" pitchFamily="18" charset="0"/>
                            <a:cs typeface="Times New Roman" panose="02020603050405020304" pitchFamily="18" charset="0"/>
                          </a:rPr>
                          <m:t>𝑟</m:t>
                        </m:r>
                      </m:sup>
                    </m:sSup>
                    <m:r>
                      <a:rPr lang="en-US" sz="2800" b="0" i="1" smtClean="0">
                        <a:latin typeface="Cambria Math" panose="02040503050406030204" pitchFamily="18" charset="0"/>
                        <a:cs typeface="Times New Roman" panose="02020603050405020304" pitchFamily="18" charset="0"/>
                      </a:rPr>
                      <m:t> </m:t>
                    </m:r>
                    <m:r>
                      <a:rPr lang="en-US" sz="2800" i="1" smtClean="0">
                        <a:latin typeface="Cambria Math" panose="02040503050406030204" pitchFamily="18" charset="0"/>
                        <a:cs typeface="Times New Roman" panose="02020603050405020304" pitchFamily="18" charset="0"/>
                      </a:rPr>
                      <m:t>𝑚𝑜𝑑</m:t>
                    </m:r>
                    <m:r>
                      <a:rPr lang="en-US" sz="2800" i="1" smtClean="0">
                        <a:latin typeface="Cambria Math" panose="02040503050406030204" pitchFamily="18" charset="0"/>
                        <a:cs typeface="Times New Roman" panose="02020603050405020304" pitchFamily="18" charset="0"/>
                      </a:rPr>
                      <m:t> </m:t>
                    </m:r>
                    <m:r>
                      <a:rPr lang="en-US" sz="2800" i="1" smtClean="0">
                        <a:latin typeface="Cambria Math" panose="02040503050406030204" pitchFamily="18" charset="0"/>
                        <a:cs typeface="Times New Roman" panose="02020603050405020304" pitchFamily="18" charset="0"/>
                      </a:rPr>
                      <m:t>𝑝</m:t>
                    </m:r>
                    <m:r>
                      <a:rPr lang="en-US" sz="2800" i="1">
                        <a:latin typeface="Cambria Math" panose="02040503050406030204" pitchFamily="18" charset="0"/>
                        <a:cs typeface="Times New Roman" panose="02020603050405020304" pitchFamily="18" charset="0"/>
                      </a:rPr>
                      <m:t>=</m:t>
                    </m:r>
                    <m:r>
                      <a:rPr lang="en-US" sz="2800" i="1">
                        <a:latin typeface="Cambria Math" panose="02040503050406030204" pitchFamily="18" charset="0"/>
                        <a:cs typeface="Times New Roman" panose="02020603050405020304" pitchFamily="18" charset="0"/>
                      </a:rPr>
                      <m:t>𝑚</m:t>
                    </m:r>
                    <m:r>
                      <a:rPr lang="en-US" sz="2800" i="1">
                        <a:latin typeface="Cambria Math" panose="02040503050406030204" pitchFamily="18" charset="0"/>
                        <a:cs typeface="Times New Roman" panose="02020603050405020304" pitchFamily="18" charset="0"/>
                      </a:rPr>
                      <m:t>.</m:t>
                    </m:r>
                    <m:sSup>
                      <m:sSupPr>
                        <m:ctrlPr>
                          <a:rPr lang="en-US" sz="2800" i="1">
                            <a:latin typeface="Cambria Math" panose="02040503050406030204" pitchFamily="18" charset="0"/>
                            <a:cs typeface="Times New Roman" panose="02020603050405020304" pitchFamily="18" charset="0"/>
                          </a:rPr>
                        </m:ctrlPr>
                      </m:sSupPr>
                      <m:e>
                        <m:r>
                          <a:rPr lang="en-US" sz="2800" b="0" i="1" smtClean="0">
                            <a:latin typeface="Cambria Math" panose="02040503050406030204" pitchFamily="18" charset="0"/>
                            <a:cs typeface="Times New Roman" panose="02020603050405020304" pitchFamily="18" charset="0"/>
                          </a:rPr>
                          <m:t>𝑔</m:t>
                        </m:r>
                      </m:e>
                      <m:sup>
                        <m:r>
                          <a:rPr lang="en-US" sz="2800" b="0" i="1" smtClean="0">
                            <a:solidFill>
                              <a:schemeClr val="accent2"/>
                            </a:solidFill>
                            <a:latin typeface="Cambria Math" panose="02040503050406030204" pitchFamily="18" charset="0"/>
                            <a:cs typeface="Times New Roman" panose="02020603050405020304" pitchFamily="18" charset="0"/>
                          </a:rPr>
                          <m:t>𝑥</m:t>
                        </m:r>
                        <m:r>
                          <a:rPr lang="en-US" sz="2800" b="0" i="1" smtClean="0">
                            <a:solidFill>
                              <a:schemeClr val="accent2"/>
                            </a:solidFill>
                            <a:latin typeface="Cambria Math" panose="02040503050406030204" pitchFamily="18" charset="0"/>
                            <a:cs typeface="Times New Roman" panose="02020603050405020304" pitchFamily="18" charset="0"/>
                          </a:rPr>
                          <m:t>.</m:t>
                        </m:r>
                        <m:r>
                          <a:rPr lang="en-US" sz="2800" i="1">
                            <a:latin typeface="Cambria Math" panose="02040503050406030204" pitchFamily="18" charset="0"/>
                            <a:cs typeface="Times New Roman" panose="02020603050405020304" pitchFamily="18" charset="0"/>
                          </a:rPr>
                          <m:t>𝑟</m:t>
                        </m:r>
                      </m:sup>
                    </m:sSup>
                    <m:r>
                      <a:rPr lang="en-US" sz="2800" i="1">
                        <a:latin typeface="Cambria Math" panose="02040503050406030204" pitchFamily="18" charset="0"/>
                        <a:cs typeface="Times New Roman" panose="02020603050405020304" pitchFamily="18" charset="0"/>
                      </a:rPr>
                      <m:t> </m:t>
                    </m:r>
                    <m:r>
                      <a:rPr lang="en-US" sz="2800" i="1">
                        <a:latin typeface="Cambria Math" panose="02040503050406030204" pitchFamily="18" charset="0"/>
                        <a:cs typeface="Times New Roman" panose="02020603050405020304" pitchFamily="18" charset="0"/>
                      </a:rPr>
                      <m:t>𝑚𝑜𝑑</m:t>
                    </m:r>
                    <m:r>
                      <a:rPr lang="en-US" sz="2800" i="1">
                        <a:latin typeface="Cambria Math" panose="02040503050406030204" pitchFamily="18" charset="0"/>
                        <a:cs typeface="Times New Roman" panose="02020603050405020304" pitchFamily="18" charset="0"/>
                      </a:rPr>
                      <m:t> </m:t>
                    </m:r>
                    <m:r>
                      <a:rPr lang="en-US" sz="2800" i="1">
                        <a:latin typeface="Cambria Math" panose="02040503050406030204" pitchFamily="18" charset="0"/>
                        <a:cs typeface="Times New Roman" panose="02020603050405020304" pitchFamily="18" charset="0"/>
                      </a:rPr>
                      <m:t>𝑝</m:t>
                    </m:r>
                  </m:oMath>
                </a14:m>
                <a:endParaRPr lang="en-US" sz="2800" b="0" dirty="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Output cipher message </a:t>
                </a:r>
                <a14:m>
                  <m:oMath xmlns:m="http://schemas.openxmlformats.org/officeDocument/2006/math">
                    <m:r>
                      <a:rPr lang="en-US" sz="2800" b="0" i="1" dirty="0" smtClean="0">
                        <a:latin typeface="Cambria Math" panose="02040503050406030204" pitchFamily="18" charset="0"/>
                      </a:rPr>
                      <m:t>(</m:t>
                    </m:r>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𝐶</m:t>
                        </m:r>
                      </m:e>
                      <m:sub>
                        <m:r>
                          <a:rPr lang="en-US" sz="2800" b="0" i="1" dirty="0" smtClean="0">
                            <a:latin typeface="Cambria Math" panose="02040503050406030204" pitchFamily="18" charset="0"/>
                          </a:rPr>
                          <m:t>1</m:t>
                        </m:r>
                      </m:sub>
                    </m:sSub>
                    <m:r>
                      <a:rPr lang="en-US" sz="2800" b="0" i="1" dirty="0" smtClean="0">
                        <a:latin typeface="Cambria Math" panose="02040503050406030204" pitchFamily="18" charset="0"/>
                      </a:rPr>
                      <m:t>,</m:t>
                    </m:r>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𝐶</m:t>
                        </m:r>
                      </m:e>
                      <m:sub>
                        <m:r>
                          <a:rPr lang="en-US" sz="2800" b="0" i="1" dirty="0" smtClean="0">
                            <a:latin typeface="Cambria Math" panose="02040503050406030204" pitchFamily="18" charset="0"/>
                          </a:rPr>
                          <m:t>2</m:t>
                        </m:r>
                      </m:sub>
                    </m:sSub>
                    <m:r>
                      <a:rPr lang="en-US" sz="2800" b="0" i="1" dirty="0" smtClean="0">
                        <a:latin typeface="Cambria Math" panose="02040503050406030204" pitchFamily="18" charset="0"/>
                      </a:rPr>
                      <m:t>)</m:t>
                    </m:r>
                  </m:oMath>
                </a14:m>
                <a:endParaRPr lang="en-US" sz="2800" dirty="0">
                  <a:latin typeface="Times New Roman" panose="02020603050405020304" pitchFamily="18" charset="0"/>
                  <a:cs typeface="Times New Roman" panose="02020603050405020304" pitchFamily="18" charset="0"/>
                </a:endParaRPr>
              </a:p>
            </p:txBody>
          </p:sp>
        </mc:Choice>
        <mc:Fallback xmlns="">
          <p:sp>
            <p:nvSpPr>
              <p:cNvPr id="15" name="Rectangle 14">
                <a:extLst>
                  <a:ext uri="{FF2B5EF4-FFF2-40B4-BE49-F238E27FC236}">
                    <a16:creationId xmlns:a16="http://schemas.microsoft.com/office/drawing/2014/main" id="{D1E9B940-1116-4169-9986-707AF8E9B003}"/>
                  </a:ext>
                </a:extLst>
              </p:cNvPr>
              <p:cNvSpPr>
                <a:spLocks noRot="1" noChangeAspect="1" noMove="1" noResize="1" noEditPoints="1" noAdjustHandles="1" noChangeArrowheads="1" noChangeShapeType="1" noTextEdit="1"/>
              </p:cNvSpPr>
              <p:nvPr/>
            </p:nvSpPr>
            <p:spPr>
              <a:xfrm>
                <a:off x="318592" y="980728"/>
                <a:ext cx="8506816" cy="2831544"/>
              </a:xfrm>
              <a:prstGeom prst="rect">
                <a:avLst/>
              </a:prstGeom>
              <a:blipFill>
                <a:blip r:embed="rId3"/>
                <a:stretch>
                  <a:fillRect l="-1433" t="-2371" b="-517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97353B1-5014-4348-847E-BDDB334A9FA2}"/>
              </a:ext>
            </a:extLst>
          </p:cNvPr>
          <p:cNvSpPr txBox="1"/>
          <p:nvPr/>
        </p:nvSpPr>
        <p:spPr>
          <a:xfrm>
            <a:off x="3635896" y="1484784"/>
            <a:ext cx="65" cy="430887"/>
          </a:xfrm>
          <a:prstGeom prst="rect">
            <a:avLst/>
          </a:prstGeom>
          <a:noFill/>
        </p:spPr>
        <p:txBody>
          <a:bodyPr wrap="none" lIns="0" tIns="0" rIns="0" bIns="0" rtlCol="0">
            <a:spAutoFit/>
          </a:bodyPr>
          <a:lstStyle/>
          <a:p>
            <a:endParaRPr lang="en-US"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38486389-A901-4EA2-B046-CE80DBDDD166}"/>
                  </a:ext>
                </a:extLst>
              </p:cNvPr>
              <p:cNvSpPr/>
              <p:nvPr/>
            </p:nvSpPr>
            <p:spPr>
              <a:xfrm>
                <a:off x="328464" y="4134487"/>
                <a:ext cx="8496944" cy="1931876"/>
              </a:xfrm>
              <a:prstGeom prst="rect">
                <a:avLst/>
              </a:prstGeom>
            </p:spPr>
            <p:txBody>
              <a:bodyPr wrap="square">
                <a:spAutoFit/>
              </a:bodyPr>
              <a:lstStyle/>
              <a:p>
                <a:r>
                  <a:rPr lang="en-US" sz="3000" b="1"/>
                  <a:t>Decryption </a:t>
                </a:r>
                <a14:m>
                  <m:oMath xmlns:m="http://schemas.openxmlformats.org/officeDocument/2006/math">
                    <m:r>
                      <a:rPr lang="en-US" sz="3000" i="1" dirty="0">
                        <a:latin typeface="Cambria Math" panose="02040503050406030204" pitchFamily="18" charset="0"/>
                      </a:rPr>
                      <m:t>(</m:t>
                    </m:r>
                    <m:sSub>
                      <m:sSubPr>
                        <m:ctrlPr>
                          <a:rPr lang="en-US" sz="3000" i="1" dirty="0">
                            <a:latin typeface="Cambria Math" panose="02040503050406030204" pitchFamily="18" charset="0"/>
                          </a:rPr>
                        </m:ctrlPr>
                      </m:sSubPr>
                      <m:e>
                        <m:r>
                          <a:rPr lang="en-US" sz="3000" i="1" dirty="0">
                            <a:latin typeface="Cambria Math" panose="02040503050406030204" pitchFamily="18" charset="0"/>
                          </a:rPr>
                          <m:t>𝐶</m:t>
                        </m:r>
                      </m:e>
                      <m:sub>
                        <m:r>
                          <a:rPr lang="en-US" sz="3000" i="1" dirty="0">
                            <a:latin typeface="Cambria Math" panose="02040503050406030204" pitchFamily="18" charset="0"/>
                          </a:rPr>
                          <m:t>1</m:t>
                        </m:r>
                      </m:sub>
                    </m:sSub>
                    <m:r>
                      <a:rPr lang="en-US" sz="3000" i="1" dirty="0">
                        <a:latin typeface="Cambria Math" panose="02040503050406030204" pitchFamily="18" charset="0"/>
                      </a:rPr>
                      <m:t>,</m:t>
                    </m:r>
                    <m:sSub>
                      <m:sSubPr>
                        <m:ctrlPr>
                          <a:rPr lang="en-US" sz="3000" i="1" dirty="0">
                            <a:latin typeface="Cambria Math" panose="02040503050406030204" pitchFamily="18" charset="0"/>
                          </a:rPr>
                        </m:ctrlPr>
                      </m:sSubPr>
                      <m:e>
                        <m:r>
                          <a:rPr lang="en-US" sz="3000" i="1" dirty="0">
                            <a:latin typeface="Cambria Math" panose="02040503050406030204" pitchFamily="18" charset="0"/>
                          </a:rPr>
                          <m:t>𝐶</m:t>
                        </m:r>
                      </m:e>
                      <m:sub>
                        <m:r>
                          <a:rPr lang="en-US" sz="3000" i="1" dirty="0">
                            <a:latin typeface="Cambria Math" panose="02040503050406030204" pitchFamily="18" charset="0"/>
                          </a:rPr>
                          <m:t>2</m:t>
                        </m:r>
                      </m:sub>
                    </m:sSub>
                    <m:r>
                      <a:rPr lang="en-US" sz="3000" i="1" dirty="0">
                        <a:latin typeface="Cambria Math" panose="02040503050406030204" pitchFamily="18" charset="0"/>
                      </a:rPr>
                      <m:t>)</m:t>
                    </m:r>
                  </m:oMath>
                </a14:m>
                <a:r>
                  <a:rPr lang="en-US" sz="3000" b="1"/>
                  <a:t> (using secret key </a:t>
                </a:r>
                <a14:m>
                  <m:oMath xmlns:m="http://schemas.openxmlformats.org/officeDocument/2006/math">
                    <m:r>
                      <a:rPr lang="en-US" sz="3000" b="1" i="1" smtClean="0">
                        <a:solidFill>
                          <a:srgbClr val="FF0000"/>
                        </a:solidFill>
                        <a:latin typeface="Cambria Math" panose="02040503050406030204" pitchFamily="18" charset="0"/>
                      </a:rPr>
                      <m:t>𝒙</m:t>
                    </m:r>
                  </m:oMath>
                </a14:m>
                <a:r>
                  <a:rPr lang="en-US" sz="3000" b="1"/>
                  <a:t> )</a:t>
                </a:r>
                <a:endParaRPr lang="en-US" sz="3000" b="1" dirty="0"/>
              </a:p>
              <a:p>
                <a:pPr marL="914400" lvl="1" indent="-457200">
                  <a:buFont typeface="Arial" panose="020B0604020202020204" pitchFamily="34" charset="0"/>
                  <a:buChar char="•"/>
                </a:pPr>
                <a:r>
                  <a:rPr lang="en-US" sz="3000" b="0">
                    <a:latin typeface="Times New Roman" panose="02020603050405020304" pitchFamily="18" charset="0"/>
                    <a:cs typeface="Times New Roman" panose="02020603050405020304" pitchFamily="18" charset="0"/>
                  </a:rPr>
                  <a:t>Computer  </a:t>
                </a:r>
                <a:r>
                  <a:rPr lang="en-US" sz="3400" b="0">
                    <a:latin typeface="Times New Roman" panose="02020603050405020304" pitchFamily="18" charset="0"/>
                    <a:cs typeface="Times New Roman" panose="02020603050405020304" pitchFamily="18" charset="0"/>
                  </a:rPr>
                  <a:t> </a:t>
                </a:r>
                <a14:m>
                  <m:oMath xmlns:m="http://schemas.openxmlformats.org/officeDocument/2006/math">
                    <m:f>
                      <m:fPr>
                        <m:ctrlPr>
                          <a:rPr lang="en-US" sz="3400" b="0" i="1" smtClean="0">
                            <a:latin typeface="Cambria Math" panose="02040503050406030204" pitchFamily="18" charset="0"/>
                            <a:cs typeface="Times New Roman" panose="02020603050405020304" pitchFamily="18" charset="0"/>
                          </a:rPr>
                        </m:ctrlPr>
                      </m:fPr>
                      <m:num>
                        <m:sSub>
                          <m:sSubPr>
                            <m:ctrlPr>
                              <a:rPr lang="en-US" sz="3400" i="1" smtClean="0">
                                <a:latin typeface="Cambria Math" panose="02040503050406030204" pitchFamily="18" charset="0"/>
                                <a:cs typeface="Times New Roman" panose="02020603050405020304" pitchFamily="18" charset="0"/>
                              </a:rPr>
                            </m:ctrlPr>
                          </m:sSubPr>
                          <m:e>
                            <m:r>
                              <a:rPr lang="en-US" sz="3400" i="1" smtClean="0">
                                <a:latin typeface="Cambria Math" panose="02040503050406030204" pitchFamily="18" charset="0"/>
                                <a:cs typeface="Times New Roman" panose="02020603050405020304" pitchFamily="18" charset="0"/>
                              </a:rPr>
                              <m:t>𝐶</m:t>
                            </m:r>
                          </m:e>
                          <m:sub>
                            <m:r>
                              <a:rPr lang="en-US" sz="3400" b="0" i="1" smtClean="0">
                                <a:latin typeface="Cambria Math" panose="02040503050406030204" pitchFamily="18" charset="0"/>
                                <a:cs typeface="Times New Roman" panose="02020603050405020304" pitchFamily="18" charset="0"/>
                              </a:rPr>
                              <m:t>2</m:t>
                            </m:r>
                          </m:sub>
                        </m:sSub>
                      </m:num>
                      <m:den>
                        <m:sSup>
                          <m:sSupPr>
                            <m:ctrlPr>
                              <a:rPr lang="en-US" sz="3600" i="1" smtClean="0">
                                <a:latin typeface="Cambria Math" panose="02040503050406030204" pitchFamily="18" charset="0"/>
                                <a:cs typeface="Times New Roman" panose="02020603050405020304" pitchFamily="18" charset="0"/>
                              </a:rPr>
                            </m:ctrlPr>
                          </m:sSupPr>
                          <m:e>
                            <m:d>
                              <m:dPr>
                                <m:ctrlPr>
                                  <a:rPr lang="en-US" sz="3600" i="1">
                                    <a:latin typeface="Cambria Math" panose="02040503050406030204" pitchFamily="18" charset="0"/>
                                    <a:cs typeface="Times New Roman" panose="02020603050405020304" pitchFamily="18" charset="0"/>
                                  </a:rPr>
                                </m:ctrlPr>
                              </m:dPr>
                              <m:e>
                                <m:sSub>
                                  <m:sSubPr>
                                    <m:ctrlPr>
                                      <a:rPr lang="en-US" sz="3600" i="1">
                                        <a:latin typeface="Cambria Math" panose="02040503050406030204" pitchFamily="18" charset="0"/>
                                        <a:cs typeface="Times New Roman" panose="02020603050405020304" pitchFamily="18" charset="0"/>
                                      </a:rPr>
                                    </m:ctrlPr>
                                  </m:sSubPr>
                                  <m:e>
                                    <m:r>
                                      <m:rPr>
                                        <m:sty m:val="p"/>
                                      </m:rPr>
                                      <a:rPr lang="en-US" sz="3600">
                                        <a:latin typeface="Cambria Math" panose="02040503050406030204" pitchFamily="18" charset="0"/>
                                        <a:cs typeface="Times New Roman" panose="02020603050405020304" pitchFamily="18" charset="0"/>
                                      </a:rPr>
                                      <m:t>C</m:t>
                                    </m:r>
                                  </m:e>
                                  <m:sub>
                                    <m:r>
                                      <a:rPr lang="en-US" sz="3600">
                                        <a:latin typeface="Cambria Math" panose="02040503050406030204" pitchFamily="18" charset="0"/>
                                        <a:cs typeface="Times New Roman" panose="02020603050405020304" pitchFamily="18" charset="0"/>
                                      </a:rPr>
                                      <m:t>1</m:t>
                                    </m:r>
                                  </m:sub>
                                </m:sSub>
                              </m:e>
                            </m:d>
                          </m:e>
                          <m:sup>
                            <m:r>
                              <a:rPr lang="en-US" sz="3600" i="1" smtClean="0">
                                <a:solidFill>
                                  <a:srgbClr val="FF0000"/>
                                </a:solidFill>
                                <a:latin typeface="Cambria Math" panose="02040503050406030204" pitchFamily="18" charset="0"/>
                                <a:cs typeface="Times New Roman" panose="02020603050405020304" pitchFamily="18" charset="0"/>
                              </a:rPr>
                              <m:t>𝑥</m:t>
                            </m:r>
                          </m:sup>
                        </m:sSup>
                      </m:den>
                    </m:f>
                    <m:r>
                      <a:rPr lang="en-US" sz="3400" b="0" i="1" smtClean="0">
                        <a:latin typeface="Cambria Math" panose="02040503050406030204" pitchFamily="18" charset="0"/>
                        <a:cs typeface="Times New Roman" panose="02020603050405020304" pitchFamily="18" charset="0"/>
                      </a:rPr>
                      <m:t> </m:t>
                    </m:r>
                    <m:r>
                      <a:rPr lang="en-US" sz="3400" b="0" i="1" smtClean="0">
                        <a:latin typeface="Cambria Math" panose="02040503050406030204" pitchFamily="18" charset="0"/>
                        <a:cs typeface="Times New Roman" panose="02020603050405020304" pitchFamily="18" charset="0"/>
                      </a:rPr>
                      <m:t>𝑚𝑜𝑑</m:t>
                    </m:r>
                    <m:r>
                      <a:rPr lang="en-US" sz="3400" b="0" i="1" smtClean="0">
                        <a:latin typeface="Cambria Math" panose="02040503050406030204" pitchFamily="18" charset="0"/>
                        <a:cs typeface="Times New Roman" panose="02020603050405020304" pitchFamily="18" charset="0"/>
                      </a:rPr>
                      <m:t> </m:t>
                    </m:r>
                    <m:r>
                      <a:rPr lang="en-US" sz="3400" b="0" i="1" smtClean="0">
                        <a:latin typeface="Cambria Math" panose="02040503050406030204" pitchFamily="18" charset="0"/>
                        <a:cs typeface="Times New Roman" panose="02020603050405020304" pitchFamily="18" charset="0"/>
                      </a:rPr>
                      <m:t>𝑝</m:t>
                    </m:r>
                    <m:r>
                      <a:rPr lang="en-US" sz="3400" i="1" smtClean="0">
                        <a:latin typeface="Cambria Math" panose="02040503050406030204" pitchFamily="18" charset="0"/>
                        <a:cs typeface="Times New Roman" panose="02020603050405020304" pitchFamily="18" charset="0"/>
                      </a:rPr>
                      <m:t>=</m:t>
                    </m:r>
                    <m:f>
                      <m:fPr>
                        <m:ctrlPr>
                          <a:rPr lang="en-US" sz="3400" i="1">
                            <a:latin typeface="Cambria Math" panose="02040503050406030204" pitchFamily="18" charset="0"/>
                            <a:cs typeface="Times New Roman" panose="02020603050405020304" pitchFamily="18" charset="0"/>
                          </a:rPr>
                        </m:ctrlPr>
                      </m:fPr>
                      <m:num>
                        <m:r>
                          <a:rPr lang="en-US" sz="3400" i="1">
                            <a:latin typeface="Cambria Math" panose="02040503050406030204" pitchFamily="18" charset="0"/>
                            <a:cs typeface="Times New Roman" panose="02020603050405020304" pitchFamily="18" charset="0"/>
                          </a:rPr>
                          <m:t>𝑚</m:t>
                        </m:r>
                        <m:r>
                          <a:rPr lang="en-US" sz="3400" i="1">
                            <a:latin typeface="Cambria Math" panose="02040503050406030204" pitchFamily="18" charset="0"/>
                            <a:cs typeface="Times New Roman" panose="02020603050405020304" pitchFamily="18" charset="0"/>
                          </a:rPr>
                          <m:t>.</m:t>
                        </m:r>
                        <m:sSup>
                          <m:sSupPr>
                            <m:ctrlPr>
                              <a:rPr lang="en-US" sz="3400" i="1">
                                <a:latin typeface="Cambria Math" panose="02040503050406030204" pitchFamily="18" charset="0"/>
                                <a:cs typeface="Times New Roman" panose="02020603050405020304" pitchFamily="18" charset="0"/>
                              </a:rPr>
                            </m:ctrlPr>
                          </m:sSupPr>
                          <m:e>
                            <m:r>
                              <a:rPr lang="en-US" sz="3400" b="0" i="1" smtClean="0">
                                <a:latin typeface="Cambria Math" panose="02040503050406030204" pitchFamily="18" charset="0"/>
                                <a:cs typeface="Times New Roman" panose="02020603050405020304" pitchFamily="18" charset="0"/>
                              </a:rPr>
                              <m:t>𝑔</m:t>
                            </m:r>
                          </m:e>
                          <m:sup>
                            <m:r>
                              <a:rPr lang="en-US" sz="3400" b="0" i="1" smtClean="0">
                                <a:latin typeface="Cambria Math" panose="02040503050406030204" pitchFamily="18" charset="0"/>
                                <a:cs typeface="Times New Roman" panose="02020603050405020304" pitchFamily="18" charset="0"/>
                              </a:rPr>
                              <m:t>𝑥</m:t>
                            </m:r>
                            <m:r>
                              <a:rPr lang="en-US" sz="3400" b="0" i="1" smtClean="0">
                                <a:latin typeface="Cambria Math" panose="02040503050406030204" pitchFamily="18" charset="0"/>
                                <a:cs typeface="Times New Roman" panose="02020603050405020304" pitchFamily="18" charset="0"/>
                              </a:rPr>
                              <m:t>.</m:t>
                            </m:r>
                            <m:r>
                              <a:rPr lang="en-US" sz="3400" i="1">
                                <a:latin typeface="Cambria Math" panose="02040503050406030204" pitchFamily="18" charset="0"/>
                                <a:cs typeface="Times New Roman" panose="02020603050405020304" pitchFamily="18" charset="0"/>
                              </a:rPr>
                              <m:t>𝑟</m:t>
                            </m:r>
                          </m:sup>
                        </m:sSup>
                      </m:num>
                      <m:den>
                        <m:sSup>
                          <m:sSupPr>
                            <m:ctrlPr>
                              <a:rPr lang="en-US" sz="3400" i="1">
                                <a:latin typeface="Cambria Math" panose="02040503050406030204" pitchFamily="18" charset="0"/>
                                <a:cs typeface="Times New Roman" panose="02020603050405020304" pitchFamily="18" charset="0"/>
                              </a:rPr>
                            </m:ctrlPr>
                          </m:sSupPr>
                          <m:e>
                            <m:r>
                              <a:rPr lang="en-US" sz="3400" i="1">
                                <a:latin typeface="Cambria Math" panose="02040503050406030204" pitchFamily="18" charset="0"/>
                                <a:cs typeface="Times New Roman" panose="02020603050405020304" pitchFamily="18" charset="0"/>
                              </a:rPr>
                              <m:t>𝑔</m:t>
                            </m:r>
                          </m:e>
                          <m:sup>
                            <m:r>
                              <a:rPr lang="en-US" sz="3400" i="1">
                                <a:latin typeface="Cambria Math" panose="02040503050406030204" pitchFamily="18" charset="0"/>
                                <a:cs typeface="Times New Roman" panose="02020603050405020304" pitchFamily="18" charset="0"/>
                              </a:rPr>
                              <m:t>𝑟</m:t>
                            </m:r>
                            <m:r>
                              <a:rPr lang="en-US" sz="3400" b="0" i="1" smtClean="0">
                                <a:latin typeface="Cambria Math" panose="02040503050406030204" pitchFamily="18" charset="0"/>
                                <a:cs typeface="Times New Roman" panose="02020603050405020304" pitchFamily="18" charset="0"/>
                              </a:rPr>
                              <m:t>.</m:t>
                            </m:r>
                            <m:r>
                              <a:rPr lang="en-US" sz="3400" b="0" i="1" smtClean="0">
                                <a:latin typeface="Cambria Math" panose="02040503050406030204" pitchFamily="18" charset="0"/>
                                <a:cs typeface="Times New Roman" panose="02020603050405020304" pitchFamily="18" charset="0"/>
                              </a:rPr>
                              <m:t>𝑥</m:t>
                            </m:r>
                          </m:sup>
                        </m:sSup>
                      </m:den>
                    </m:f>
                    <m:r>
                      <a:rPr lang="en-US" sz="3400" b="0" i="1" smtClean="0">
                        <a:latin typeface="Cambria Math" panose="02040503050406030204" pitchFamily="18" charset="0"/>
                        <a:cs typeface="Times New Roman" panose="02020603050405020304" pitchFamily="18" charset="0"/>
                      </a:rPr>
                      <m:t> </m:t>
                    </m:r>
                    <m:r>
                      <a:rPr lang="en-US" sz="3400" i="1" smtClean="0">
                        <a:latin typeface="Cambria Math" panose="02040503050406030204" pitchFamily="18" charset="0"/>
                        <a:cs typeface="Times New Roman" panose="02020603050405020304" pitchFamily="18" charset="0"/>
                      </a:rPr>
                      <m:t>𝑚𝑜𝑑</m:t>
                    </m:r>
                    <m:r>
                      <a:rPr lang="en-US" sz="3400" i="1" smtClean="0">
                        <a:latin typeface="Cambria Math" panose="02040503050406030204" pitchFamily="18" charset="0"/>
                        <a:cs typeface="Times New Roman" panose="02020603050405020304" pitchFamily="18" charset="0"/>
                      </a:rPr>
                      <m:t> </m:t>
                    </m:r>
                    <m:r>
                      <a:rPr lang="en-US" sz="3400" i="1" smtClean="0">
                        <a:latin typeface="Cambria Math" panose="02040503050406030204" pitchFamily="18" charset="0"/>
                        <a:cs typeface="Times New Roman" panose="02020603050405020304" pitchFamily="18" charset="0"/>
                      </a:rPr>
                      <m:t>𝑝</m:t>
                    </m:r>
                  </m:oMath>
                </a14:m>
                <a:endParaRPr lang="en-US" sz="3400" i="1">
                  <a:latin typeface="Cambria Math" panose="02040503050406030204" pitchFamily="18" charset="0"/>
                  <a:cs typeface="Times New Roman" panose="02020603050405020304" pitchFamily="18" charset="0"/>
                </a:endParaRPr>
              </a:p>
              <a:p>
                <a:pPr lvl="1"/>
                <a:r>
                  <a:rPr lang="en-US" sz="3400" b="0">
                    <a:cs typeface="Times New Roman" panose="02020603050405020304" pitchFamily="18" charset="0"/>
                  </a:rPr>
                  <a:t>                                           </a:t>
                </a:r>
                <a14:m>
                  <m:oMath xmlns:m="http://schemas.openxmlformats.org/officeDocument/2006/math">
                    <m:r>
                      <a:rPr lang="en-US" sz="3400" b="0" i="1" smtClean="0">
                        <a:latin typeface="Cambria Math" panose="02040503050406030204" pitchFamily="18" charset="0"/>
                        <a:cs typeface="Times New Roman" panose="02020603050405020304" pitchFamily="18" charset="0"/>
                      </a:rPr>
                      <m:t>=</m:t>
                    </m:r>
                    <m:r>
                      <a:rPr lang="en-US" sz="3400" b="0" i="1" smtClean="0">
                        <a:latin typeface="Cambria Math" panose="02040503050406030204" pitchFamily="18" charset="0"/>
                        <a:cs typeface="Times New Roman" panose="02020603050405020304" pitchFamily="18" charset="0"/>
                      </a:rPr>
                      <m:t>𝑚</m:t>
                    </m:r>
                  </m:oMath>
                </a14:m>
                <a:endParaRPr lang="en-US" sz="3400" b="0" dirty="0">
                  <a:latin typeface="Times New Roman" panose="02020603050405020304" pitchFamily="18" charset="0"/>
                  <a:cs typeface="Times New Roman" panose="02020603050405020304" pitchFamily="18" charset="0"/>
                </a:endParaRPr>
              </a:p>
            </p:txBody>
          </p:sp>
        </mc:Choice>
        <mc:Fallback xmlns="">
          <p:sp>
            <p:nvSpPr>
              <p:cNvPr id="5" name="Rectangle 4">
                <a:extLst>
                  <a:ext uri="{FF2B5EF4-FFF2-40B4-BE49-F238E27FC236}">
                    <a16:creationId xmlns:a16="http://schemas.microsoft.com/office/drawing/2014/main" id="{38486389-A901-4EA2-B046-CE80DBDDD166}"/>
                  </a:ext>
                </a:extLst>
              </p:cNvPr>
              <p:cNvSpPr>
                <a:spLocks noRot="1" noChangeAspect="1" noMove="1" noResize="1" noEditPoints="1" noAdjustHandles="1" noChangeArrowheads="1" noChangeShapeType="1" noTextEdit="1"/>
              </p:cNvSpPr>
              <p:nvPr/>
            </p:nvSpPr>
            <p:spPr>
              <a:xfrm>
                <a:off x="328464" y="4134487"/>
                <a:ext cx="8496944" cy="1931876"/>
              </a:xfrm>
              <a:prstGeom prst="rect">
                <a:avLst/>
              </a:prstGeom>
              <a:blipFill>
                <a:blip r:embed="rId4"/>
                <a:stretch>
                  <a:fillRect l="-1722" t="-4101"/>
                </a:stretch>
              </a:blipFill>
            </p:spPr>
            <p:txBody>
              <a:bodyPr/>
              <a:lstStyle/>
              <a:p>
                <a:r>
                  <a:rPr lang="en-US">
                    <a:noFill/>
                  </a:rPr>
                  <a:t> </a:t>
                </a:r>
              </a:p>
            </p:txBody>
          </p:sp>
        </mc:Fallback>
      </mc:AlternateContent>
    </p:spTree>
    <p:extLst>
      <p:ext uri="{BB962C8B-B14F-4D97-AF65-F5344CB8AC3E}">
        <p14:creationId xmlns:p14="http://schemas.microsoft.com/office/powerpoint/2010/main" val="3575355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a:extLst>
              <a:ext uri="{FF2B5EF4-FFF2-40B4-BE49-F238E27FC236}">
                <a16:creationId xmlns:a16="http://schemas.microsoft.com/office/drawing/2014/main" id="{F18713F4-95DD-493B-9169-0AE6B7F01379}"/>
              </a:ext>
            </a:extLst>
          </p:cNvPr>
          <p:cNvSpPr>
            <a:spLocks noGrp="1" noChangeArrowheads="1"/>
          </p:cNvSpPr>
          <p:nvPr>
            <p:ph type="title"/>
          </p:nvPr>
        </p:nvSpPr>
        <p:spPr>
          <a:xfrm>
            <a:off x="971600" y="44624"/>
            <a:ext cx="8432800" cy="914400"/>
          </a:xfrm>
        </p:spPr>
        <p:txBody>
          <a:bodyPr/>
          <a:lstStyle/>
          <a:p>
            <a:r>
              <a:rPr lang="en-US" altLang="en-US"/>
              <a:t>Diffie-Hellman key exchange</a:t>
            </a:r>
            <a:endParaRPr lang="en-US" altLang="en-US" dirty="0"/>
          </a:p>
        </p:txBody>
      </p:sp>
      <p:sp>
        <p:nvSpPr>
          <p:cNvPr id="22532" name="Rectangle 3">
            <a:extLst>
              <a:ext uri="{FF2B5EF4-FFF2-40B4-BE49-F238E27FC236}">
                <a16:creationId xmlns:a16="http://schemas.microsoft.com/office/drawing/2014/main" id="{1077C376-09BB-40BC-A917-86D0191CE281}"/>
              </a:ext>
            </a:extLst>
          </p:cNvPr>
          <p:cNvSpPr>
            <a:spLocks noGrp="1" noChangeArrowheads="1"/>
          </p:cNvSpPr>
          <p:nvPr>
            <p:ph type="body" idx="1"/>
          </p:nvPr>
        </p:nvSpPr>
        <p:spPr>
          <a:xfrm>
            <a:off x="342900" y="1236749"/>
            <a:ext cx="8534400" cy="2743200"/>
          </a:xfrm>
        </p:spPr>
        <p:txBody>
          <a:bodyPr/>
          <a:lstStyle/>
          <a:p>
            <a:r>
              <a:rPr lang="en-US" altLang="en-US" sz="2600" dirty="0"/>
              <a:t>Alice and Bob never met and share no secrets</a:t>
            </a:r>
          </a:p>
          <a:p>
            <a:r>
              <a:rPr lang="en-US" altLang="en-US" sz="2600" dirty="0"/>
              <a:t>Public info: p and g</a:t>
            </a:r>
          </a:p>
          <a:p>
            <a:pPr lvl="1"/>
            <a:r>
              <a:rPr lang="en-US" altLang="en-US" sz="2600" dirty="0"/>
              <a:t>p is a large prime number, g is a generator of </a:t>
            </a:r>
            <a:r>
              <a:rPr lang="en-US" altLang="en-US" sz="2600" dirty="0" err="1"/>
              <a:t>Z</a:t>
            </a:r>
            <a:r>
              <a:rPr lang="en-US" altLang="en-US" sz="2600" baseline="-25000" dirty="0" err="1"/>
              <a:t>p</a:t>
            </a:r>
            <a:r>
              <a:rPr lang="en-US" altLang="en-US" sz="2600" dirty="0"/>
              <a:t>*</a:t>
            </a:r>
          </a:p>
          <a:p>
            <a:pPr lvl="2"/>
            <a:r>
              <a:rPr lang="en-US" altLang="en-US" sz="2600" dirty="0" err="1"/>
              <a:t>Z</a:t>
            </a:r>
            <a:r>
              <a:rPr lang="en-US" altLang="en-US" sz="2600" baseline="-25000" dirty="0" err="1"/>
              <a:t>p</a:t>
            </a:r>
            <a:r>
              <a:rPr lang="en-US" altLang="en-US" sz="2600" dirty="0"/>
              <a:t>*={1, 2 … p-1}; </a:t>
            </a:r>
            <a:r>
              <a:rPr lang="en-US" altLang="en-US" sz="2600" dirty="0">
                <a:sym typeface="Symbol" panose="05050102010706020507" pitchFamily="18" charset="2"/>
              </a:rPr>
              <a:t></a:t>
            </a:r>
            <a:r>
              <a:rPr lang="en-US" altLang="en-US" sz="2600" dirty="0" err="1">
                <a:sym typeface="Symbol" panose="05050102010706020507" pitchFamily="18" charset="2"/>
              </a:rPr>
              <a:t>a</a:t>
            </a:r>
            <a:r>
              <a:rPr lang="en-US" altLang="en-US" sz="2600" dirty="0" err="1"/>
              <a:t>Z</a:t>
            </a:r>
            <a:r>
              <a:rPr lang="en-US" altLang="en-US" sz="2600" baseline="-25000" dirty="0" err="1"/>
              <a:t>p</a:t>
            </a:r>
            <a:r>
              <a:rPr lang="en-US" altLang="en-US" sz="2600" dirty="0"/>
              <a:t>* </a:t>
            </a:r>
            <a:r>
              <a:rPr lang="en-US" altLang="en-US" sz="2600" dirty="0">
                <a:sym typeface="Symbol" panose="05050102010706020507" pitchFamily="18" charset="2"/>
              </a:rPr>
              <a:t></a:t>
            </a:r>
            <a:r>
              <a:rPr lang="en-US" altLang="en-US" sz="2600" dirty="0" err="1">
                <a:sym typeface="Symbol" panose="05050102010706020507" pitchFamily="18" charset="2"/>
              </a:rPr>
              <a:t>i</a:t>
            </a:r>
            <a:r>
              <a:rPr lang="en-US" altLang="en-US" sz="2600" dirty="0">
                <a:sym typeface="Symbol" panose="05050102010706020507" pitchFamily="18" charset="2"/>
              </a:rPr>
              <a:t> such that </a:t>
            </a:r>
            <a:r>
              <a:rPr lang="en-US" altLang="en-US" sz="2600" dirty="0"/>
              <a:t>a=</a:t>
            </a:r>
            <a:r>
              <a:rPr lang="en-US" altLang="en-US" sz="2600" dirty="0" err="1"/>
              <a:t>g</a:t>
            </a:r>
            <a:r>
              <a:rPr lang="en-US" altLang="en-US" sz="2600" baseline="30000" dirty="0" err="1"/>
              <a:t>i</a:t>
            </a:r>
            <a:r>
              <a:rPr lang="en-US" altLang="en-US" sz="2600" dirty="0"/>
              <a:t> mod p</a:t>
            </a:r>
          </a:p>
        </p:txBody>
      </p:sp>
      <p:pic>
        <p:nvPicPr>
          <p:cNvPr id="22533" name="Picture 4" descr="PE03749_">
            <a:extLst>
              <a:ext uri="{FF2B5EF4-FFF2-40B4-BE49-F238E27FC236}">
                <a16:creationId xmlns:a16="http://schemas.microsoft.com/office/drawing/2014/main" id="{498CCD9A-FEB1-4540-A3B2-13727A95D7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4650" y="4486275"/>
            <a:ext cx="715963"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Picture 5" descr="PE03749_">
            <a:extLst>
              <a:ext uri="{FF2B5EF4-FFF2-40B4-BE49-F238E27FC236}">
                <a16:creationId xmlns:a16="http://schemas.microsoft.com/office/drawing/2014/main" id="{115A27AF-8C96-4737-8949-8BC3C54488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216650" y="4486275"/>
            <a:ext cx="715963"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5" name="Line 6">
            <a:extLst>
              <a:ext uri="{FF2B5EF4-FFF2-40B4-BE49-F238E27FC236}">
                <a16:creationId xmlns:a16="http://schemas.microsoft.com/office/drawing/2014/main" id="{3E74825B-97BA-4D8E-8BCA-F643B2BC125D}"/>
              </a:ext>
            </a:extLst>
          </p:cNvPr>
          <p:cNvSpPr>
            <a:spLocks noChangeShapeType="1"/>
          </p:cNvSpPr>
          <p:nvPr/>
        </p:nvSpPr>
        <p:spPr bwMode="auto">
          <a:xfrm>
            <a:off x="2589213" y="4791075"/>
            <a:ext cx="3352800" cy="0"/>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lstStyle/>
          <a:p>
            <a:endParaRPr lang="en-US"/>
          </a:p>
        </p:txBody>
      </p:sp>
      <p:sp>
        <p:nvSpPr>
          <p:cNvPr id="22536" name="Text Box 7">
            <a:extLst>
              <a:ext uri="{FF2B5EF4-FFF2-40B4-BE49-F238E27FC236}">
                <a16:creationId xmlns:a16="http://schemas.microsoft.com/office/drawing/2014/main" id="{E7A7B9DD-FF58-423D-8908-6800512A9DEF}"/>
              </a:ext>
            </a:extLst>
          </p:cNvPr>
          <p:cNvSpPr txBox="1">
            <a:spLocks noChangeArrowheads="1"/>
          </p:cNvSpPr>
          <p:nvPr/>
        </p:nvSpPr>
        <p:spPr bwMode="auto">
          <a:xfrm>
            <a:off x="1522413" y="5470525"/>
            <a:ext cx="7048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sz="2000">
                <a:solidFill>
                  <a:schemeClr val="tx1"/>
                </a:solidFill>
              </a:rPr>
              <a:t>Alice</a:t>
            </a:r>
          </a:p>
        </p:txBody>
      </p:sp>
      <p:sp>
        <p:nvSpPr>
          <p:cNvPr id="22537" name="Text Box 8">
            <a:extLst>
              <a:ext uri="{FF2B5EF4-FFF2-40B4-BE49-F238E27FC236}">
                <a16:creationId xmlns:a16="http://schemas.microsoft.com/office/drawing/2014/main" id="{1AB45043-F0CF-48DD-855E-B8368E06514C}"/>
              </a:ext>
            </a:extLst>
          </p:cNvPr>
          <p:cNvSpPr txBox="1">
            <a:spLocks noChangeArrowheads="1"/>
          </p:cNvSpPr>
          <p:nvPr/>
        </p:nvSpPr>
        <p:spPr bwMode="auto">
          <a:xfrm>
            <a:off x="6323013" y="5470525"/>
            <a:ext cx="6111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sz="2000">
                <a:solidFill>
                  <a:schemeClr val="tx1"/>
                </a:solidFill>
              </a:rPr>
              <a:t>Bob</a:t>
            </a:r>
          </a:p>
        </p:txBody>
      </p:sp>
      <p:sp>
        <p:nvSpPr>
          <p:cNvPr id="22538" name="AutoShape 9">
            <a:extLst>
              <a:ext uri="{FF2B5EF4-FFF2-40B4-BE49-F238E27FC236}">
                <a16:creationId xmlns:a16="http://schemas.microsoft.com/office/drawing/2014/main" id="{7AA166B5-F0CE-4524-BE83-8059729F195C}"/>
              </a:ext>
            </a:extLst>
          </p:cNvPr>
          <p:cNvSpPr>
            <a:spLocks noChangeArrowheads="1"/>
          </p:cNvSpPr>
          <p:nvPr/>
        </p:nvSpPr>
        <p:spPr bwMode="auto">
          <a:xfrm>
            <a:off x="152400" y="3962400"/>
            <a:ext cx="2438400" cy="331788"/>
          </a:xfrm>
          <a:prstGeom prst="wedgeRectCallout">
            <a:avLst>
              <a:gd name="adj1" fmla="val 29407"/>
              <a:gd name="adj2" fmla="val 104065"/>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nSpc>
                <a:spcPct val="90000"/>
              </a:lnSpc>
              <a:buFontTx/>
              <a:buNone/>
            </a:pPr>
            <a:r>
              <a:rPr lang="en-US" altLang="en-US" sz="1800">
                <a:solidFill>
                  <a:schemeClr val="tx1"/>
                </a:solidFill>
              </a:rPr>
              <a:t>Pick secret, random x</a:t>
            </a:r>
          </a:p>
        </p:txBody>
      </p:sp>
      <p:sp>
        <p:nvSpPr>
          <p:cNvPr id="22539" name="AutoShape 10">
            <a:extLst>
              <a:ext uri="{FF2B5EF4-FFF2-40B4-BE49-F238E27FC236}">
                <a16:creationId xmlns:a16="http://schemas.microsoft.com/office/drawing/2014/main" id="{9C42A92D-6D29-4224-9A98-33396D195152}"/>
              </a:ext>
            </a:extLst>
          </p:cNvPr>
          <p:cNvSpPr>
            <a:spLocks noChangeArrowheads="1"/>
          </p:cNvSpPr>
          <p:nvPr/>
        </p:nvSpPr>
        <p:spPr bwMode="auto">
          <a:xfrm>
            <a:off x="6292850" y="3962400"/>
            <a:ext cx="2470150" cy="331788"/>
          </a:xfrm>
          <a:prstGeom prst="wedgeRectCallout">
            <a:avLst>
              <a:gd name="adj1" fmla="val -35977"/>
              <a:gd name="adj2" fmla="val 10694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nSpc>
                <a:spcPct val="90000"/>
              </a:lnSpc>
              <a:buFontTx/>
              <a:buNone/>
            </a:pPr>
            <a:r>
              <a:rPr lang="en-US" altLang="en-US" sz="1800">
                <a:solidFill>
                  <a:schemeClr val="tx1"/>
                </a:solidFill>
              </a:rPr>
              <a:t>Pick secret, random y</a:t>
            </a:r>
          </a:p>
        </p:txBody>
      </p:sp>
      <p:sp>
        <p:nvSpPr>
          <p:cNvPr id="22540" name="Line 11">
            <a:extLst>
              <a:ext uri="{FF2B5EF4-FFF2-40B4-BE49-F238E27FC236}">
                <a16:creationId xmlns:a16="http://schemas.microsoft.com/office/drawing/2014/main" id="{8A1B0AF4-1047-4257-A14D-791795E711D5}"/>
              </a:ext>
            </a:extLst>
          </p:cNvPr>
          <p:cNvSpPr>
            <a:spLocks noChangeShapeType="1"/>
          </p:cNvSpPr>
          <p:nvPr/>
        </p:nvSpPr>
        <p:spPr bwMode="auto">
          <a:xfrm flipH="1">
            <a:off x="2590800" y="5400675"/>
            <a:ext cx="3352800" cy="0"/>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lstStyle/>
          <a:p>
            <a:endParaRPr lang="en-US"/>
          </a:p>
        </p:txBody>
      </p:sp>
      <p:sp>
        <p:nvSpPr>
          <p:cNvPr id="22541" name="Text Box 12">
            <a:extLst>
              <a:ext uri="{FF2B5EF4-FFF2-40B4-BE49-F238E27FC236}">
                <a16:creationId xmlns:a16="http://schemas.microsoft.com/office/drawing/2014/main" id="{906D2C33-E2F1-4E3C-BC39-228CB55C0895}"/>
              </a:ext>
            </a:extLst>
          </p:cNvPr>
          <p:cNvSpPr txBox="1">
            <a:spLocks noChangeArrowheads="1"/>
          </p:cNvSpPr>
          <p:nvPr/>
        </p:nvSpPr>
        <p:spPr bwMode="auto">
          <a:xfrm>
            <a:off x="3962400" y="4867275"/>
            <a:ext cx="1089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a:solidFill>
                  <a:schemeClr val="tx1"/>
                </a:solidFill>
              </a:rPr>
              <a:t>g</a:t>
            </a:r>
            <a:r>
              <a:rPr lang="en-US" altLang="en-US" baseline="30000">
                <a:solidFill>
                  <a:schemeClr val="tx1"/>
                </a:solidFill>
              </a:rPr>
              <a:t>y </a:t>
            </a:r>
            <a:r>
              <a:rPr lang="en-US" altLang="en-US" sz="1600">
                <a:solidFill>
                  <a:schemeClr val="tx1"/>
                </a:solidFill>
              </a:rPr>
              <a:t>mod p</a:t>
            </a:r>
            <a:endParaRPr lang="en-US" altLang="en-US" sz="1600"/>
          </a:p>
        </p:txBody>
      </p:sp>
      <p:sp>
        <p:nvSpPr>
          <p:cNvPr id="22542" name="Text Box 13">
            <a:extLst>
              <a:ext uri="{FF2B5EF4-FFF2-40B4-BE49-F238E27FC236}">
                <a16:creationId xmlns:a16="http://schemas.microsoft.com/office/drawing/2014/main" id="{0008FBD0-28F8-4E80-B394-589747B70367}"/>
              </a:ext>
            </a:extLst>
          </p:cNvPr>
          <p:cNvSpPr txBox="1">
            <a:spLocks noChangeArrowheads="1"/>
          </p:cNvSpPr>
          <p:nvPr/>
        </p:nvSpPr>
        <p:spPr bwMode="auto">
          <a:xfrm>
            <a:off x="3941763" y="4257675"/>
            <a:ext cx="10874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a:solidFill>
                  <a:schemeClr val="tx1"/>
                </a:solidFill>
              </a:rPr>
              <a:t>g</a:t>
            </a:r>
            <a:r>
              <a:rPr lang="en-US" altLang="en-US" baseline="30000">
                <a:solidFill>
                  <a:schemeClr val="tx1"/>
                </a:solidFill>
              </a:rPr>
              <a:t>x </a:t>
            </a:r>
            <a:r>
              <a:rPr lang="en-US" altLang="en-US" sz="1600">
                <a:solidFill>
                  <a:schemeClr val="tx1"/>
                </a:solidFill>
              </a:rPr>
              <a:t>mod p</a:t>
            </a:r>
            <a:endParaRPr lang="en-US" altLang="en-US" sz="1600"/>
          </a:p>
        </p:txBody>
      </p:sp>
      <p:sp>
        <p:nvSpPr>
          <p:cNvPr id="22543" name="Text Box 14">
            <a:extLst>
              <a:ext uri="{FF2B5EF4-FFF2-40B4-BE49-F238E27FC236}">
                <a16:creationId xmlns:a16="http://schemas.microsoft.com/office/drawing/2014/main" id="{3E8DFCCC-30A9-470B-8C01-2EE7CE17B46E}"/>
              </a:ext>
            </a:extLst>
          </p:cNvPr>
          <p:cNvSpPr txBox="1">
            <a:spLocks noChangeArrowheads="1"/>
          </p:cNvSpPr>
          <p:nvPr/>
        </p:nvSpPr>
        <p:spPr bwMode="auto">
          <a:xfrm>
            <a:off x="228600" y="5943600"/>
            <a:ext cx="3724096" cy="62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a:solidFill>
                  <a:schemeClr val="tx1"/>
                </a:solidFill>
              </a:rPr>
              <a:t>Compute k=(g</a:t>
            </a:r>
            <a:r>
              <a:rPr lang="en-US" altLang="en-US" baseline="30000">
                <a:solidFill>
                  <a:schemeClr val="tx1"/>
                </a:solidFill>
              </a:rPr>
              <a:t>y</a:t>
            </a:r>
            <a:r>
              <a:rPr lang="en-US" altLang="en-US">
                <a:solidFill>
                  <a:schemeClr val="tx1"/>
                </a:solidFill>
              </a:rPr>
              <a:t>)</a:t>
            </a:r>
            <a:r>
              <a:rPr lang="en-US" altLang="en-US" baseline="30000">
                <a:solidFill>
                  <a:schemeClr val="tx1"/>
                </a:solidFill>
              </a:rPr>
              <a:t>x</a:t>
            </a:r>
            <a:r>
              <a:rPr lang="en-US" altLang="en-US">
                <a:solidFill>
                  <a:schemeClr val="tx1"/>
                </a:solidFill>
              </a:rPr>
              <a:t>=g</a:t>
            </a:r>
            <a:r>
              <a:rPr lang="en-US" altLang="en-US" baseline="30000">
                <a:solidFill>
                  <a:schemeClr val="tx1"/>
                </a:solidFill>
              </a:rPr>
              <a:t>xy </a:t>
            </a:r>
            <a:r>
              <a:rPr lang="en-US" altLang="en-US" sz="1600">
                <a:solidFill>
                  <a:schemeClr val="tx1"/>
                </a:solidFill>
              </a:rPr>
              <a:t>mod p</a:t>
            </a:r>
          </a:p>
          <a:p>
            <a:pPr>
              <a:buFontTx/>
              <a:buNone/>
            </a:pPr>
            <a:endParaRPr lang="en-US" altLang="en-US" sz="1600" baseline="30000">
              <a:solidFill>
                <a:schemeClr val="tx1"/>
              </a:solidFill>
            </a:endParaRPr>
          </a:p>
        </p:txBody>
      </p:sp>
      <p:sp>
        <p:nvSpPr>
          <p:cNvPr id="22544" name="Text Box 15">
            <a:extLst>
              <a:ext uri="{FF2B5EF4-FFF2-40B4-BE49-F238E27FC236}">
                <a16:creationId xmlns:a16="http://schemas.microsoft.com/office/drawing/2014/main" id="{91364D1F-DC42-4876-902E-CDE7F5CFAC37}"/>
              </a:ext>
            </a:extLst>
          </p:cNvPr>
          <p:cNvSpPr txBox="1">
            <a:spLocks noChangeArrowheads="1"/>
          </p:cNvSpPr>
          <p:nvPr/>
        </p:nvSpPr>
        <p:spPr bwMode="auto">
          <a:xfrm>
            <a:off x="4921250" y="5943600"/>
            <a:ext cx="3724096" cy="62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a:solidFill>
                  <a:schemeClr val="tx1"/>
                </a:solidFill>
              </a:rPr>
              <a:t>Compute k=(g</a:t>
            </a:r>
            <a:r>
              <a:rPr lang="en-US" altLang="en-US" baseline="30000">
                <a:solidFill>
                  <a:schemeClr val="tx1"/>
                </a:solidFill>
              </a:rPr>
              <a:t>x</a:t>
            </a:r>
            <a:r>
              <a:rPr lang="en-US" altLang="en-US">
                <a:solidFill>
                  <a:schemeClr val="tx1"/>
                </a:solidFill>
              </a:rPr>
              <a:t>)</a:t>
            </a:r>
            <a:r>
              <a:rPr lang="en-US" altLang="en-US" baseline="30000">
                <a:solidFill>
                  <a:schemeClr val="tx1"/>
                </a:solidFill>
              </a:rPr>
              <a:t>y</a:t>
            </a:r>
            <a:r>
              <a:rPr lang="en-US" altLang="en-US">
                <a:solidFill>
                  <a:schemeClr val="tx1"/>
                </a:solidFill>
              </a:rPr>
              <a:t>=g</a:t>
            </a:r>
            <a:r>
              <a:rPr lang="en-US" altLang="en-US" baseline="30000">
                <a:solidFill>
                  <a:schemeClr val="tx1"/>
                </a:solidFill>
              </a:rPr>
              <a:t>xy </a:t>
            </a:r>
            <a:r>
              <a:rPr lang="en-US" altLang="en-US" sz="1600">
                <a:solidFill>
                  <a:schemeClr val="tx1"/>
                </a:solidFill>
              </a:rPr>
              <a:t>mod p</a:t>
            </a:r>
          </a:p>
          <a:p>
            <a:pPr>
              <a:buFontTx/>
              <a:buNone/>
            </a:pPr>
            <a:endParaRPr lang="en-US" altLang="en-US" sz="1600" baseline="30000">
              <a:solidFill>
                <a:schemeClr val="tx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5816" y="148389"/>
            <a:ext cx="7836520" cy="552657"/>
          </a:xfrm>
          <a:prstGeom prst="rect">
            <a:avLst/>
          </a:prstGeom>
        </p:spPr>
        <p:txBody>
          <a:bodyPr vert="horz" wrap="square" lIns="0" tIns="9340" rIns="0" bIns="0" numCol="1" rtlCol="0" anchor="ctr" anchorCtr="0" compatLnSpc="1">
            <a:prstTxWarp prst="textNoShape">
              <a:avLst/>
            </a:prstTxWarp>
            <a:spAutoFit/>
          </a:bodyPr>
          <a:lstStyle/>
          <a:p>
            <a:pPr marL="9340">
              <a:spcBef>
                <a:spcPts val="74"/>
              </a:spcBef>
            </a:pPr>
            <a:r>
              <a:rPr sz="3530" spc="-74" dirty="0"/>
              <a:t>Diffie-Hellman </a:t>
            </a:r>
            <a:r>
              <a:rPr sz="3530" spc="-55"/>
              <a:t>key </a:t>
            </a:r>
            <a:r>
              <a:rPr sz="3530" spc="-70"/>
              <a:t>exchange</a:t>
            </a:r>
            <a:endParaRPr sz="3530" dirty="0"/>
          </a:p>
        </p:txBody>
      </p:sp>
      <p:sp>
        <p:nvSpPr>
          <p:cNvPr id="3" name="object 3"/>
          <p:cNvSpPr txBox="1"/>
          <p:nvPr/>
        </p:nvSpPr>
        <p:spPr>
          <a:xfrm>
            <a:off x="-154018" y="4122156"/>
            <a:ext cx="3000238" cy="1471370"/>
          </a:xfrm>
          <a:prstGeom prst="rect">
            <a:avLst/>
          </a:prstGeom>
        </p:spPr>
        <p:txBody>
          <a:bodyPr vert="horz" wrap="square" lIns="0" tIns="9340" rIns="0" bIns="0" rtlCol="0">
            <a:spAutoFit/>
          </a:bodyPr>
          <a:lstStyle/>
          <a:p>
            <a:pPr algn="ctr">
              <a:spcBef>
                <a:spcPts val="74"/>
              </a:spcBef>
            </a:pPr>
            <a:r>
              <a:rPr sz="1900" dirty="0">
                <a:solidFill>
                  <a:schemeClr val="tx2"/>
                </a:solidFill>
                <a:latin typeface="Cambria Math"/>
                <a:cs typeface="Cambria Math"/>
              </a:rPr>
              <a:t>𝑎</a:t>
            </a:r>
            <a:r>
              <a:rPr sz="1900" spc="96" dirty="0">
                <a:solidFill>
                  <a:schemeClr val="tx2"/>
                </a:solidFill>
                <a:latin typeface="Cambria Math"/>
                <a:cs typeface="Cambria Math"/>
              </a:rPr>
              <a:t> </a:t>
            </a:r>
            <a:r>
              <a:rPr sz="1900" dirty="0">
                <a:solidFill>
                  <a:schemeClr val="tx2"/>
                </a:solidFill>
                <a:latin typeface="Cambria Math"/>
                <a:cs typeface="Cambria Math"/>
              </a:rPr>
              <a:t>=</a:t>
            </a:r>
          </a:p>
          <a:p>
            <a:pPr algn="ctr"/>
            <a:r>
              <a:rPr sz="1900" dirty="0">
                <a:solidFill>
                  <a:schemeClr val="tx2"/>
                </a:solidFill>
                <a:latin typeface="Cambria Math"/>
                <a:cs typeface="Cambria Math"/>
              </a:rPr>
              <a:t>68</a:t>
            </a:r>
            <a:r>
              <a:rPr sz="1900" spc="-11" dirty="0">
                <a:solidFill>
                  <a:schemeClr val="tx2"/>
                </a:solidFill>
                <a:latin typeface="Cambria Math"/>
                <a:cs typeface="Cambria Math"/>
              </a:rPr>
              <a:t>5</a:t>
            </a:r>
            <a:r>
              <a:rPr sz="1900" spc="-7" dirty="0">
                <a:solidFill>
                  <a:schemeClr val="tx2"/>
                </a:solidFill>
                <a:latin typeface="Cambria Math"/>
                <a:cs typeface="Cambria Math"/>
              </a:rPr>
              <a:t>40</a:t>
            </a:r>
            <a:r>
              <a:rPr sz="1900" dirty="0">
                <a:solidFill>
                  <a:schemeClr val="tx2"/>
                </a:solidFill>
                <a:latin typeface="Cambria Math"/>
                <a:cs typeface="Cambria Math"/>
              </a:rPr>
              <a:t>80</a:t>
            </a:r>
            <a:r>
              <a:rPr sz="1900" spc="-11" dirty="0">
                <a:solidFill>
                  <a:schemeClr val="tx2"/>
                </a:solidFill>
                <a:latin typeface="Cambria Math"/>
                <a:cs typeface="Cambria Math"/>
              </a:rPr>
              <a:t>0</a:t>
            </a:r>
            <a:r>
              <a:rPr sz="1900" spc="-7" dirty="0">
                <a:solidFill>
                  <a:schemeClr val="tx2"/>
                </a:solidFill>
                <a:latin typeface="Cambria Math"/>
                <a:cs typeface="Cambria Math"/>
              </a:rPr>
              <a:t>36270</a:t>
            </a:r>
            <a:r>
              <a:rPr sz="1900" dirty="0">
                <a:solidFill>
                  <a:schemeClr val="tx2"/>
                </a:solidFill>
                <a:latin typeface="Cambria Math"/>
                <a:cs typeface="Cambria Math"/>
              </a:rPr>
              <a:t>63</a:t>
            </a:r>
          </a:p>
          <a:p>
            <a:pPr algn="ctr"/>
            <a:r>
              <a:rPr sz="1900" dirty="0">
                <a:solidFill>
                  <a:schemeClr val="tx2"/>
                </a:solidFill>
                <a:latin typeface="Cambria Math"/>
                <a:cs typeface="Cambria Math"/>
              </a:rPr>
              <a:t>76</a:t>
            </a:r>
            <a:r>
              <a:rPr sz="1900" spc="-11" dirty="0">
                <a:solidFill>
                  <a:schemeClr val="tx2"/>
                </a:solidFill>
                <a:latin typeface="Cambria Math"/>
                <a:cs typeface="Cambria Math"/>
              </a:rPr>
              <a:t>1</a:t>
            </a:r>
            <a:r>
              <a:rPr sz="1900" spc="-7" dirty="0">
                <a:solidFill>
                  <a:schemeClr val="tx2"/>
                </a:solidFill>
                <a:latin typeface="Cambria Math"/>
                <a:cs typeface="Cambria Math"/>
              </a:rPr>
              <a:t>05</a:t>
            </a:r>
            <a:r>
              <a:rPr sz="1900" dirty="0">
                <a:solidFill>
                  <a:schemeClr val="tx2"/>
                </a:solidFill>
                <a:latin typeface="Cambria Math"/>
                <a:cs typeface="Cambria Math"/>
              </a:rPr>
              <a:t>92</a:t>
            </a:r>
            <a:r>
              <a:rPr sz="1900" spc="-11" dirty="0">
                <a:solidFill>
                  <a:schemeClr val="tx2"/>
                </a:solidFill>
                <a:latin typeface="Cambria Math"/>
                <a:cs typeface="Cambria Math"/>
              </a:rPr>
              <a:t>7</a:t>
            </a:r>
            <a:r>
              <a:rPr sz="1900" spc="-7" dirty="0">
                <a:solidFill>
                  <a:schemeClr val="tx2"/>
                </a:solidFill>
                <a:latin typeface="Cambria Math"/>
                <a:cs typeface="Cambria Math"/>
              </a:rPr>
              <a:t>59196</a:t>
            </a:r>
            <a:r>
              <a:rPr sz="1900" dirty="0">
                <a:solidFill>
                  <a:schemeClr val="tx2"/>
                </a:solidFill>
                <a:latin typeface="Cambria Math"/>
                <a:cs typeface="Cambria Math"/>
              </a:rPr>
              <a:t>65</a:t>
            </a:r>
          </a:p>
          <a:p>
            <a:pPr algn="ctr"/>
            <a:r>
              <a:rPr sz="1900" dirty="0">
                <a:solidFill>
                  <a:schemeClr val="tx2"/>
                </a:solidFill>
                <a:latin typeface="Cambria Math"/>
                <a:cs typeface="Cambria Math"/>
              </a:rPr>
              <a:t>78</a:t>
            </a:r>
            <a:r>
              <a:rPr sz="1900" spc="-11" dirty="0">
                <a:solidFill>
                  <a:schemeClr val="tx2"/>
                </a:solidFill>
                <a:latin typeface="Cambria Math"/>
                <a:cs typeface="Cambria Math"/>
              </a:rPr>
              <a:t>1</a:t>
            </a:r>
            <a:r>
              <a:rPr sz="1900" spc="-7" dirty="0">
                <a:solidFill>
                  <a:schemeClr val="tx2"/>
                </a:solidFill>
                <a:latin typeface="Cambria Math"/>
                <a:cs typeface="Cambria Math"/>
              </a:rPr>
              <a:t>69</a:t>
            </a:r>
            <a:r>
              <a:rPr sz="1900" dirty="0">
                <a:solidFill>
                  <a:schemeClr val="tx2"/>
                </a:solidFill>
                <a:latin typeface="Cambria Math"/>
                <a:cs typeface="Cambria Math"/>
              </a:rPr>
              <a:t>43</a:t>
            </a:r>
            <a:r>
              <a:rPr sz="1900" spc="-11" dirty="0">
                <a:solidFill>
                  <a:schemeClr val="tx2"/>
                </a:solidFill>
                <a:latin typeface="Cambria Math"/>
                <a:cs typeface="Cambria Math"/>
              </a:rPr>
              <a:t>6</a:t>
            </a:r>
            <a:r>
              <a:rPr sz="1900" spc="-7" dirty="0">
                <a:solidFill>
                  <a:schemeClr val="tx2"/>
                </a:solidFill>
                <a:latin typeface="Cambria Math"/>
                <a:cs typeface="Cambria Math"/>
              </a:rPr>
              <a:t>86394</a:t>
            </a:r>
            <a:r>
              <a:rPr sz="1900" dirty="0">
                <a:solidFill>
                  <a:schemeClr val="tx2"/>
                </a:solidFill>
                <a:latin typeface="Cambria Math"/>
                <a:cs typeface="Cambria Math"/>
              </a:rPr>
              <a:t>59</a:t>
            </a:r>
          </a:p>
          <a:p>
            <a:pPr algn="ctr"/>
            <a:r>
              <a:rPr sz="1900" dirty="0">
                <a:solidFill>
                  <a:schemeClr val="tx2"/>
                </a:solidFill>
                <a:latin typeface="Cambria Math"/>
                <a:cs typeface="Cambria Math"/>
              </a:rPr>
              <a:t>52</a:t>
            </a:r>
            <a:r>
              <a:rPr sz="1900" spc="-11" dirty="0">
                <a:solidFill>
                  <a:schemeClr val="tx2"/>
                </a:solidFill>
                <a:latin typeface="Cambria Math"/>
                <a:cs typeface="Cambria Math"/>
              </a:rPr>
              <a:t>7</a:t>
            </a:r>
            <a:r>
              <a:rPr sz="1900" spc="-7" dirty="0">
                <a:solidFill>
                  <a:schemeClr val="tx2"/>
                </a:solidFill>
                <a:latin typeface="Cambria Math"/>
                <a:cs typeface="Cambria Math"/>
              </a:rPr>
              <a:t>87</a:t>
            </a:r>
            <a:r>
              <a:rPr sz="1900" dirty="0">
                <a:solidFill>
                  <a:schemeClr val="tx2"/>
                </a:solidFill>
                <a:latin typeface="Cambria Math"/>
                <a:cs typeface="Cambria Math"/>
              </a:rPr>
              <a:t>18</a:t>
            </a:r>
            <a:r>
              <a:rPr sz="1900" spc="-11" dirty="0">
                <a:solidFill>
                  <a:schemeClr val="tx2"/>
                </a:solidFill>
                <a:latin typeface="Cambria Math"/>
                <a:cs typeface="Cambria Math"/>
              </a:rPr>
              <a:t>8</a:t>
            </a:r>
            <a:r>
              <a:rPr sz="1900" spc="-7" dirty="0">
                <a:solidFill>
                  <a:schemeClr val="tx2"/>
                </a:solidFill>
                <a:latin typeface="Cambria Math"/>
                <a:cs typeface="Cambria Math"/>
              </a:rPr>
              <a:t>15314</a:t>
            </a:r>
            <a:r>
              <a:rPr sz="1900" dirty="0">
                <a:solidFill>
                  <a:schemeClr val="tx2"/>
                </a:solidFill>
                <a:latin typeface="Cambria Math"/>
                <a:cs typeface="Cambria Math"/>
              </a:rPr>
              <a:t>52</a:t>
            </a:r>
          </a:p>
        </p:txBody>
      </p:sp>
      <p:sp>
        <p:nvSpPr>
          <p:cNvPr id="4" name="object 4"/>
          <p:cNvSpPr/>
          <p:nvPr/>
        </p:nvSpPr>
        <p:spPr>
          <a:xfrm>
            <a:off x="7580086" y="2639010"/>
            <a:ext cx="1349464" cy="1531036"/>
          </a:xfrm>
          <a:prstGeom prst="rect">
            <a:avLst/>
          </a:prstGeom>
          <a:blipFill>
            <a:blip r:embed="rId2" cstate="print"/>
            <a:stretch>
              <a:fillRect/>
            </a:stretch>
          </a:blipFill>
        </p:spPr>
        <p:txBody>
          <a:bodyPr wrap="square" lIns="0" tIns="0" rIns="0" bIns="0" rtlCol="0"/>
          <a:lstStyle/>
          <a:p>
            <a:endParaRPr sz="2059"/>
          </a:p>
        </p:txBody>
      </p:sp>
      <p:sp>
        <p:nvSpPr>
          <p:cNvPr id="5" name="object 5"/>
          <p:cNvSpPr/>
          <p:nvPr/>
        </p:nvSpPr>
        <p:spPr>
          <a:xfrm>
            <a:off x="96390" y="2661426"/>
            <a:ext cx="1249711" cy="1513103"/>
          </a:xfrm>
          <a:prstGeom prst="rect">
            <a:avLst/>
          </a:prstGeom>
          <a:blipFill>
            <a:blip r:embed="rId3" cstate="print"/>
            <a:stretch>
              <a:fillRect/>
            </a:stretch>
          </a:blipFill>
        </p:spPr>
        <p:txBody>
          <a:bodyPr wrap="square" lIns="0" tIns="0" rIns="0" bIns="0" rtlCol="0"/>
          <a:lstStyle/>
          <a:p>
            <a:endParaRPr sz="2059"/>
          </a:p>
        </p:txBody>
      </p:sp>
      <p:sp>
        <p:nvSpPr>
          <p:cNvPr id="6" name="object 6"/>
          <p:cNvSpPr/>
          <p:nvPr/>
        </p:nvSpPr>
        <p:spPr>
          <a:xfrm>
            <a:off x="1371880" y="2699534"/>
            <a:ext cx="6181307" cy="560409"/>
          </a:xfrm>
          <a:custGeom>
            <a:avLst/>
            <a:gdLst/>
            <a:ahLst/>
            <a:cxnLst/>
            <a:rect l="l" t="t" r="r" b="b"/>
            <a:pathLst>
              <a:path w="8404860" h="762000">
                <a:moveTo>
                  <a:pt x="0" y="190500"/>
                </a:moveTo>
                <a:lnTo>
                  <a:pt x="8023859" y="190500"/>
                </a:lnTo>
                <a:lnTo>
                  <a:pt x="8023859" y="0"/>
                </a:lnTo>
                <a:lnTo>
                  <a:pt x="8404860" y="381000"/>
                </a:lnTo>
                <a:lnTo>
                  <a:pt x="8023859" y="762000"/>
                </a:lnTo>
                <a:lnTo>
                  <a:pt x="8023859" y="571500"/>
                </a:lnTo>
                <a:lnTo>
                  <a:pt x="0" y="571500"/>
                </a:lnTo>
                <a:lnTo>
                  <a:pt x="0" y="190500"/>
                </a:lnTo>
                <a:close/>
              </a:path>
            </a:pathLst>
          </a:custGeom>
          <a:ln w="9144">
            <a:solidFill>
              <a:srgbClr val="000000"/>
            </a:solidFill>
          </a:ln>
        </p:spPr>
        <p:txBody>
          <a:bodyPr wrap="square" lIns="0" tIns="0" rIns="0" bIns="0" rtlCol="0"/>
          <a:lstStyle/>
          <a:p>
            <a:endParaRPr sz="2059"/>
          </a:p>
        </p:txBody>
      </p:sp>
      <p:sp>
        <p:nvSpPr>
          <p:cNvPr id="7" name="object 7"/>
          <p:cNvSpPr/>
          <p:nvPr/>
        </p:nvSpPr>
        <p:spPr>
          <a:xfrm>
            <a:off x="1371881" y="3425823"/>
            <a:ext cx="6144413" cy="560409"/>
          </a:xfrm>
          <a:custGeom>
            <a:avLst/>
            <a:gdLst/>
            <a:ahLst/>
            <a:cxnLst/>
            <a:rect l="l" t="t" r="r" b="b"/>
            <a:pathLst>
              <a:path w="8354695" h="762000">
                <a:moveTo>
                  <a:pt x="8354568" y="571500"/>
                </a:moveTo>
                <a:lnTo>
                  <a:pt x="381000" y="571500"/>
                </a:lnTo>
                <a:lnTo>
                  <a:pt x="381000" y="762000"/>
                </a:lnTo>
                <a:lnTo>
                  <a:pt x="0" y="381000"/>
                </a:lnTo>
                <a:lnTo>
                  <a:pt x="381000" y="0"/>
                </a:lnTo>
                <a:lnTo>
                  <a:pt x="381000" y="190500"/>
                </a:lnTo>
                <a:lnTo>
                  <a:pt x="8354568" y="190500"/>
                </a:lnTo>
                <a:lnTo>
                  <a:pt x="8354568" y="571500"/>
                </a:lnTo>
                <a:close/>
              </a:path>
            </a:pathLst>
          </a:custGeom>
          <a:ln w="9144">
            <a:solidFill>
              <a:srgbClr val="000000"/>
            </a:solidFill>
          </a:ln>
        </p:spPr>
        <p:txBody>
          <a:bodyPr wrap="square" lIns="0" tIns="0" rIns="0" bIns="0" rtlCol="0"/>
          <a:lstStyle/>
          <a:p>
            <a:endParaRPr sz="2059"/>
          </a:p>
        </p:txBody>
      </p:sp>
      <p:sp>
        <p:nvSpPr>
          <p:cNvPr id="8" name="object 8"/>
          <p:cNvSpPr txBox="1"/>
          <p:nvPr/>
        </p:nvSpPr>
        <p:spPr>
          <a:xfrm>
            <a:off x="228655" y="1203091"/>
            <a:ext cx="8700895" cy="979158"/>
          </a:xfrm>
          <a:prstGeom prst="rect">
            <a:avLst/>
          </a:prstGeom>
        </p:spPr>
        <p:txBody>
          <a:bodyPr vert="horz" wrap="square" lIns="0" tIns="29888" rIns="0" bIns="0" rtlCol="0">
            <a:spAutoFit/>
          </a:bodyPr>
          <a:lstStyle/>
          <a:p>
            <a:pPr algn="ctr">
              <a:spcBef>
                <a:spcPts val="235"/>
              </a:spcBef>
            </a:pPr>
            <a:r>
              <a:rPr sz="2000">
                <a:latin typeface="Cambria Math"/>
                <a:cs typeface="Cambria Math"/>
              </a:rPr>
              <a:t> </a:t>
            </a:r>
            <a:r>
              <a:rPr lang="en-US" sz="2000">
                <a:latin typeface="Cambria Math"/>
                <a:cs typeface="Cambria Math"/>
              </a:rPr>
              <a:t>p</a:t>
            </a:r>
            <a:r>
              <a:rPr sz="2000">
                <a:latin typeface="Cambria Math"/>
                <a:cs typeface="Cambria Math"/>
              </a:rPr>
              <a:t>=</a:t>
            </a:r>
            <a:r>
              <a:rPr sz="2000" spc="-99">
                <a:latin typeface="Cambria Math"/>
                <a:cs typeface="Cambria Math"/>
              </a:rPr>
              <a:t> </a:t>
            </a:r>
            <a:r>
              <a:rPr sz="2000" dirty="0">
                <a:latin typeface="Cambria Math"/>
                <a:cs typeface="Cambria Math"/>
              </a:rPr>
              <a:t>1606938044258990275541962092341162602522202993782792835301301</a:t>
            </a:r>
          </a:p>
          <a:p>
            <a:pPr marR="367045" algn="ctr">
              <a:spcBef>
                <a:spcPts val="165"/>
              </a:spcBef>
            </a:pPr>
            <a:r>
              <a:rPr sz="2000" dirty="0">
                <a:latin typeface="Cambria Math"/>
                <a:cs typeface="Cambria Math"/>
              </a:rPr>
              <a:t>𝑔  =</a:t>
            </a:r>
            <a:r>
              <a:rPr sz="2000" spc="-125" dirty="0">
                <a:latin typeface="Cambria Math"/>
                <a:cs typeface="Cambria Math"/>
              </a:rPr>
              <a:t> </a:t>
            </a:r>
            <a:r>
              <a:rPr sz="2000" dirty="0">
                <a:latin typeface="Cambria Math"/>
                <a:cs typeface="Cambria Math"/>
              </a:rPr>
              <a:t>123456789</a:t>
            </a:r>
          </a:p>
        </p:txBody>
      </p:sp>
      <p:sp>
        <p:nvSpPr>
          <p:cNvPr id="9" name="object 9"/>
          <p:cNvSpPr txBox="1"/>
          <p:nvPr/>
        </p:nvSpPr>
        <p:spPr>
          <a:xfrm>
            <a:off x="6798065" y="4195655"/>
            <a:ext cx="2154350" cy="1471370"/>
          </a:xfrm>
          <a:prstGeom prst="rect">
            <a:avLst/>
          </a:prstGeom>
        </p:spPr>
        <p:txBody>
          <a:bodyPr vert="horz" wrap="square" lIns="0" tIns="9340" rIns="0" bIns="0" rtlCol="0">
            <a:spAutoFit/>
          </a:bodyPr>
          <a:lstStyle/>
          <a:p>
            <a:pPr marL="504337">
              <a:spcBef>
                <a:spcPts val="74"/>
              </a:spcBef>
            </a:pPr>
            <a:r>
              <a:rPr sz="1900" dirty="0">
                <a:solidFill>
                  <a:schemeClr val="tx2"/>
                </a:solidFill>
                <a:latin typeface="Cambria Math"/>
                <a:cs typeface="Cambria Math"/>
              </a:rPr>
              <a:t>𝑏</a:t>
            </a:r>
            <a:r>
              <a:rPr sz="1900" spc="92" dirty="0">
                <a:solidFill>
                  <a:schemeClr val="tx2"/>
                </a:solidFill>
                <a:latin typeface="Cambria Math"/>
                <a:cs typeface="Cambria Math"/>
              </a:rPr>
              <a:t> </a:t>
            </a:r>
            <a:r>
              <a:rPr sz="1900" dirty="0">
                <a:solidFill>
                  <a:schemeClr val="tx2"/>
                </a:solidFill>
                <a:latin typeface="Cambria Math"/>
                <a:cs typeface="Cambria Math"/>
              </a:rPr>
              <a:t>=</a:t>
            </a:r>
          </a:p>
          <a:p>
            <a:pPr marL="9340"/>
            <a:r>
              <a:rPr sz="1900" dirty="0">
                <a:solidFill>
                  <a:schemeClr val="tx2"/>
                </a:solidFill>
                <a:latin typeface="Cambria Math"/>
                <a:cs typeface="Cambria Math"/>
              </a:rPr>
              <a:t>36</a:t>
            </a:r>
            <a:r>
              <a:rPr sz="1900" spc="-11" dirty="0">
                <a:solidFill>
                  <a:schemeClr val="tx2"/>
                </a:solidFill>
                <a:latin typeface="Cambria Math"/>
                <a:cs typeface="Cambria Math"/>
              </a:rPr>
              <a:t>2</a:t>
            </a:r>
            <a:r>
              <a:rPr sz="1900" dirty="0">
                <a:solidFill>
                  <a:schemeClr val="tx2"/>
                </a:solidFill>
                <a:latin typeface="Cambria Math"/>
                <a:cs typeface="Cambria Math"/>
              </a:rPr>
              <a:t>05</a:t>
            </a:r>
            <a:r>
              <a:rPr sz="1900" spc="-11" dirty="0">
                <a:solidFill>
                  <a:schemeClr val="tx2"/>
                </a:solidFill>
                <a:latin typeface="Cambria Math"/>
                <a:cs typeface="Cambria Math"/>
              </a:rPr>
              <a:t>9</a:t>
            </a:r>
            <a:r>
              <a:rPr sz="1900" spc="-7" dirty="0">
                <a:solidFill>
                  <a:schemeClr val="tx2"/>
                </a:solidFill>
                <a:latin typeface="Cambria Math"/>
                <a:cs typeface="Cambria Math"/>
              </a:rPr>
              <a:t>13191</a:t>
            </a:r>
            <a:r>
              <a:rPr sz="1900" dirty="0">
                <a:solidFill>
                  <a:schemeClr val="tx2"/>
                </a:solidFill>
                <a:latin typeface="Cambria Math"/>
                <a:cs typeface="Cambria Math"/>
              </a:rPr>
              <a:t>29</a:t>
            </a:r>
            <a:r>
              <a:rPr sz="1900" spc="-11" dirty="0">
                <a:solidFill>
                  <a:schemeClr val="tx2"/>
                </a:solidFill>
                <a:latin typeface="Cambria Math"/>
                <a:cs typeface="Cambria Math"/>
              </a:rPr>
              <a:t>4</a:t>
            </a:r>
            <a:r>
              <a:rPr sz="1900" dirty="0">
                <a:solidFill>
                  <a:schemeClr val="tx2"/>
                </a:solidFill>
                <a:latin typeface="Cambria Math"/>
                <a:cs typeface="Cambria Math"/>
              </a:rPr>
              <a:t>1</a:t>
            </a:r>
          </a:p>
          <a:p>
            <a:pPr marL="9340"/>
            <a:r>
              <a:rPr sz="1900" dirty="0">
                <a:solidFill>
                  <a:schemeClr val="tx2"/>
                </a:solidFill>
                <a:latin typeface="Cambria Math"/>
                <a:cs typeface="Cambria Math"/>
              </a:rPr>
              <a:t>98</a:t>
            </a:r>
            <a:r>
              <a:rPr sz="1900" spc="-11" dirty="0">
                <a:solidFill>
                  <a:schemeClr val="tx2"/>
                </a:solidFill>
                <a:latin typeface="Cambria Math"/>
                <a:cs typeface="Cambria Math"/>
              </a:rPr>
              <a:t>7</a:t>
            </a:r>
            <a:r>
              <a:rPr sz="1900" dirty="0">
                <a:solidFill>
                  <a:schemeClr val="tx2"/>
                </a:solidFill>
                <a:latin typeface="Cambria Math"/>
                <a:cs typeface="Cambria Math"/>
              </a:rPr>
              <a:t>63</a:t>
            </a:r>
            <a:r>
              <a:rPr sz="1900" spc="-11" dirty="0">
                <a:solidFill>
                  <a:schemeClr val="tx2"/>
                </a:solidFill>
                <a:latin typeface="Cambria Math"/>
                <a:cs typeface="Cambria Math"/>
              </a:rPr>
              <a:t>7</a:t>
            </a:r>
            <a:r>
              <a:rPr sz="1900" spc="-7" dirty="0">
                <a:solidFill>
                  <a:schemeClr val="tx2"/>
                </a:solidFill>
                <a:latin typeface="Cambria Math"/>
                <a:cs typeface="Cambria Math"/>
              </a:rPr>
              <a:t>88025</a:t>
            </a:r>
            <a:r>
              <a:rPr sz="1900" dirty="0">
                <a:solidFill>
                  <a:schemeClr val="tx2"/>
                </a:solidFill>
                <a:latin typeface="Cambria Math"/>
                <a:cs typeface="Cambria Math"/>
              </a:rPr>
              <a:t>73</a:t>
            </a:r>
            <a:r>
              <a:rPr sz="1900" spc="-11" dirty="0">
                <a:solidFill>
                  <a:schemeClr val="tx2"/>
                </a:solidFill>
                <a:latin typeface="Cambria Math"/>
                <a:cs typeface="Cambria Math"/>
              </a:rPr>
              <a:t>2</a:t>
            </a:r>
            <a:r>
              <a:rPr sz="1900" dirty="0">
                <a:solidFill>
                  <a:schemeClr val="tx2"/>
                </a:solidFill>
                <a:latin typeface="Cambria Math"/>
                <a:cs typeface="Cambria Math"/>
              </a:rPr>
              <a:t>5</a:t>
            </a:r>
          </a:p>
          <a:p>
            <a:pPr marL="9340"/>
            <a:r>
              <a:rPr sz="1900" dirty="0">
                <a:solidFill>
                  <a:schemeClr val="tx2"/>
                </a:solidFill>
                <a:latin typeface="Cambria Math"/>
                <a:cs typeface="Cambria Math"/>
              </a:rPr>
              <a:t>26</a:t>
            </a:r>
            <a:r>
              <a:rPr sz="1900" spc="-11" dirty="0">
                <a:solidFill>
                  <a:schemeClr val="tx2"/>
                </a:solidFill>
                <a:latin typeface="Cambria Math"/>
                <a:cs typeface="Cambria Math"/>
              </a:rPr>
              <a:t>9</a:t>
            </a:r>
            <a:r>
              <a:rPr sz="1900" dirty="0">
                <a:solidFill>
                  <a:schemeClr val="tx2"/>
                </a:solidFill>
                <a:latin typeface="Cambria Math"/>
                <a:cs typeface="Cambria Math"/>
              </a:rPr>
              <a:t>69</a:t>
            </a:r>
            <a:r>
              <a:rPr sz="1900" spc="-11" dirty="0">
                <a:solidFill>
                  <a:schemeClr val="tx2"/>
                </a:solidFill>
                <a:latin typeface="Cambria Math"/>
                <a:cs typeface="Cambria Math"/>
              </a:rPr>
              <a:t>6</a:t>
            </a:r>
            <a:r>
              <a:rPr sz="1900" spc="-7" dirty="0">
                <a:solidFill>
                  <a:schemeClr val="tx2"/>
                </a:solidFill>
                <a:latin typeface="Cambria Math"/>
                <a:cs typeface="Cambria Math"/>
              </a:rPr>
              <a:t>68283</a:t>
            </a:r>
            <a:r>
              <a:rPr sz="1900" dirty="0">
                <a:solidFill>
                  <a:schemeClr val="tx2"/>
                </a:solidFill>
                <a:latin typeface="Cambria Math"/>
                <a:cs typeface="Cambria Math"/>
              </a:rPr>
              <a:t>67</a:t>
            </a:r>
            <a:r>
              <a:rPr sz="1900" spc="-11" dirty="0">
                <a:solidFill>
                  <a:schemeClr val="tx2"/>
                </a:solidFill>
                <a:latin typeface="Cambria Math"/>
                <a:cs typeface="Cambria Math"/>
              </a:rPr>
              <a:t>3</a:t>
            </a:r>
            <a:r>
              <a:rPr sz="1900" dirty="0">
                <a:solidFill>
                  <a:schemeClr val="tx2"/>
                </a:solidFill>
                <a:latin typeface="Cambria Math"/>
                <a:cs typeface="Cambria Math"/>
              </a:rPr>
              <a:t>5</a:t>
            </a:r>
          </a:p>
          <a:p>
            <a:pPr marL="9340"/>
            <a:r>
              <a:rPr sz="1900" dirty="0">
                <a:solidFill>
                  <a:schemeClr val="tx2"/>
                </a:solidFill>
                <a:latin typeface="Cambria Math"/>
                <a:cs typeface="Cambria Math"/>
              </a:rPr>
              <a:t>52</a:t>
            </a:r>
            <a:r>
              <a:rPr sz="1900" spc="-11" dirty="0">
                <a:solidFill>
                  <a:schemeClr val="tx2"/>
                </a:solidFill>
                <a:latin typeface="Cambria Math"/>
                <a:cs typeface="Cambria Math"/>
              </a:rPr>
              <a:t>4</a:t>
            </a:r>
            <a:r>
              <a:rPr sz="1900" dirty="0">
                <a:solidFill>
                  <a:schemeClr val="tx2"/>
                </a:solidFill>
                <a:latin typeface="Cambria Math"/>
                <a:cs typeface="Cambria Math"/>
              </a:rPr>
              <a:t>94</a:t>
            </a:r>
            <a:r>
              <a:rPr sz="1900" spc="-11" dirty="0">
                <a:solidFill>
                  <a:schemeClr val="tx2"/>
                </a:solidFill>
                <a:latin typeface="Cambria Math"/>
                <a:cs typeface="Cambria Math"/>
              </a:rPr>
              <a:t>2</a:t>
            </a:r>
            <a:r>
              <a:rPr sz="1900" spc="-7" dirty="0">
                <a:solidFill>
                  <a:schemeClr val="tx2"/>
                </a:solidFill>
                <a:latin typeface="Cambria Math"/>
                <a:cs typeface="Cambria Math"/>
              </a:rPr>
              <a:t>24680</a:t>
            </a:r>
            <a:r>
              <a:rPr sz="1900" dirty="0">
                <a:solidFill>
                  <a:schemeClr val="tx2"/>
                </a:solidFill>
                <a:latin typeface="Cambria Math"/>
                <a:cs typeface="Cambria Math"/>
              </a:rPr>
              <a:t>74</a:t>
            </a:r>
            <a:r>
              <a:rPr sz="1900" spc="-11" dirty="0">
                <a:solidFill>
                  <a:schemeClr val="tx2"/>
                </a:solidFill>
                <a:latin typeface="Cambria Math"/>
                <a:cs typeface="Cambria Math"/>
              </a:rPr>
              <a:t>4</a:t>
            </a:r>
            <a:r>
              <a:rPr sz="1900" dirty="0">
                <a:solidFill>
                  <a:schemeClr val="tx2"/>
                </a:solidFill>
                <a:latin typeface="Cambria Math"/>
                <a:cs typeface="Cambria Math"/>
              </a:rPr>
              <a:t>0</a:t>
            </a:r>
          </a:p>
        </p:txBody>
      </p:sp>
      <p:sp>
        <p:nvSpPr>
          <p:cNvPr id="10" name="object 10"/>
          <p:cNvSpPr txBox="1"/>
          <p:nvPr/>
        </p:nvSpPr>
        <p:spPr>
          <a:xfrm>
            <a:off x="1458182" y="2865509"/>
            <a:ext cx="5946869" cy="196557"/>
          </a:xfrm>
          <a:prstGeom prst="rect">
            <a:avLst/>
          </a:prstGeom>
        </p:spPr>
        <p:txBody>
          <a:bodyPr vert="horz" wrap="square" lIns="0" tIns="9807" rIns="0" bIns="0" rtlCol="0">
            <a:spAutoFit/>
          </a:bodyPr>
          <a:lstStyle/>
          <a:p>
            <a:pPr marL="28019">
              <a:spcBef>
                <a:spcPts val="77"/>
              </a:spcBef>
            </a:pPr>
            <a:r>
              <a:rPr sz="1213" spc="37" dirty="0">
                <a:solidFill>
                  <a:srgbClr val="FF0000"/>
                </a:solidFill>
                <a:latin typeface="Cambria Math"/>
                <a:cs typeface="Cambria Math"/>
              </a:rPr>
              <a:t>𝑔</a:t>
            </a:r>
            <a:r>
              <a:rPr sz="1324" spc="55" baseline="27777" dirty="0">
                <a:solidFill>
                  <a:srgbClr val="FF0000"/>
                </a:solidFill>
                <a:latin typeface="Cambria Math"/>
                <a:cs typeface="Cambria Math"/>
              </a:rPr>
              <a:t>𝑎 </a:t>
            </a:r>
            <a:r>
              <a:rPr sz="1213" dirty="0">
                <a:solidFill>
                  <a:srgbClr val="FF0000"/>
                </a:solidFill>
                <a:latin typeface="Segoe UI"/>
                <a:cs typeface="Segoe UI"/>
              </a:rPr>
              <a:t>mod </a:t>
            </a:r>
            <a:r>
              <a:rPr sz="1213" dirty="0">
                <a:solidFill>
                  <a:srgbClr val="FF0000"/>
                </a:solidFill>
                <a:latin typeface="Cambria Math"/>
                <a:cs typeface="Cambria Math"/>
              </a:rPr>
              <a:t>𝑞 </a:t>
            </a:r>
            <a:r>
              <a:rPr sz="1213" dirty="0">
                <a:latin typeface="Cambria Math"/>
                <a:cs typeface="Cambria Math"/>
              </a:rPr>
              <a:t>=</a:t>
            </a:r>
            <a:r>
              <a:rPr sz="1213" spc="-84" dirty="0">
                <a:latin typeface="Cambria Math"/>
                <a:cs typeface="Cambria Math"/>
              </a:rPr>
              <a:t> </a:t>
            </a:r>
            <a:r>
              <a:rPr sz="1213" spc="-4" dirty="0">
                <a:latin typeface="Cambria Math"/>
                <a:cs typeface="Cambria Math"/>
              </a:rPr>
              <a:t>78467374529422653579754596319852702575499692980085777948593</a:t>
            </a:r>
            <a:endParaRPr sz="1213" dirty="0">
              <a:latin typeface="Cambria Math"/>
              <a:cs typeface="Cambria Math"/>
            </a:endParaRPr>
          </a:p>
        </p:txBody>
      </p:sp>
      <p:sp>
        <p:nvSpPr>
          <p:cNvPr id="11" name="object 11"/>
          <p:cNvSpPr txBox="1"/>
          <p:nvPr/>
        </p:nvSpPr>
        <p:spPr>
          <a:xfrm>
            <a:off x="431540" y="5695448"/>
            <a:ext cx="8280920" cy="594678"/>
          </a:xfrm>
          <a:prstGeom prst="rect">
            <a:avLst/>
          </a:prstGeom>
        </p:spPr>
        <p:txBody>
          <a:bodyPr vert="horz" wrap="square" lIns="0" tIns="9807" rIns="0" bIns="0" rtlCol="0">
            <a:spAutoFit/>
          </a:bodyPr>
          <a:lstStyle/>
          <a:p>
            <a:pPr marL="28019">
              <a:spcBef>
                <a:spcPts val="77"/>
              </a:spcBef>
            </a:pPr>
            <a:r>
              <a:rPr sz="1900" spc="44" dirty="0">
                <a:solidFill>
                  <a:schemeClr val="accent2"/>
                </a:solidFill>
                <a:latin typeface="Cambria Math"/>
                <a:cs typeface="Cambria Math"/>
              </a:rPr>
              <a:t>𝑔</a:t>
            </a:r>
            <a:r>
              <a:rPr sz="1900" spc="65" baseline="27777" dirty="0">
                <a:solidFill>
                  <a:schemeClr val="accent2"/>
                </a:solidFill>
                <a:latin typeface="Cambria Math"/>
                <a:cs typeface="Cambria Math"/>
              </a:rPr>
              <a:t>𝑎𝑏 </a:t>
            </a:r>
            <a:r>
              <a:rPr sz="1900">
                <a:solidFill>
                  <a:schemeClr val="accent2"/>
                </a:solidFill>
                <a:latin typeface="Segoe UI"/>
                <a:cs typeface="Segoe UI"/>
              </a:rPr>
              <a:t>mod </a:t>
            </a:r>
            <a:r>
              <a:rPr lang="en-US" sz="1900">
                <a:solidFill>
                  <a:schemeClr val="accent2"/>
                </a:solidFill>
                <a:latin typeface="Segoe UI"/>
                <a:cs typeface="Segoe UI"/>
              </a:rPr>
              <a:t>p</a:t>
            </a:r>
            <a:r>
              <a:rPr sz="1900">
                <a:solidFill>
                  <a:schemeClr val="accent2"/>
                </a:solidFill>
                <a:latin typeface="Cambria Math"/>
                <a:cs typeface="Cambria Math"/>
              </a:rPr>
              <a:t> </a:t>
            </a:r>
            <a:r>
              <a:rPr sz="1900" dirty="0">
                <a:solidFill>
                  <a:schemeClr val="accent2"/>
                </a:solidFill>
                <a:latin typeface="Cambria Math"/>
                <a:cs typeface="Cambria Math"/>
              </a:rPr>
              <a:t>=</a:t>
            </a:r>
            <a:r>
              <a:rPr sz="1900" spc="168" dirty="0">
                <a:solidFill>
                  <a:schemeClr val="accent2"/>
                </a:solidFill>
                <a:latin typeface="Cambria Math"/>
                <a:cs typeface="Cambria Math"/>
              </a:rPr>
              <a:t> </a:t>
            </a:r>
            <a:r>
              <a:rPr sz="1900" spc="-4" dirty="0">
                <a:solidFill>
                  <a:schemeClr val="accent2"/>
                </a:solidFill>
                <a:latin typeface="Cambria Math"/>
                <a:cs typeface="Cambria Math"/>
              </a:rPr>
              <a:t>437452857085801785219961443000845969831329749878767465041215</a:t>
            </a:r>
            <a:endParaRPr sz="1900" dirty="0">
              <a:solidFill>
                <a:schemeClr val="accent2"/>
              </a:solidFill>
              <a:latin typeface="Cambria Math"/>
              <a:cs typeface="Cambria Math"/>
            </a:endParaRPr>
          </a:p>
        </p:txBody>
      </p:sp>
      <p:sp>
        <p:nvSpPr>
          <p:cNvPr id="12" name="object 12"/>
          <p:cNvSpPr txBox="1"/>
          <p:nvPr/>
        </p:nvSpPr>
        <p:spPr>
          <a:xfrm>
            <a:off x="1457249" y="3600485"/>
            <a:ext cx="6029062" cy="196557"/>
          </a:xfrm>
          <a:prstGeom prst="rect">
            <a:avLst/>
          </a:prstGeom>
        </p:spPr>
        <p:txBody>
          <a:bodyPr vert="horz" wrap="square" lIns="0" tIns="9807" rIns="0" bIns="0" rtlCol="0">
            <a:spAutoFit/>
          </a:bodyPr>
          <a:lstStyle/>
          <a:p>
            <a:pPr marL="28019">
              <a:spcBef>
                <a:spcPts val="77"/>
              </a:spcBef>
            </a:pPr>
            <a:r>
              <a:rPr sz="1213" spc="-4" dirty="0">
                <a:latin typeface="Cambria Math"/>
                <a:cs typeface="Cambria Math"/>
              </a:rPr>
              <a:t>560048104293218128667441021342483133802626271394299410128798 </a:t>
            </a:r>
            <a:r>
              <a:rPr sz="1213" dirty="0">
                <a:latin typeface="Cambria Math"/>
                <a:cs typeface="Cambria Math"/>
              </a:rPr>
              <a:t>= </a:t>
            </a:r>
            <a:r>
              <a:rPr sz="1213" spc="33" dirty="0">
                <a:solidFill>
                  <a:srgbClr val="FF0000"/>
                </a:solidFill>
                <a:latin typeface="Cambria Math"/>
                <a:cs typeface="Cambria Math"/>
              </a:rPr>
              <a:t>𝑔</a:t>
            </a:r>
            <a:r>
              <a:rPr sz="1324" spc="49" baseline="27777" dirty="0">
                <a:solidFill>
                  <a:srgbClr val="FF0000"/>
                </a:solidFill>
                <a:latin typeface="Cambria Math"/>
                <a:cs typeface="Cambria Math"/>
              </a:rPr>
              <a:t>𝑏 </a:t>
            </a:r>
            <a:r>
              <a:rPr sz="1213" spc="-4" dirty="0">
                <a:solidFill>
                  <a:srgbClr val="FF0000"/>
                </a:solidFill>
                <a:latin typeface="Segoe UI"/>
                <a:cs typeface="Segoe UI"/>
              </a:rPr>
              <a:t>mod</a:t>
            </a:r>
            <a:r>
              <a:rPr sz="1213" spc="-59" dirty="0">
                <a:solidFill>
                  <a:srgbClr val="FF0000"/>
                </a:solidFill>
                <a:latin typeface="Segoe UI"/>
                <a:cs typeface="Segoe UI"/>
              </a:rPr>
              <a:t> </a:t>
            </a:r>
            <a:r>
              <a:rPr sz="1213" dirty="0">
                <a:solidFill>
                  <a:srgbClr val="FF0000"/>
                </a:solidFill>
                <a:latin typeface="Cambria Math"/>
                <a:cs typeface="Cambria Math"/>
              </a:rPr>
              <a:t>𝑞</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78BB0513-844B-49B2-BEF9-7DE6E9262912}"/>
              </a:ext>
            </a:extLst>
          </p:cNvPr>
          <p:cNvSpPr>
            <a:spLocks noGrp="1" noChangeArrowheads="1"/>
          </p:cNvSpPr>
          <p:nvPr>
            <p:ph type="title"/>
          </p:nvPr>
        </p:nvSpPr>
        <p:spPr>
          <a:xfrm>
            <a:off x="834559" y="18960"/>
            <a:ext cx="6661248" cy="792163"/>
          </a:xfrm>
        </p:spPr>
        <p:txBody>
          <a:bodyPr/>
          <a:lstStyle/>
          <a:p>
            <a:pPr eaLnBrk="1" hangingPunct="1"/>
            <a:r>
              <a:rPr lang="en-GB" altLang="en-US" dirty="0"/>
              <a:t>Hash function and MACs</a:t>
            </a:r>
          </a:p>
        </p:txBody>
      </p:sp>
      <p:sp>
        <p:nvSpPr>
          <p:cNvPr id="10" name="Rectangle 9">
            <a:extLst>
              <a:ext uri="{FF2B5EF4-FFF2-40B4-BE49-F238E27FC236}">
                <a16:creationId xmlns:a16="http://schemas.microsoft.com/office/drawing/2014/main" id="{395ED866-991E-4FBB-A0E8-1616834BB8E1}"/>
              </a:ext>
            </a:extLst>
          </p:cNvPr>
          <p:cNvSpPr/>
          <p:nvPr/>
        </p:nvSpPr>
        <p:spPr>
          <a:xfrm>
            <a:off x="5100192" y="3852531"/>
            <a:ext cx="3153427" cy="492443"/>
          </a:xfrm>
          <a:prstGeom prst="rect">
            <a:avLst/>
          </a:prstGeom>
        </p:spPr>
        <p:txBody>
          <a:bodyPr wrap="none">
            <a:spAutoFit/>
          </a:bodyPr>
          <a:lstStyle/>
          <a:p>
            <a:pPr marL="457200" indent="-457200">
              <a:buFont typeface="Wingdings" panose="05000000000000000000" pitchFamily="2" charset="2"/>
              <a:buChar char="§"/>
            </a:pPr>
            <a:r>
              <a:rPr lang="en-US" sz="2600" dirty="0">
                <a:solidFill>
                  <a:srgbClr val="000000"/>
                </a:solidFill>
                <a:latin typeface="arial" panose="020B0604020202020204" pitchFamily="34" charset="0"/>
              </a:rPr>
              <a:t>Authentication </a:t>
            </a:r>
            <a:r>
              <a:rPr lang="en-US" sz="2600" dirty="0">
                <a:solidFill>
                  <a:srgbClr val="33CC33"/>
                </a:solidFill>
                <a:latin typeface="arial" panose="020B0604020202020204" pitchFamily="34" charset="0"/>
                <a:sym typeface="Wingdings" panose="05000000000000000000" pitchFamily="2" charset="2"/>
              </a:rPr>
              <a:t></a:t>
            </a:r>
            <a:endParaRPr lang="en-US" sz="2600" dirty="0"/>
          </a:p>
        </p:txBody>
      </p:sp>
      <p:sp>
        <p:nvSpPr>
          <p:cNvPr id="11" name="Rectangle 10">
            <a:extLst>
              <a:ext uri="{FF2B5EF4-FFF2-40B4-BE49-F238E27FC236}">
                <a16:creationId xmlns:a16="http://schemas.microsoft.com/office/drawing/2014/main" id="{67AEF098-5D07-4512-8A64-E78E53453818}"/>
              </a:ext>
            </a:extLst>
          </p:cNvPr>
          <p:cNvSpPr/>
          <p:nvPr/>
        </p:nvSpPr>
        <p:spPr>
          <a:xfrm>
            <a:off x="5104482" y="3212976"/>
            <a:ext cx="2223686" cy="492443"/>
          </a:xfrm>
          <a:prstGeom prst="rect">
            <a:avLst/>
          </a:prstGeom>
        </p:spPr>
        <p:txBody>
          <a:bodyPr wrap="none">
            <a:spAutoFit/>
          </a:bodyPr>
          <a:lstStyle/>
          <a:p>
            <a:pPr marL="457200" indent="-457200">
              <a:buFont typeface="Wingdings" panose="05000000000000000000" pitchFamily="2" charset="2"/>
              <a:buChar char="§"/>
            </a:pPr>
            <a:r>
              <a:rPr lang="en-US" sz="2600" dirty="0">
                <a:solidFill>
                  <a:srgbClr val="000000"/>
                </a:solidFill>
                <a:latin typeface="arial" panose="020B0604020202020204" pitchFamily="34" charset="0"/>
              </a:rPr>
              <a:t>Integrity </a:t>
            </a:r>
            <a:r>
              <a:rPr lang="en-US" sz="2600" dirty="0">
                <a:solidFill>
                  <a:srgbClr val="33CC33"/>
                </a:solidFill>
                <a:latin typeface="arial" panose="020B0604020202020204" pitchFamily="34" charset="0"/>
                <a:sym typeface="Wingdings" panose="05000000000000000000" pitchFamily="2" charset="2"/>
              </a:rPr>
              <a:t></a:t>
            </a:r>
            <a:endParaRPr lang="en-US" sz="2600" dirty="0"/>
          </a:p>
        </p:txBody>
      </p:sp>
      <p:sp>
        <p:nvSpPr>
          <p:cNvPr id="13" name="Rectangle 12">
            <a:extLst>
              <a:ext uri="{FF2B5EF4-FFF2-40B4-BE49-F238E27FC236}">
                <a16:creationId xmlns:a16="http://schemas.microsoft.com/office/drawing/2014/main" id="{F3509AA8-0CA5-48E7-8478-5CE6A5572C69}"/>
              </a:ext>
            </a:extLst>
          </p:cNvPr>
          <p:cNvSpPr/>
          <p:nvPr/>
        </p:nvSpPr>
        <p:spPr>
          <a:xfrm>
            <a:off x="5100192" y="5061435"/>
            <a:ext cx="3411511" cy="492443"/>
          </a:xfrm>
          <a:prstGeom prst="rect">
            <a:avLst/>
          </a:prstGeom>
        </p:spPr>
        <p:txBody>
          <a:bodyPr wrap="none">
            <a:spAutoFit/>
          </a:bodyPr>
          <a:lstStyle/>
          <a:p>
            <a:pPr marL="457200" indent="-457200">
              <a:buFont typeface="Wingdings" panose="05000000000000000000" pitchFamily="2" charset="2"/>
              <a:buChar char="§"/>
            </a:pPr>
            <a:r>
              <a:rPr lang="en-US" sz="2600" dirty="0">
                <a:solidFill>
                  <a:srgbClr val="000000"/>
                </a:solidFill>
                <a:latin typeface="arial" panose="020B0604020202020204" pitchFamily="34" charset="0"/>
              </a:rPr>
              <a:t>Non-repudiation </a:t>
            </a:r>
            <a:r>
              <a:rPr lang="en-US" sz="2600" dirty="0">
                <a:solidFill>
                  <a:srgbClr val="33CC33"/>
                </a:solidFill>
                <a:latin typeface="arial" panose="020B0604020202020204" pitchFamily="34" charset="0"/>
                <a:sym typeface="Wingdings" panose="05000000000000000000" pitchFamily="2" charset="2"/>
              </a:rPr>
              <a:t></a:t>
            </a:r>
            <a:endParaRPr lang="en-US" sz="2600" dirty="0"/>
          </a:p>
        </p:txBody>
      </p:sp>
      <p:sp>
        <p:nvSpPr>
          <p:cNvPr id="17" name="Rectangle 16">
            <a:extLst>
              <a:ext uri="{FF2B5EF4-FFF2-40B4-BE49-F238E27FC236}">
                <a16:creationId xmlns:a16="http://schemas.microsoft.com/office/drawing/2014/main" id="{69464221-2D12-402A-9BB2-5CC167591CE2}"/>
              </a:ext>
            </a:extLst>
          </p:cNvPr>
          <p:cNvSpPr/>
          <p:nvPr/>
        </p:nvSpPr>
        <p:spPr>
          <a:xfrm>
            <a:off x="5103744" y="4492086"/>
            <a:ext cx="2605585" cy="492443"/>
          </a:xfrm>
          <a:prstGeom prst="rect">
            <a:avLst/>
          </a:prstGeom>
        </p:spPr>
        <p:txBody>
          <a:bodyPr wrap="none">
            <a:spAutoFit/>
          </a:bodyPr>
          <a:lstStyle/>
          <a:p>
            <a:pPr marL="457200" indent="-457200">
              <a:buFont typeface="Wingdings" panose="05000000000000000000" pitchFamily="2" charset="2"/>
              <a:buChar char="§"/>
            </a:pPr>
            <a:r>
              <a:rPr lang="en-US" sz="2600" dirty="0">
                <a:solidFill>
                  <a:srgbClr val="000000"/>
                </a:solidFill>
                <a:latin typeface="arial" panose="020B0604020202020204" pitchFamily="34" charset="0"/>
              </a:rPr>
              <a:t>Availability </a:t>
            </a:r>
            <a:r>
              <a:rPr lang="en-US" sz="2600" dirty="0">
                <a:solidFill>
                  <a:srgbClr val="33CC33"/>
                </a:solidFill>
                <a:latin typeface="arial" panose="020B0604020202020204" pitchFamily="34" charset="0"/>
                <a:sym typeface="Wingdings" panose="05000000000000000000" pitchFamily="2" charset="2"/>
              </a:rPr>
              <a:t></a:t>
            </a:r>
            <a:endParaRPr lang="en-US" sz="2600" dirty="0"/>
          </a:p>
        </p:txBody>
      </p:sp>
      <p:sp>
        <p:nvSpPr>
          <p:cNvPr id="6" name="TextBox 5">
            <a:extLst>
              <a:ext uri="{FF2B5EF4-FFF2-40B4-BE49-F238E27FC236}">
                <a16:creationId xmlns:a16="http://schemas.microsoft.com/office/drawing/2014/main" id="{993AE5E2-6705-4587-8364-CBFCE0BD877B}"/>
              </a:ext>
            </a:extLst>
          </p:cNvPr>
          <p:cNvSpPr txBox="1"/>
          <p:nvPr/>
        </p:nvSpPr>
        <p:spPr>
          <a:xfrm>
            <a:off x="5134310" y="2405082"/>
            <a:ext cx="1888337" cy="492443"/>
          </a:xfrm>
          <a:prstGeom prst="rect">
            <a:avLst/>
          </a:prstGeom>
          <a:noFill/>
        </p:spPr>
        <p:txBody>
          <a:bodyPr wrap="none" rtlCol="0">
            <a:spAutoFit/>
          </a:bodyPr>
          <a:lstStyle/>
          <a:p>
            <a:r>
              <a:rPr lang="en-US" sz="2600" dirty="0">
                <a:solidFill>
                  <a:srgbClr val="FF0000"/>
                </a:solidFill>
                <a:latin typeface="Tahoma" panose="020B0604030504040204" pitchFamily="34" charset="0"/>
                <a:ea typeface="Tahoma" panose="020B0604030504040204" pitchFamily="34" charset="0"/>
                <a:cs typeface="Tahoma" panose="020B0604030504040204" pitchFamily="34" charset="0"/>
              </a:rPr>
              <a:t>can provide</a:t>
            </a:r>
          </a:p>
        </p:txBody>
      </p:sp>
      <p:sp>
        <p:nvSpPr>
          <p:cNvPr id="19" name="TextBox 18">
            <a:extLst>
              <a:ext uri="{FF2B5EF4-FFF2-40B4-BE49-F238E27FC236}">
                <a16:creationId xmlns:a16="http://schemas.microsoft.com/office/drawing/2014/main" id="{74485FD8-0BE1-43B8-AA11-F28659492845}"/>
              </a:ext>
            </a:extLst>
          </p:cNvPr>
          <p:cNvSpPr txBox="1"/>
          <p:nvPr/>
        </p:nvSpPr>
        <p:spPr>
          <a:xfrm>
            <a:off x="450177" y="1116561"/>
            <a:ext cx="6305765" cy="1692771"/>
          </a:xfrm>
          <a:prstGeom prst="rect">
            <a:avLst/>
          </a:prstGeom>
          <a:noFill/>
        </p:spPr>
        <p:txBody>
          <a:bodyPr wrap="none" rtlCol="0">
            <a:spAutoFit/>
          </a:bodyPr>
          <a:lstStyle/>
          <a:p>
            <a:pPr marL="457200" indent="-457200">
              <a:buFont typeface="Arial" panose="020B0604020202020204" pitchFamily="34" charset="0"/>
              <a:buChar char="•"/>
            </a:pPr>
            <a:r>
              <a:rPr lang="en-US" sz="2600" dirty="0"/>
              <a:t>Hash function</a:t>
            </a:r>
          </a:p>
          <a:p>
            <a:pPr marL="457200" indent="-457200">
              <a:buFont typeface="Arial" panose="020B0604020202020204" pitchFamily="34" charset="0"/>
              <a:buChar char="•"/>
            </a:pPr>
            <a:r>
              <a:rPr lang="en-US" sz="2600" dirty="0"/>
              <a:t>Message Authentication Codes (MAC)</a:t>
            </a:r>
          </a:p>
          <a:p>
            <a:pPr marL="457200" indent="-457200">
              <a:buFont typeface="Arial" panose="020B0604020202020204" pitchFamily="34" charset="0"/>
              <a:buChar char="•"/>
            </a:pPr>
            <a:r>
              <a:rPr lang="en-US" sz="2600" dirty="0"/>
              <a:t>Digital signature</a:t>
            </a:r>
          </a:p>
          <a:p>
            <a:pPr marL="457200" indent="-457200">
              <a:buFont typeface="Arial" panose="020B0604020202020204" pitchFamily="34" charset="0"/>
              <a:buChar char="•"/>
            </a:pPr>
            <a:r>
              <a:rPr lang="en-US" sz="2600" dirty="0"/>
              <a:t>Digital certificate  </a:t>
            </a:r>
          </a:p>
        </p:txBody>
      </p:sp>
      <p:sp>
        <p:nvSpPr>
          <p:cNvPr id="9" name="Arrow: Right 8">
            <a:extLst>
              <a:ext uri="{FF2B5EF4-FFF2-40B4-BE49-F238E27FC236}">
                <a16:creationId xmlns:a16="http://schemas.microsoft.com/office/drawing/2014/main" id="{3793873F-AF72-4FE8-AFBC-69C7A48F6EDB}"/>
              </a:ext>
            </a:extLst>
          </p:cNvPr>
          <p:cNvSpPr/>
          <p:nvPr/>
        </p:nvSpPr>
        <p:spPr bwMode="auto">
          <a:xfrm>
            <a:off x="3851920" y="3923535"/>
            <a:ext cx="626528" cy="674241"/>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600" b="0" i="0" u="none" strike="noStrike" cap="none" normalizeH="0" baseline="0">
              <a:ln>
                <a:noFill/>
              </a:ln>
              <a:solidFill>
                <a:schemeClr val="tx1"/>
              </a:solidFill>
              <a:effectLst/>
              <a:latin typeface="Times" pitchFamily="18" charset="0"/>
            </a:endParaRPr>
          </a:p>
        </p:txBody>
      </p:sp>
      <p:sp>
        <p:nvSpPr>
          <p:cNvPr id="16" name="Left Brace 15">
            <a:extLst>
              <a:ext uri="{FF2B5EF4-FFF2-40B4-BE49-F238E27FC236}">
                <a16:creationId xmlns:a16="http://schemas.microsoft.com/office/drawing/2014/main" id="{D88D8EE6-3F59-4A1C-8F65-427036CB72EC}"/>
              </a:ext>
            </a:extLst>
          </p:cNvPr>
          <p:cNvSpPr/>
          <p:nvPr/>
        </p:nvSpPr>
        <p:spPr bwMode="auto">
          <a:xfrm>
            <a:off x="287524" y="1167082"/>
            <a:ext cx="252028" cy="1761220"/>
          </a:xfrm>
          <a:prstGeom prst="leftBrace">
            <a:avLst>
              <a:gd name="adj1" fmla="val 8333"/>
              <a:gd name="adj2" fmla="val 50000"/>
            </a:avLst>
          </a:prstGeom>
          <a:noFill/>
          <a:ln w="19050" cap="flat" cmpd="sng" algn="ctr">
            <a:solidFill>
              <a:srgbClr val="3399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600" b="0" i="0" u="none" strike="noStrike" cap="none" normalizeH="0" baseline="0" dirty="0">
              <a:ln>
                <a:noFill/>
              </a:ln>
              <a:solidFill>
                <a:srgbClr val="FF0000"/>
              </a:solidFill>
              <a:effectLst/>
              <a:latin typeface="Times" pitchFamily="18" charset="0"/>
            </a:endParaRPr>
          </a:p>
        </p:txBody>
      </p:sp>
      <p:sp>
        <p:nvSpPr>
          <p:cNvPr id="20" name="Left Brace 19">
            <a:extLst>
              <a:ext uri="{FF2B5EF4-FFF2-40B4-BE49-F238E27FC236}">
                <a16:creationId xmlns:a16="http://schemas.microsoft.com/office/drawing/2014/main" id="{A9398B13-C72A-4F64-9198-3C28ADFB2752}"/>
              </a:ext>
            </a:extLst>
          </p:cNvPr>
          <p:cNvSpPr/>
          <p:nvPr/>
        </p:nvSpPr>
        <p:spPr bwMode="auto">
          <a:xfrm>
            <a:off x="4783732" y="3222351"/>
            <a:ext cx="350578" cy="2362304"/>
          </a:xfrm>
          <a:prstGeom prst="leftBrace">
            <a:avLst>
              <a:gd name="adj1" fmla="val 8333"/>
              <a:gd name="adj2" fmla="val 50000"/>
            </a:avLst>
          </a:prstGeom>
          <a:noFill/>
          <a:ln w="19050" cap="flat" cmpd="sng" algn="ctr">
            <a:solidFill>
              <a:srgbClr val="3399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600" b="0" i="0" u="none" strike="noStrike" cap="none" normalizeH="0" baseline="0" dirty="0">
              <a:ln>
                <a:noFill/>
              </a:ln>
              <a:solidFill>
                <a:srgbClr val="FF0000"/>
              </a:solidFill>
              <a:effectLst/>
              <a:latin typeface="Times" pitchFamily="18" charset="0"/>
            </a:endParaRPr>
          </a:p>
        </p:txBody>
      </p:sp>
      <p:sp>
        <p:nvSpPr>
          <p:cNvPr id="21" name="Rectangle 3">
            <a:extLst>
              <a:ext uri="{FF2B5EF4-FFF2-40B4-BE49-F238E27FC236}">
                <a16:creationId xmlns:a16="http://schemas.microsoft.com/office/drawing/2014/main" id="{0B9356E3-0CEC-4DA6-BF13-A7C9B7F5C00E}"/>
              </a:ext>
            </a:extLst>
          </p:cNvPr>
          <p:cNvSpPr txBox="1">
            <a:spLocks noChangeArrowheads="1"/>
          </p:cNvSpPr>
          <p:nvPr/>
        </p:nvSpPr>
        <p:spPr bwMode="auto">
          <a:xfrm>
            <a:off x="271373" y="5223382"/>
            <a:ext cx="7787621" cy="1428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5" rIns="91429" bIns="45715" numCol="1" anchor="t" anchorCtr="0" compatLnSpc="1">
            <a:prstTxWarp prst="textNoShape">
              <a:avLst/>
            </a:prstTxWarp>
          </a:bodyPr>
          <a:lstStyle>
            <a:lvl1pPr marL="342900" indent="-342900" algn="l" rtl="0" eaLnBrk="0" fontAlgn="base" hangingPunct="0">
              <a:spcBef>
                <a:spcPct val="20000"/>
              </a:spcBef>
              <a:spcAft>
                <a:spcPct val="0"/>
              </a:spcAft>
              <a:buClr>
                <a:srgbClr val="16AFC2"/>
              </a:buClr>
              <a:buSzPct val="125000"/>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339966"/>
              </a:buClr>
              <a:buSzPct val="85000"/>
              <a:buFont typeface="Wingdings" panose="05000000000000000000" pitchFamily="2" charset="2"/>
              <a:buChar char="Ø"/>
              <a:defRPr sz="2800">
                <a:solidFill>
                  <a:schemeClr val="tx1"/>
                </a:solidFill>
                <a:latin typeface="+mn-lt"/>
              </a:defRPr>
            </a:lvl2pPr>
            <a:lvl3pPr marL="1143000" indent="-228600" algn="l" rtl="0" eaLnBrk="0" fontAlgn="base" hangingPunct="0">
              <a:spcBef>
                <a:spcPct val="20000"/>
              </a:spcBef>
              <a:spcAft>
                <a:spcPct val="0"/>
              </a:spcAft>
              <a:buSzPct val="150000"/>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spcBef>
                <a:spcPct val="0"/>
              </a:spcBef>
              <a:buClrTx/>
              <a:buSzTx/>
              <a:buFontTx/>
              <a:buChar char="•"/>
            </a:pPr>
            <a:r>
              <a:rPr lang="en-US" altLang="en-US" sz="2600" kern="0" dirty="0"/>
              <a:t>Further reading (Wikipedia)</a:t>
            </a:r>
          </a:p>
          <a:p>
            <a:pPr lvl="1" eaLnBrk="1" hangingPunct="1">
              <a:spcBef>
                <a:spcPct val="0"/>
              </a:spcBef>
              <a:buFontTx/>
              <a:buChar char="•"/>
            </a:pPr>
            <a:r>
              <a:rPr lang="en-US" altLang="en-US" sz="2600" kern="0" dirty="0">
                <a:hlinkClick r:id="rId2"/>
              </a:rPr>
              <a:t>Cryptographic Hash Functions</a:t>
            </a:r>
            <a:endParaRPr lang="en-US" altLang="en-US" sz="2600" kern="0" dirty="0"/>
          </a:p>
          <a:p>
            <a:pPr lvl="1" eaLnBrk="1" hangingPunct="1">
              <a:spcBef>
                <a:spcPct val="0"/>
              </a:spcBef>
              <a:buFontTx/>
              <a:buChar char="•"/>
            </a:pPr>
            <a:r>
              <a:rPr lang="en-US" altLang="en-US" sz="2600" kern="0" dirty="0">
                <a:hlinkClick r:id="rId3"/>
              </a:rPr>
              <a:t>Message Authentication Code</a:t>
            </a:r>
            <a:endParaRPr lang="en-US" altLang="en-US" sz="2600" kern="0" dirty="0"/>
          </a:p>
          <a:p>
            <a:pPr eaLnBrk="1" hangingPunct="1">
              <a:spcBef>
                <a:spcPct val="0"/>
              </a:spcBef>
              <a:buClrTx/>
              <a:buSzTx/>
              <a:buFontTx/>
              <a:buChar char="•"/>
            </a:pPr>
            <a:endParaRPr lang="en-US" altLang="en-US" sz="2600" kern="0" dirty="0"/>
          </a:p>
        </p:txBody>
      </p:sp>
    </p:spTree>
    <p:extLst>
      <p:ext uri="{BB962C8B-B14F-4D97-AF65-F5344CB8AC3E}">
        <p14:creationId xmlns:p14="http://schemas.microsoft.com/office/powerpoint/2010/main" val="1334885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D4287C0C-5C6F-4B8C-920E-004D6AF3A5F5}"/>
              </a:ext>
            </a:extLst>
          </p:cNvPr>
          <p:cNvSpPr>
            <a:spLocks noGrp="1"/>
          </p:cNvSpPr>
          <p:nvPr>
            <p:ph type="title"/>
          </p:nvPr>
        </p:nvSpPr>
        <p:spPr>
          <a:xfrm>
            <a:off x="1091217" y="0"/>
            <a:ext cx="7344816" cy="792163"/>
          </a:xfrm>
        </p:spPr>
        <p:txBody>
          <a:bodyPr/>
          <a:lstStyle/>
          <a:p>
            <a:r>
              <a:rPr lang="en-US" altLang="en-US" dirty="0"/>
              <a:t>Hash Functions</a:t>
            </a:r>
          </a:p>
        </p:txBody>
      </p:sp>
      <mc:AlternateContent xmlns:mc="http://schemas.openxmlformats.org/markup-compatibility/2006" xmlns:a14="http://schemas.microsoft.com/office/drawing/2010/main">
        <mc:Choice Requires="a14">
          <p:sp>
            <p:nvSpPr>
              <p:cNvPr id="19459" name="Content Placeholder 2">
                <a:extLst>
                  <a:ext uri="{FF2B5EF4-FFF2-40B4-BE49-F238E27FC236}">
                    <a16:creationId xmlns:a16="http://schemas.microsoft.com/office/drawing/2014/main" id="{0C8C4DE0-9A8A-4EEC-BA43-EEFEF2EA8E64}"/>
                  </a:ext>
                </a:extLst>
              </p:cNvPr>
              <p:cNvSpPr>
                <a:spLocks noGrp="1"/>
              </p:cNvSpPr>
              <p:nvPr>
                <p:ph idx="1"/>
              </p:nvPr>
            </p:nvSpPr>
            <p:spPr>
              <a:xfrm>
                <a:off x="685800" y="1124744"/>
                <a:ext cx="7772400" cy="4967287"/>
              </a:xfrm>
            </p:spPr>
            <p:txBody>
              <a:bodyPr/>
              <a:lstStyle/>
              <a:p>
                <a:pPr eaLnBrk="1" hangingPunct="1"/>
                <a:r>
                  <a:rPr lang="en-US" altLang="en-US" sz="2400" dirty="0"/>
                  <a:t>A hash function maps a message of an arbitrary length to a </a:t>
                </a:r>
                <a14:m>
                  <m:oMath xmlns:m="http://schemas.openxmlformats.org/officeDocument/2006/math">
                    <m:r>
                      <a:rPr lang="en-US" altLang="en-US" sz="2400" b="0" i="0" dirty="0" smtClean="0">
                        <a:latin typeface="Cambria Math" panose="02040503050406030204" pitchFamily="18" charset="0"/>
                      </a:rPr>
                      <m:t> </m:t>
                    </m:r>
                    <m:r>
                      <a:rPr lang="en-US" altLang="en-US" sz="2400" i="1" dirty="0" smtClean="0">
                        <a:latin typeface="Cambria Math" panose="02040503050406030204" pitchFamily="18" charset="0"/>
                      </a:rPr>
                      <m:t>𝑙</m:t>
                    </m:r>
                    <m:r>
                      <a:rPr lang="en-US" altLang="en-US" sz="2400" i="1" dirty="0" smtClean="0">
                        <a:latin typeface="Cambria Math" panose="02040503050406030204" pitchFamily="18" charset="0"/>
                      </a:rPr>
                      <m:t>−</m:t>
                    </m:r>
                    <m:r>
                      <a:rPr lang="en-US" altLang="en-US" sz="2400" i="1" dirty="0" smtClean="0">
                        <a:latin typeface="Cambria Math" panose="02040503050406030204" pitchFamily="18" charset="0"/>
                      </a:rPr>
                      <m:t>𝑏𝑖𝑡</m:t>
                    </m:r>
                  </m:oMath>
                </a14:m>
                <a:r>
                  <a:rPr lang="en-US" altLang="en-US" sz="2400" dirty="0"/>
                  <a:t> output</a:t>
                </a:r>
              </a:p>
              <a:p>
                <a:pPr marL="0" indent="0" eaLnBrk="1" hangingPunct="1">
                  <a:buNone/>
                </a:pPr>
                <a14:m>
                  <m:oMathPara xmlns:m="http://schemas.openxmlformats.org/officeDocument/2006/math">
                    <m:oMathParaPr>
                      <m:jc m:val="centerGroup"/>
                    </m:oMathParaPr>
                    <m:oMath xmlns:m="http://schemas.openxmlformats.org/officeDocument/2006/math">
                      <m:r>
                        <m:rPr>
                          <m:sty m:val="p"/>
                        </m:rPr>
                        <a:rPr lang="en-US" altLang="en-US" sz="2400" i="1">
                          <a:latin typeface="Cambria Math" panose="02040503050406030204" pitchFamily="18" charset="0"/>
                        </a:rPr>
                        <m:t>H</m:t>
                      </m:r>
                      <m:r>
                        <a:rPr lang="en-US" altLang="en-US" sz="2400" i="1">
                          <a:latin typeface="Cambria Math" panose="02040503050406030204" pitchFamily="18" charset="0"/>
                        </a:rPr>
                        <m:t>:</m:t>
                      </m:r>
                      <m:sSup>
                        <m:sSupPr>
                          <m:ctrlPr>
                            <a:rPr lang="en-US" altLang="en-US" sz="2400" i="1">
                              <a:latin typeface="Cambria Math" panose="02040503050406030204" pitchFamily="18" charset="0"/>
                            </a:rPr>
                          </m:ctrlPr>
                        </m:sSupPr>
                        <m:e>
                          <m:d>
                            <m:dPr>
                              <m:begChr m:val="{"/>
                              <m:endChr m:val="}"/>
                              <m:ctrlPr>
                                <a:rPr lang="en-US" altLang="en-US" sz="2400" i="1">
                                  <a:latin typeface="Cambria Math" panose="02040503050406030204" pitchFamily="18" charset="0"/>
                                </a:rPr>
                              </m:ctrlPr>
                            </m:dPr>
                            <m:e>
                              <m:r>
                                <a:rPr lang="en-US" altLang="en-US" sz="2400" i="1">
                                  <a:latin typeface="Cambria Math" panose="02040503050406030204" pitchFamily="18" charset="0"/>
                                </a:rPr>
                                <m:t>0,1</m:t>
                              </m:r>
                            </m:e>
                          </m:d>
                        </m:e>
                        <m:sup>
                          <m:r>
                            <a:rPr lang="en-US" altLang="en-US" sz="2400" i="1">
                              <a:latin typeface="Cambria Math" panose="02040503050406030204" pitchFamily="18" charset="0"/>
                            </a:rPr>
                            <m:t>∗</m:t>
                          </m:r>
                        </m:sup>
                      </m:sSup>
                      <m:r>
                        <a:rPr lang="en-US" altLang="en-US" sz="2400" i="1">
                          <a:latin typeface="Cambria Math" panose="02040503050406030204" pitchFamily="18" charset="0"/>
                        </a:rPr>
                        <m:t>→</m:t>
                      </m:r>
                      <m:sSup>
                        <m:sSupPr>
                          <m:ctrlPr>
                            <a:rPr lang="en-US" altLang="en-US" sz="2400" i="1">
                              <a:latin typeface="Cambria Math" panose="02040503050406030204" pitchFamily="18" charset="0"/>
                            </a:rPr>
                          </m:ctrlPr>
                        </m:sSupPr>
                        <m:e>
                          <m:d>
                            <m:dPr>
                              <m:begChr m:val="{"/>
                              <m:endChr m:val="}"/>
                              <m:ctrlPr>
                                <a:rPr lang="en-US" altLang="en-US" sz="2400" i="1">
                                  <a:latin typeface="Cambria Math" panose="02040503050406030204" pitchFamily="18" charset="0"/>
                                </a:rPr>
                              </m:ctrlPr>
                            </m:dPr>
                            <m:e>
                              <m:r>
                                <a:rPr lang="en-US" altLang="en-US" sz="2400" i="1">
                                  <a:latin typeface="Cambria Math" panose="02040503050406030204" pitchFamily="18" charset="0"/>
                                </a:rPr>
                                <m:t>0,1</m:t>
                              </m:r>
                            </m:e>
                          </m:d>
                        </m:e>
                        <m:sup>
                          <m:r>
                            <a:rPr lang="en-US" altLang="en-US" sz="2400" i="1">
                              <a:latin typeface="Cambria Math" panose="02040503050406030204" pitchFamily="18" charset="0"/>
                            </a:rPr>
                            <m:t>𝑙</m:t>
                          </m:r>
                        </m:sup>
                      </m:sSup>
                    </m:oMath>
                  </m:oMathPara>
                </a14:m>
                <a:endParaRPr lang="en-US" altLang="en-US" sz="2400" dirty="0"/>
              </a:p>
              <a:p>
                <a:pPr lvl="1" eaLnBrk="1" hangingPunct="1"/>
                <a:r>
                  <a:rPr lang="en-US" altLang="en-US" sz="2400" dirty="0"/>
                  <a:t>output known as the </a:t>
                </a:r>
                <a:r>
                  <a:rPr lang="en-US" altLang="en-US" sz="2400" dirty="0">
                    <a:solidFill>
                      <a:schemeClr val="accent2"/>
                    </a:solidFill>
                  </a:rPr>
                  <a:t>fingerprint</a:t>
                </a:r>
                <a:r>
                  <a:rPr lang="en-US" altLang="en-US" sz="2400" dirty="0"/>
                  <a:t> or the </a:t>
                </a:r>
                <a:r>
                  <a:rPr lang="en-US" altLang="en-US" sz="2400" dirty="0">
                    <a:solidFill>
                      <a:schemeClr val="accent2"/>
                    </a:solidFill>
                  </a:rPr>
                  <a:t>message digest</a:t>
                </a:r>
              </a:p>
              <a:p>
                <a:pPr marL="0" indent="0">
                  <a:buNone/>
                </a:pPr>
                <a:endParaRPr lang="en-US" altLang="en-US" sz="2400" dirty="0"/>
              </a:p>
              <a:p>
                <a:pPr eaLnBrk="1" hangingPunct="1"/>
                <a:r>
                  <a:rPr lang="en-US" altLang="en-US" sz="2400" dirty="0"/>
                  <a:t>What is an example of hash functions?</a:t>
                </a:r>
              </a:p>
              <a:p>
                <a:pPr lvl="1" eaLnBrk="1" hangingPunct="1"/>
                <a:r>
                  <a:rPr lang="en-US" altLang="en-US" sz="2400" dirty="0"/>
                  <a:t>Give a hash function that maps Strings to integers in </a:t>
                </a:r>
                <a14:m>
                  <m:oMath xmlns:m="http://schemas.openxmlformats.org/officeDocument/2006/math">
                    <m:r>
                      <a:rPr lang="en-US" altLang="en-US" sz="2400" i="1" dirty="0" smtClean="0">
                        <a:latin typeface="Cambria Math" panose="02040503050406030204" pitchFamily="18" charset="0"/>
                      </a:rPr>
                      <m:t>[</m:t>
                    </m:r>
                    <m:sSup>
                      <m:sSupPr>
                        <m:ctrlPr>
                          <a:rPr lang="en-US" altLang="en-US" sz="2400" b="0" i="1" dirty="0" smtClean="0">
                            <a:latin typeface="Cambria Math" panose="02040503050406030204" pitchFamily="18" charset="0"/>
                          </a:rPr>
                        </m:ctrlPr>
                      </m:sSupPr>
                      <m:e>
                        <m:r>
                          <a:rPr lang="en-US" altLang="en-US" sz="2400" i="1" dirty="0" smtClean="0">
                            <a:latin typeface="Cambria Math" panose="02040503050406030204" pitchFamily="18" charset="0"/>
                          </a:rPr>
                          <m:t>0,2</m:t>
                        </m:r>
                      </m:e>
                      <m:sup>
                        <m:r>
                          <a:rPr lang="en-US" altLang="en-US" sz="2400" i="1" dirty="0" smtClean="0">
                            <a:latin typeface="Cambria Math" panose="02040503050406030204" pitchFamily="18" charset="0"/>
                          </a:rPr>
                          <m:t>32</m:t>
                        </m:r>
                      </m:sup>
                    </m:sSup>
                    <m:r>
                      <a:rPr lang="en-US" altLang="en-US" sz="2400" i="1" dirty="0" smtClean="0">
                        <a:latin typeface="Cambria Math" panose="02040503050406030204" pitchFamily="18" charset="0"/>
                      </a:rPr>
                      <m:t>−1]</m:t>
                    </m:r>
                  </m:oMath>
                </a14:m>
                <a:endParaRPr lang="en-US" altLang="en-US" sz="2400" dirty="0"/>
              </a:p>
              <a:p>
                <a:endParaRPr lang="en-US" altLang="en-US" sz="2400" dirty="0"/>
              </a:p>
              <a:p>
                <a:r>
                  <a:rPr lang="en-US" altLang="en-US" sz="2400" b="1" dirty="0"/>
                  <a:t>Cryptographic hash functions </a:t>
                </a:r>
                <a:r>
                  <a:rPr lang="en-US" altLang="en-US" sz="2400" dirty="0"/>
                  <a:t>are hash functions with additional security requirements</a:t>
                </a:r>
              </a:p>
            </p:txBody>
          </p:sp>
        </mc:Choice>
        <mc:Fallback xmlns="">
          <p:sp>
            <p:nvSpPr>
              <p:cNvPr id="19459" name="Content Placeholder 2">
                <a:extLst>
                  <a:ext uri="{FF2B5EF4-FFF2-40B4-BE49-F238E27FC236}">
                    <a16:creationId xmlns:a16="http://schemas.microsoft.com/office/drawing/2014/main" id="{0C8C4DE0-9A8A-4EEC-BA43-EEFEF2EA8E64}"/>
                  </a:ext>
                </a:extLst>
              </p:cNvPr>
              <p:cNvSpPr>
                <a:spLocks noGrp="1" noRot="1" noChangeAspect="1" noMove="1" noResize="1" noEditPoints="1" noAdjustHandles="1" noChangeArrowheads="1" noChangeShapeType="1" noTextEdit="1"/>
              </p:cNvSpPr>
              <p:nvPr>
                <p:ph idx="1"/>
              </p:nvPr>
            </p:nvSpPr>
            <p:spPr>
              <a:xfrm>
                <a:off x="685800" y="1124744"/>
                <a:ext cx="7772400" cy="4967287"/>
              </a:xfrm>
              <a:blipFill>
                <a:blip r:embed="rId3"/>
                <a:stretch>
                  <a:fillRect l="-1647" t="-2334" r="-941" b="-2211"/>
                </a:stretch>
              </a:blipFill>
            </p:spPr>
            <p:txBody>
              <a:bodyPr/>
              <a:lstStyle/>
              <a:p>
                <a:r>
                  <a:rPr lang="en-US">
                    <a:noFill/>
                  </a:rPr>
                  <a:t> </a:t>
                </a:r>
              </a:p>
            </p:txBody>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2">
            <a:extLst>
              <a:ext uri="{FF2B5EF4-FFF2-40B4-BE49-F238E27FC236}">
                <a16:creationId xmlns:a16="http://schemas.microsoft.com/office/drawing/2014/main" id="{918CC9BC-8515-4127-AE36-8FF82C977A7E}"/>
              </a:ext>
            </a:extLst>
          </p:cNvPr>
          <p:cNvSpPr>
            <a:spLocks noGrp="1" noChangeArrowheads="1"/>
          </p:cNvSpPr>
          <p:nvPr>
            <p:ph type="title"/>
          </p:nvPr>
        </p:nvSpPr>
        <p:spPr>
          <a:xfrm>
            <a:off x="990600" y="19396"/>
            <a:ext cx="7848600" cy="792163"/>
          </a:xfrm>
        </p:spPr>
        <p:txBody>
          <a:bodyPr/>
          <a:lstStyle/>
          <a:p>
            <a:pPr eaLnBrk="1" hangingPunct="1"/>
            <a:r>
              <a:rPr lang="en-US" altLang="en-US" sz="3200" dirty="0"/>
              <a:t>Security Requirements for </a:t>
            </a:r>
            <a:r>
              <a:rPr lang="en-US" altLang="en-US" sz="3200" dirty="0">
                <a:solidFill>
                  <a:srgbClr val="0070C0"/>
                </a:solidFill>
              </a:rPr>
              <a:t>Cryptographic</a:t>
            </a:r>
            <a:r>
              <a:rPr lang="en-US" altLang="en-US" sz="3200" dirty="0"/>
              <a:t> Hash Functions</a:t>
            </a:r>
          </a:p>
        </p:txBody>
      </p:sp>
      <mc:AlternateContent xmlns:mc="http://schemas.openxmlformats.org/markup-compatibility/2006" xmlns:a14="http://schemas.microsoft.com/office/drawing/2010/main">
        <mc:Choice Requires="a14">
          <p:sp>
            <p:nvSpPr>
              <p:cNvPr id="21510" name="Rectangle 3">
                <a:extLst>
                  <a:ext uri="{FF2B5EF4-FFF2-40B4-BE49-F238E27FC236}">
                    <a16:creationId xmlns:a16="http://schemas.microsoft.com/office/drawing/2014/main" id="{E85DE075-8EF6-42ED-AED3-68D4348B371E}"/>
                  </a:ext>
                </a:extLst>
              </p:cNvPr>
              <p:cNvSpPr>
                <a:spLocks noGrp="1" noChangeArrowheads="1"/>
              </p:cNvSpPr>
              <p:nvPr>
                <p:ph type="body" idx="1"/>
              </p:nvPr>
            </p:nvSpPr>
            <p:spPr>
              <a:xfrm>
                <a:off x="323528" y="1447800"/>
                <a:ext cx="8280920" cy="4717504"/>
              </a:xfrm>
            </p:spPr>
            <p:txBody>
              <a:bodyPr/>
              <a:lstStyle/>
              <a:p>
                <a:pPr eaLnBrk="1" hangingPunct="1">
                  <a:buFont typeface="Times" panose="02020603050405020304" pitchFamily="18" charset="0"/>
                  <a:buNone/>
                </a:pPr>
                <a:r>
                  <a:rPr lang="en-US" altLang="en-US" sz="2600" dirty="0"/>
                  <a:t>   </a:t>
                </a:r>
                <a:r>
                  <a:rPr lang="en-US" altLang="en-US" sz="2600" b="1" dirty="0"/>
                  <a:t>Given a function </a:t>
                </a:r>
                <a14:m>
                  <m:oMath xmlns:m="http://schemas.openxmlformats.org/officeDocument/2006/math">
                    <m:r>
                      <a:rPr lang="en-US" altLang="en-US" sz="2600" b="1" i="1" dirty="0" smtClean="0">
                        <a:latin typeface="Cambria Math" panose="02040503050406030204" pitchFamily="18" charset="0"/>
                      </a:rPr>
                      <m:t>𝒉</m:t>
                    </m:r>
                    <m:r>
                      <a:rPr lang="en-US" altLang="en-US" sz="2600" b="1" i="1" dirty="0" smtClean="0">
                        <a:latin typeface="Cambria Math" panose="02040503050406030204" pitchFamily="18" charset="0"/>
                      </a:rPr>
                      <m:t>:</m:t>
                    </m:r>
                    <m:r>
                      <a:rPr lang="en-US" altLang="en-US" sz="2600" b="1" i="1" dirty="0" smtClean="0">
                        <a:latin typeface="Cambria Math" panose="02040503050406030204" pitchFamily="18" charset="0"/>
                      </a:rPr>
                      <m:t>𝑿</m:t>
                    </m:r>
                    <m:r>
                      <a:rPr lang="en-US" altLang="en-US" sz="2600" b="1" i="1" dirty="0" smtClean="0">
                        <a:latin typeface="Cambria Math" panose="02040503050406030204" pitchFamily="18" charset="0"/>
                      </a:rPr>
                      <m:t> →</m:t>
                    </m:r>
                    <m:r>
                      <a:rPr lang="en-US" altLang="en-US" sz="2600" b="1" i="1" dirty="0">
                        <a:latin typeface="Cambria Math" panose="02040503050406030204" pitchFamily="18" charset="0"/>
                      </a:rPr>
                      <m:t>𝒀</m:t>
                    </m:r>
                  </m:oMath>
                </a14:m>
                <a:r>
                  <a:rPr lang="en-US" altLang="en-US" sz="2600" b="1" dirty="0"/>
                  <a:t>, then we say that </a:t>
                </a:r>
                <a14:m>
                  <m:oMath xmlns:m="http://schemas.openxmlformats.org/officeDocument/2006/math">
                    <m:r>
                      <a:rPr lang="en-US" altLang="en-US" sz="2600" b="1" i="1" dirty="0" smtClean="0">
                        <a:latin typeface="Cambria Math" panose="02040503050406030204" pitchFamily="18" charset="0"/>
                      </a:rPr>
                      <m:t>𝒉</m:t>
                    </m:r>
                  </m:oMath>
                </a14:m>
                <a:r>
                  <a:rPr lang="en-US" altLang="en-US" sz="2600" b="1" dirty="0"/>
                  <a:t> is:</a:t>
                </a:r>
              </a:p>
              <a:p>
                <a:pPr eaLnBrk="1" hangingPunct="1"/>
                <a:r>
                  <a:rPr lang="en-US" altLang="en-US" sz="2600" dirty="0">
                    <a:solidFill>
                      <a:srgbClr val="CC0099"/>
                    </a:solidFill>
                  </a:rPr>
                  <a:t>preimage resistant (one-way):</a:t>
                </a:r>
              </a:p>
              <a:p>
                <a:pPr eaLnBrk="1" hangingPunct="1">
                  <a:buFont typeface="Times" panose="02020603050405020304" pitchFamily="18" charset="0"/>
                  <a:buNone/>
                </a:pPr>
                <a:r>
                  <a:rPr lang="en-US" altLang="en-US" sz="2600" dirty="0"/>
                  <a:t>    if given </a:t>
                </a:r>
                <a14:m>
                  <m:oMath xmlns:m="http://schemas.openxmlformats.org/officeDocument/2006/math">
                    <m:r>
                      <a:rPr lang="en-US" altLang="en-US" sz="2600" i="1" dirty="0" smtClean="0">
                        <a:latin typeface="Cambria Math" panose="02040503050406030204" pitchFamily="18" charset="0"/>
                      </a:rPr>
                      <m:t>𝑦</m:t>
                    </m:r>
                    <m:r>
                      <a:rPr lang="en-US" altLang="en-US" sz="2600" b="0" i="1" dirty="0" smtClean="0">
                        <a:latin typeface="Cambria Math" panose="02040503050406030204" pitchFamily="18" charset="0"/>
                      </a:rPr>
                      <m:t>∈</m:t>
                    </m:r>
                    <m:r>
                      <a:rPr lang="en-US" altLang="en-US" sz="2600" i="1" dirty="0">
                        <a:latin typeface="Cambria Math" panose="02040503050406030204" pitchFamily="18" charset="0"/>
                      </a:rPr>
                      <m:t>𝑌</m:t>
                    </m:r>
                  </m:oMath>
                </a14:m>
                <a:r>
                  <a:rPr lang="en-US" altLang="en-US" sz="2600" dirty="0"/>
                  <a:t> it is computationally infeasible to find a value </a:t>
                </a:r>
                <a14:m>
                  <m:oMath xmlns:m="http://schemas.openxmlformats.org/officeDocument/2006/math">
                    <m:r>
                      <a:rPr lang="en-US" altLang="en-US" sz="2600" i="1" dirty="0" smtClean="0">
                        <a:latin typeface="Cambria Math" panose="02040503050406030204" pitchFamily="18" charset="0"/>
                      </a:rPr>
                      <m:t>𝑥</m:t>
                    </m:r>
                    <m:r>
                      <a:rPr lang="en-US" altLang="en-US" sz="2600" b="0" i="1" dirty="0" smtClean="0">
                        <a:latin typeface="Cambria Math" panose="02040503050406030204" pitchFamily="18" charset="0"/>
                      </a:rPr>
                      <m:t>∈</m:t>
                    </m:r>
                    <m:r>
                      <a:rPr lang="en-US" altLang="en-US" sz="2600" i="1" dirty="0">
                        <a:latin typeface="Cambria Math" panose="02040503050406030204" pitchFamily="18" charset="0"/>
                      </a:rPr>
                      <m:t>𝑋</m:t>
                    </m:r>
                    <m:r>
                      <a:rPr lang="en-US" altLang="en-US" sz="2600" i="1" dirty="0">
                        <a:latin typeface="Cambria Math" panose="02040503050406030204" pitchFamily="18" charset="0"/>
                      </a:rPr>
                      <m:t> </m:t>
                    </m:r>
                  </m:oMath>
                </a14:m>
                <a:r>
                  <a:rPr lang="en-US" altLang="en-US" sz="2600" i="0" dirty="0">
                    <a:latin typeface="+mj-lt"/>
                  </a:rPr>
                  <a:t>s.t. </a:t>
                </a:r>
                <a14:m>
                  <m:oMath xmlns:m="http://schemas.openxmlformats.org/officeDocument/2006/math">
                    <m:r>
                      <a:rPr lang="en-US" altLang="en-US" sz="2600" i="1" dirty="0">
                        <a:latin typeface="Cambria Math" panose="02040503050406030204" pitchFamily="18" charset="0"/>
                      </a:rPr>
                      <m:t>h</m:t>
                    </m:r>
                    <m:r>
                      <a:rPr lang="en-US" altLang="en-US" sz="2600" i="1" dirty="0">
                        <a:latin typeface="Cambria Math" panose="02040503050406030204" pitchFamily="18" charset="0"/>
                      </a:rPr>
                      <m:t>(</m:t>
                    </m:r>
                    <m:r>
                      <a:rPr lang="en-US" altLang="en-US" sz="2600" i="1" dirty="0">
                        <a:latin typeface="Cambria Math" panose="02040503050406030204" pitchFamily="18" charset="0"/>
                      </a:rPr>
                      <m:t>𝑥</m:t>
                    </m:r>
                    <m:r>
                      <a:rPr lang="en-US" altLang="en-US" sz="2600" i="1" dirty="0">
                        <a:latin typeface="Cambria Math" panose="02040503050406030204" pitchFamily="18" charset="0"/>
                      </a:rPr>
                      <m:t>) = </m:t>
                    </m:r>
                    <m:r>
                      <a:rPr lang="en-US" altLang="en-US" sz="2600" i="1" dirty="0">
                        <a:latin typeface="Cambria Math" panose="02040503050406030204" pitchFamily="18" charset="0"/>
                      </a:rPr>
                      <m:t>𝑦</m:t>
                    </m:r>
                  </m:oMath>
                </a14:m>
                <a:endParaRPr lang="en-US" altLang="en-US" sz="2600" dirty="0"/>
              </a:p>
              <a:p>
                <a:pPr eaLnBrk="1" hangingPunct="1"/>
                <a:r>
                  <a:rPr lang="en-US" altLang="en-US" sz="2600" dirty="0">
                    <a:solidFill>
                      <a:srgbClr val="CC0099"/>
                    </a:solidFill>
                  </a:rPr>
                  <a:t>2-nd preimage resistant (weak collision resistant):</a:t>
                </a:r>
              </a:p>
              <a:p>
                <a:pPr eaLnBrk="1" hangingPunct="1">
                  <a:buFont typeface="Times" panose="02020603050405020304" pitchFamily="18" charset="0"/>
                  <a:buNone/>
                </a:pPr>
                <a:r>
                  <a:rPr lang="en-US" altLang="en-US" sz="2600" dirty="0"/>
                  <a:t>    if given </a:t>
                </a:r>
                <a14:m>
                  <m:oMath xmlns:m="http://schemas.openxmlformats.org/officeDocument/2006/math">
                    <m:r>
                      <a:rPr lang="en-US" altLang="en-US" sz="2600" i="1" dirty="0" smtClean="0">
                        <a:latin typeface="Cambria Math" panose="02040503050406030204" pitchFamily="18" charset="0"/>
                      </a:rPr>
                      <m:t>𝑥</m:t>
                    </m:r>
                    <m:r>
                      <a:rPr lang="en-US" altLang="en-US" sz="2600" b="0" i="1" dirty="0" smtClean="0">
                        <a:latin typeface="Cambria Math" panose="02040503050406030204" pitchFamily="18" charset="0"/>
                      </a:rPr>
                      <m:t>∈</m:t>
                    </m:r>
                    <m:r>
                      <a:rPr lang="en-US" altLang="en-US" sz="2600" i="1" dirty="0">
                        <a:latin typeface="Cambria Math" panose="02040503050406030204" pitchFamily="18" charset="0"/>
                      </a:rPr>
                      <m:t>𝑋</m:t>
                    </m:r>
                    <m:r>
                      <a:rPr lang="en-US" altLang="en-US" sz="2600" i="1" dirty="0">
                        <a:latin typeface="Cambria Math" panose="02040503050406030204" pitchFamily="18" charset="0"/>
                      </a:rPr>
                      <m:t> </m:t>
                    </m:r>
                  </m:oMath>
                </a14:m>
                <a:r>
                  <a:rPr lang="en-US" altLang="en-US" sz="2600" dirty="0"/>
                  <a:t>it is computationally infeasible to find a value </a:t>
                </a:r>
                <a14:m>
                  <m:oMath xmlns:m="http://schemas.openxmlformats.org/officeDocument/2006/math">
                    <m:r>
                      <a:rPr lang="en-US" altLang="en-US" sz="2600" i="1" dirty="0" smtClean="0">
                        <a:latin typeface="Cambria Math" panose="02040503050406030204" pitchFamily="18" charset="0"/>
                      </a:rPr>
                      <m:t>𝑥</m:t>
                    </m:r>
                    <m:r>
                      <a:rPr lang="en-US" altLang="en-US" sz="2600" i="1" dirty="0" smtClean="0">
                        <a:latin typeface="Cambria Math" panose="02040503050406030204" pitchFamily="18" charset="0"/>
                      </a:rPr>
                      <m:t>’∈</m:t>
                    </m:r>
                    <m:r>
                      <a:rPr lang="en-US" altLang="en-US" sz="2600" i="1" dirty="0">
                        <a:latin typeface="Cambria Math" panose="02040503050406030204" pitchFamily="18" charset="0"/>
                      </a:rPr>
                      <m:t>𝑋</m:t>
                    </m:r>
                  </m:oMath>
                </a14:m>
                <a:r>
                  <a:rPr lang="en-US" altLang="en-US" sz="2600" dirty="0"/>
                  <a:t>, </a:t>
                </a:r>
                <a:r>
                  <a:rPr lang="en-US" altLang="en-US" sz="2600" dirty="0" err="1"/>
                  <a:t>s.t</a:t>
                </a:r>
                <a14:m>
                  <m:oMath xmlns:m="http://schemas.openxmlformats.org/officeDocument/2006/math">
                    <m:r>
                      <a:rPr lang="en-US" altLang="en-US" sz="2600" i="1" dirty="0" smtClean="0">
                        <a:latin typeface="Cambria Math" panose="02040503050406030204" pitchFamily="18" charset="0"/>
                      </a:rPr>
                      <m:t>.</m:t>
                    </m:r>
                    <m:r>
                      <a:rPr lang="en-US" altLang="en-US" sz="2600" i="1" dirty="0">
                        <a:latin typeface="Cambria Math" panose="02040503050406030204" pitchFamily="18" charset="0"/>
                      </a:rPr>
                      <m:t> </m:t>
                    </m:r>
                    <m:r>
                      <a:rPr lang="en-US" altLang="en-US" sz="2600" b="0" i="1" dirty="0" smtClean="0">
                        <a:latin typeface="Cambria Math" panose="02040503050406030204" pitchFamily="18" charset="0"/>
                      </a:rPr>
                      <m:t> </m:t>
                    </m:r>
                    <m:r>
                      <a:rPr lang="en-US" altLang="en-US" sz="2600" i="1" dirty="0" err="1">
                        <a:latin typeface="Cambria Math" panose="02040503050406030204" pitchFamily="18" charset="0"/>
                      </a:rPr>
                      <m:t>𝑥</m:t>
                    </m:r>
                    <m:r>
                      <a:rPr lang="en-US" altLang="en-US" sz="2600" i="1" dirty="0" err="1">
                        <a:latin typeface="Cambria Math" panose="02040503050406030204" pitchFamily="18" charset="0"/>
                      </a:rPr>
                      <m:t>’≠</m:t>
                    </m:r>
                    <m:r>
                      <a:rPr lang="en-US" altLang="en-US" sz="2600" i="1" dirty="0" err="1">
                        <a:latin typeface="Cambria Math" panose="02040503050406030204" pitchFamily="18" charset="0"/>
                        <a:sym typeface="Symbol" panose="05050102010706020507" pitchFamily="18" charset="2"/>
                      </a:rPr>
                      <m:t>𝑥</m:t>
                    </m:r>
                  </m:oMath>
                </a14:m>
                <a:r>
                  <a:rPr lang="en-US" altLang="en-US" sz="2600" dirty="0"/>
                  <a:t> and </a:t>
                </a:r>
                <a14:m>
                  <m:oMath xmlns:m="http://schemas.openxmlformats.org/officeDocument/2006/math">
                    <m:r>
                      <a:rPr lang="en-US" altLang="en-US" sz="2600" i="1" dirty="0" smtClean="0">
                        <a:latin typeface="Cambria Math" panose="02040503050406030204" pitchFamily="18" charset="0"/>
                      </a:rPr>
                      <m:t>h</m:t>
                    </m:r>
                    <m:r>
                      <a:rPr lang="en-US" altLang="en-US" sz="2600" i="1" dirty="0" smtClean="0">
                        <a:latin typeface="Cambria Math" panose="02040503050406030204" pitchFamily="18" charset="0"/>
                      </a:rPr>
                      <m:t>(</m:t>
                    </m:r>
                    <m:r>
                      <a:rPr lang="en-US" altLang="en-US" sz="2600" i="1" dirty="0" smtClean="0">
                        <a:latin typeface="Cambria Math" panose="02040503050406030204" pitchFamily="18" charset="0"/>
                      </a:rPr>
                      <m:t>𝑥</m:t>
                    </m:r>
                    <m:r>
                      <a:rPr lang="en-US" altLang="en-US" sz="2600" i="1" dirty="0" smtClean="0">
                        <a:latin typeface="Cambria Math" panose="02040503050406030204" pitchFamily="18" charset="0"/>
                      </a:rPr>
                      <m:t>’) = </m:t>
                    </m:r>
                    <m:r>
                      <a:rPr lang="en-US" altLang="en-US" sz="2600" i="1" dirty="0" smtClean="0">
                        <a:latin typeface="Cambria Math" panose="02040503050406030204" pitchFamily="18" charset="0"/>
                      </a:rPr>
                      <m:t>h</m:t>
                    </m:r>
                    <m:r>
                      <a:rPr lang="en-US" altLang="en-US" sz="2600" i="1" dirty="0" smtClean="0">
                        <a:latin typeface="Cambria Math" panose="02040503050406030204" pitchFamily="18" charset="0"/>
                      </a:rPr>
                      <m:t>(</m:t>
                    </m:r>
                    <m:r>
                      <a:rPr lang="en-US" altLang="en-US" sz="2600" i="1" dirty="0" smtClean="0">
                        <a:latin typeface="Cambria Math" panose="02040503050406030204" pitchFamily="18" charset="0"/>
                      </a:rPr>
                      <m:t>𝑥</m:t>
                    </m:r>
                    <m:r>
                      <a:rPr lang="en-US" altLang="en-US" sz="2600" i="1" dirty="0" smtClean="0">
                        <a:latin typeface="Cambria Math" panose="02040503050406030204" pitchFamily="18" charset="0"/>
                      </a:rPr>
                      <m:t>)</m:t>
                    </m:r>
                  </m:oMath>
                </a14:m>
                <a:endParaRPr lang="en-US" altLang="en-US" sz="2600" dirty="0"/>
              </a:p>
              <a:p>
                <a:pPr eaLnBrk="1" hangingPunct="1"/>
                <a:r>
                  <a:rPr lang="en-US" altLang="en-US" sz="2600" dirty="0">
                    <a:solidFill>
                      <a:srgbClr val="CC0099"/>
                    </a:solidFill>
                  </a:rPr>
                  <a:t>collision resistant (strong collision resistant)</a:t>
                </a:r>
                <a:r>
                  <a:rPr lang="en-US" altLang="en-US" sz="2600" dirty="0"/>
                  <a:t>:</a:t>
                </a:r>
              </a:p>
              <a:p>
                <a:pPr eaLnBrk="1" hangingPunct="1">
                  <a:buFont typeface="Times" panose="02020603050405020304" pitchFamily="18" charset="0"/>
                  <a:buNone/>
                </a:pPr>
                <a:r>
                  <a:rPr lang="en-US" altLang="en-US" sz="2600" dirty="0"/>
                  <a:t>    if it is computationally infeasible to find two distinct values </a:t>
                </a:r>
                <a14:m>
                  <m:oMath xmlns:m="http://schemas.openxmlformats.org/officeDocument/2006/math">
                    <m:r>
                      <a:rPr lang="en-US" altLang="en-US" sz="2600" i="1" dirty="0" smtClean="0">
                        <a:latin typeface="Cambria Math" panose="02040503050406030204" pitchFamily="18" charset="0"/>
                      </a:rPr>
                      <m:t>𝑥</m:t>
                    </m:r>
                    <m:r>
                      <a:rPr lang="en-US" altLang="en-US" sz="2600" i="1" dirty="0" smtClean="0">
                        <a:latin typeface="Cambria Math" panose="02040503050406030204" pitchFamily="18" charset="0"/>
                      </a:rPr>
                      <m:t>’,</m:t>
                    </m:r>
                    <m:r>
                      <a:rPr lang="en-US" altLang="en-US" sz="2600" i="1" dirty="0" err="1">
                        <a:latin typeface="Cambria Math" panose="02040503050406030204" pitchFamily="18" charset="0"/>
                        <a:sym typeface="Symbol" panose="05050102010706020507" pitchFamily="18" charset="2"/>
                      </a:rPr>
                      <m:t>𝑥</m:t>
                    </m:r>
                    <m:r>
                      <a:rPr lang="en-US" altLang="en-US" sz="2600" i="1" dirty="0">
                        <a:latin typeface="Cambria Math" panose="02040503050406030204" pitchFamily="18" charset="0"/>
                        <a:sym typeface="Symbol" panose="05050102010706020507" pitchFamily="18" charset="2"/>
                      </a:rPr>
                      <m:t>  </m:t>
                    </m:r>
                    <m:r>
                      <a:rPr lang="en-US" altLang="en-US" sz="2600" i="1" dirty="0">
                        <a:latin typeface="Cambria Math" panose="02040503050406030204" pitchFamily="18" charset="0"/>
                        <a:sym typeface="Symbol" panose="05050102010706020507" pitchFamily="18" charset="2"/>
                      </a:rPr>
                      <m:t>𝑋</m:t>
                    </m:r>
                  </m:oMath>
                </a14:m>
                <a:r>
                  <a:rPr lang="en-US" altLang="en-US" sz="2600" dirty="0">
                    <a:sym typeface="Symbol" panose="05050102010706020507" pitchFamily="18" charset="2"/>
                  </a:rPr>
                  <a:t>, </a:t>
                </a:r>
                <a:r>
                  <a:rPr lang="en-US" altLang="en-US" sz="2600" dirty="0"/>
                  <a:t> </a:t>
                </a:r>
                <a:r>
                  <a:rPr lang="en-US" altLang="en-US" sz="2600" dirty="0" err="1"/>
                  <a:t>s.t.</a:t>
                </a:r>
                <a:r>
                  <a:rPr lang="en-US" altLang="en-US" sz="2600" dirty="0"/>
                  <a:t> </a:t>
                </a:r>
                <a14:m>
                  <m:oMath xmlns:m="http://schemas.openxmlformats.org/officeDocument/2006/math">
                    <m:r>
                      <a:rPr lang="en-US" altLang="en-US" sz="2600" i="1" dirty="0" smtClean="0">
                        <a:latin typeface="Cambria Math" panose="02040503050406030204" pitchFamily="18" charset="0"/>
                      </a:rPr>
                      <m:t>h</m:t>
                    </m:r>
                    <m:r>
                      <a:rPr lang="en-US" altLang="en-US" sz="2600" i="1" dirty="0" smtClean="0">
                        <a:latin typeface="Cambria Math" panose="02040503050406030204" pitchFamily="18" charset="0"/>
                      </a:rPr>
                      <m:t>(</m:t>
                    </m:r>
                    <m:r>
                      <a:rPr lang="en-US" altLang="en-US" sz="2600" i="1" dirty="0" smtClean="0">
                        <a:latin typeface="Cambria Math" panose="02040503050406030204" pitchFamily="18" charset="0"/>
                      </a:rPr>
                      <m:t>𝑥</m:t>
                    </m:r>
                    <m:r>
                      <a:rPr lang="en-US" altLang="en-US" sz="2600" i="1" dirty="0" smtClean="0">
                        <a:latin typeface="Cambria Math" panose="02040503050406030204" pitchFamily="18" charset="0"/>
                      </a:rPr>
                      <m:t>’) = </m:t>
                    </m:r>
                    <m:r>
                      <a:rPr lang="en-US" altLang="en-US" sz="2600" i="1" dirty="0" smtClean="0">
                        <a:latin typeface="Cambria Math" panose="02040503050406030204" pitchFamily="18" charset="0"/>
                      </a:rPr>
                      <m:t>h</m:t>
                    </m:r>
                    <m:r>
                      <a:rPr lang="en-US" altLang="en-US" sz="2600" i="1" dirty="0" smtClean="0">
                        <a:latin typeface="Cambria Math" panose="02040503050406030204" pitchFamily="18" charset="0"/>
                      </a:rPr>
                      <m:t>(</m:t>
                    </m:r>
                    <m:r>
                      <a:rPr lang="en-US" altLang="en-US" sz="2600" i="1" dirty="0" smtClean="0">
                        <a:latin typeface="Cambria Math" panose="02040503050406030204" pitchFamily="18" charset="0"/>
                      </a:rPr>
                      <m:t>𝑥</m:t>
                    </m:r>
                    <m:r>
                      <a:rPr lang="en-US" altLang="en-US" sz="2600" i="1" dirty="0" smtClean="0">
                        <a:latin typeface="Cambria Math" panose="02040503050406030204" pitchFamily="18" charset="0"/>
                      </a:rPr>
                      <m:t>) </m:t>
                    </m:r>
                  </m:oMath>
                </a14:m>
                <a:endParaRPr lang="en-US" altLang="en-US" sz="2600" dirty="0"/>
              </a:p>
            </p:txBody>
          </p:sp>
        </mc:Choice>
        <mc:Fallback xmlns="">
          <p:sp>
            <p:nvSpPr>
              <p:cNvPr id="21510" name="Rectangle 3">
                <a:extLst>
                  <a:ext uri="{FF2B5EF4-FFF2-40B4-BE49-F238E27FC236}">
                    <a16:creationId xmlns:a16="http://schemas.microsoft.com/office/drawing/2014/main" id="{E85DE075-8EF6-42ED-AED3-68D4348B371E}"/>
                  </a:ext>
                </a:extLst>
              </p:cNvPr>
              <p:cNvSpPr>
                <a:spLocks noGrp="1" noRot="1" noChangeAspect="1" noMove="1" noResize="1" noEditPoints="1" noAdjustHandles="1" noChangeArrowheads="1" noChangeShapeType="1" noTextEdit="1"/>
              </p:cNvSpPr>
              <p:nvPr>
                <p:ph type="body" idx="1"/>
              </p:nvPr>
            </p:nvSpPr>
            <p:spPr>
              <a:xfrm>
                <a:off x="323528" y="1447800"/>
                <a:ext cx="8280920" cy="4717504"/>
              </a:xfrm>
              <a:blipFill>
                <a:blip r:embed="rId3"/>
                <a:stretch>
                  <a:fillRect l="-1694" t="-1294" r="-1620"/>
                </a:stretch>
              </a:blipFill>
            </p:spPr>
            <p:txBody>
              <a:bodyPr/>
              <a:lstStyle/>
              <a:p>
                <a:r>
                  <a:rPr lang="en-US">
                    <a:noFill/>
                  </a:rPr>
                  <a:t> </a:t>
                </a:r>
              </a:p>
            </p:txBody>
          </p:sp>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a:extLst>
              <a:ext uri="{FF2B5EF4-FFF2-40B4-BE49-F238E27FC236}">
                <a16:creationId xmlns:a16="http://schemas.microsoft.com/office/drawing/2014/main" id="{AD216D48-3EC9-4D59-8BAE-FEDA211C0286}"/>
              </a:ext>
            </a:extLst>
          </p:cNvPr>
          <p:cNvSpPr>
            <a:spLocks noGrp="1" noRot="1" noChangeArrowheads="1"/>
          </p:cNvSpPr>
          <p:nvPr>
            <p:ph type="title" idx="4294967295"/>
          </p:nvPr>
        </p:nvSpPr>
        <p:spPr>
          <a:xfrm>
            <a:off x="990600" y="-152400"/>
            <a:ext cx="7543800" cy="1295400"/>
          </a:xfrm>
        </p:spPr>
        <p:txBody>
          <a:bodyPr anchor="ctr"/>
          <a:lstStyle/>
          <a:p>
            <a:pPr eaLnBrk="1" hangingPunct="1"/>
            <a:r>
              <a:rPr lang="en-US" altLang="zh-CN" sz="4100" dirty="0">
                <a:ea typeface="宋体" panose="02010600030101010101" pitchFamily="2" charset="-122"/>
              </a:rPr>
              <a:t>Basic </a:t>
            </a:r>
            <a:r>
              <a:rPr lang="en-US" altLang="zh-CN" sz="4100">
                <a:ea typeface="宋体" panose="02010600030101010101" pitchFamily="2" charset="-122"/>
              </a:rPr>
              <a:t>Security Model </a:t>
            </a:r>
            <a:r>
              <a:rPr lang="en-US" altLang="zh-CN" sz="4100" i="1">
                <a:ea typeface="宋体" panose="02010600030101010101" pitchFamily="2" charset="-122"/>
              </a:rPr>
              <a:t>(review) </a:t>
            </a:r>
            <a:endParaRPr lang="zh-CN" altLang="en-US" sz="4100" i="1" dirty="0">
              <a:ea typeface="宋体" panose="02010600030101010101" pitchFamily="2" charset="-122"/>
            </a:endParaRPr>
          </a:p>
        </p:txBody>
      </p:sp>
      <p:sp>
        <p:nvSpPr>
          <p:cNvPr id="56324" name="Rectangle 3">
            <a:extLst>
              <a:ext uri="{FF2B5EF4-FFF2-40B4-BE49-F238E27FC236}">
                <a16:creationId xmlns:a16="http://schemas.microsoft.com/office/drawing/2014/main" id="{CEC33B79-0D08-4EA1-964E-0FEE6A5AA06A}"/>
              </a:ext>
            </a:extLst>
          </p:cNvPr>
          <p:cNvSpPr>
            <a:spLocks noGrp="1" noChangeArrowheads="1"/>
          </p:cNvSpPr>
          <p:nvPr>
            <p:ph idx="4294967295"/>
          </p:nvPr>
        </p:nvSpPr>
        <p:spPr>
          <a:xfrm>
            <a:off x="304800" y="1223169"/>
            <a:ext cx="8229600" cy="4411662"/>
          </a:xfrm>
        </p:spPr>
        <p:txBody>
          <a:bodyPr/>
          <a:lstStyle/>
          <a:p>
            <a:pPr eaLnBrk="1" hangingPunct="1">
              <a:buClr>
                <a:srgbClr val="9E9EFF"/>
              </a:buClr>
              <a:buFont typeface="Wingdings" panose="05000000000000000000" pitchFamily="2" charset="2"/>
              <a:buNone/>
            </a:pPr>
            <a:r>
              <a:rPr lang="en-US" altLang="zh-CN" sz="2100" dirty="0">
                <a:ea typeface="宋体" panose="02010600030101010101" pitchFamily="2" charset="-122"/>
              </a:rPr>
              <a:t>	</a:t>
            </a:r>
            <a:r>
              <a:rPr lang="en-US" altLang="zh-CN" sz="2400" dirty="0">
                <a:ea typeface="宋体" panose="02010600030101010101" pitchFamily="2" charset="-122"/>
              </a:rPr>
              <a:t>The basic security model consists of four components: cryptosystems, firewalls, anti-malicious-software systems (AMS software), and intrusion detection system (IDS)</a:t>
            </a:r>
            <a:endParaRPr lang="en-US" altLang="zh-CN" sz="2100" dirty="0">
              <a:ea typeface="宋体" panose="02010600030101010101" pitchFamily="2" charset="-122"/>
            </a:endParaRPr>
          </a:p>
        </p:txBody>
      </p:sp>
      <p:pic>
        <p:nvPicPr>
          <p:cNvPr id="56325" name="Picture 26" descr="Picture8.png">
            <a:extLst>
              <a:ext uri="{FF2B5EF4-FFF2-40B4-BE49-F238E27FC236}">
                <a16:creationId xmlns:a16="http://schemas.microsoft.com/office/drawing/2014/main" id="{7D18480D-8365-4A1B-B7B6-334361C3CDC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200400"/>
            <a:ext cx="8540723" cy="2178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2">
            <a:extLst>
              <a:ext uri="{FF2B5EF4-FFF2-40B4-BE49-F238E27FC236}">
                <a16:creationId xmlns:a16="http://schemas.microsoft.com/office/drawing/2014/main" id="{C65FB460-BC21-4130-ADF7-F184782A4870}"/>
              </a:ext>
            </a:extLst>
          </p:cNvPr>
          <p:cNvSpPr>
            <a:spLocks noGrp="1" noChangeArrowheads="1"/>
          </p:cNvSpPr>
          <p:nvPr>
            <p:ph type="title"/>
          </p:nvPr>
        </p:nvSpPr>
        <p:spPr>
          <a:xfrm>
            <a:off x="868102" y="46037"/>
            <a:ext cx="7575376" cy="792163"/>
          </a:xfrm>
        </p:spPr>
        <p:txBody>
          <a:bodyPr/>
          <a:lstStyle/>
          <a:p>
            <a:pPr eaLnBrk="1" hangingPunct="1"/>
            <a:r>
              <a:rPr lang="en-US" altLang="en-US" dirty="0"/>
              <a:t>Well Known Hash Functions</a:t>
            </a:r>
          </a:p>
        </p:txBody>
      </p:sp>
      <p:sp>
        <p:nvSpPr>
          <p:cNvPr id="25606" name="Rectangle 3">
            <a:extLst>
              <a:ext uri="{FF2B5EF4-FFF2-40B4-BE49-F238E27FC236}">
                <a16:creationId xmlns:a16="http://schemas.microsoft.com/office/drawing/2014/main" id="{3CBE0298-FC3B-4A8B-9B5B-E645DD6BD3AB}"/>
              </a:ext>
            </a:extLst>
          </p:cNvPr>
          <p:cNvSpPr>
            <a:spLocks noGrp="1" noChangeArrowheads="1"/>
          </p:cNvSpPr>
          <p:nvPr>
            <p:ph type="body" idx="1"/>
          </p:nvPr>
        </p:nvSpPr>
        <p:spPr>
          <a:xfrm>
            <a:off x="419100" y="1196752"/>
            <a:ext cx="8473380" cy="5040560"/>
          </a:xfrm>
        </p:spPr>
        <p:txBody>
          <a:bodyPr/>
          <a:lstStyle/>
          <a:p>
            <a:pPr eaLnBrk="1" hangingPunct="1"/>
            <a:r>
              <a:rPr lang="en-US" altLang="en-US" sz="2400"/>
              <a:t>MD5 (outdated) </a:t>
            </a:r>
            <a:endParaRPr lang="en-US" altLang="en-US" sz="2400" dirty="0"/>
          </a:p>
          <a:p>
            <a:pPr lvl="1" eaLnBrk="1" hangingPunct="1"/>
            <a:r>
              <a:rPr lang="en-US" altLang="en-US" sz="2000" dirty="0"/>
              <a:t>output 128 bits</a:t>
            </a:r>
          </a:p>
          <a:p>
            <a:pPr lvl="1" eaLnBrk="1" hangingPunct="1"/>
            <a:r>
              <a:rPr lang="en-US" altLang="en-US" sz="2000" dirty="0"/>
              <a:t>collision resistance completely broken</a:t>
            </a:r>
          </a:p>
          <a:p>
            <a:pPr eaLnBrk="1" hangingPunct="1"/>
            <a:r>
              <a:rPr lang="en-US" altLang="en-US" sz="2400"/>
              <a:t>SHA1 (outdated) </a:t>
            </a:r>
            <a:endParaRPr lang="en-US" altLang="en-US" sz="2400" dirty="0"/>
          </a:p>
          <a:p>
            <a:pPr lvl="1" eaLnBrk="1" hangingPunct="1"/>
            <a:r>
              <a:rPr lang="en-US" altLang="en-US" sz="2000" dirty="0"/>
              <a:t>output 160 bits</a:t>
            </a:r>
          </a:p>
          <a:p>
            <a:pPr lvl="1" eaLnBrk="1" hangingPunct="1"/>
            <a:r>
              <a:rPr lang="en-US" altLang="en-US" sz="2000" dirty="0"/>
              <a:t>collision attacks; length extension attacks</a:t>
            </a:r>
          </a:p>
          <a:p>
            <a:pPr eaLnBrk="1" hangingPunct="1"/>
            <a:r>
              <a:rPr lang="en-US" altLang="en-US" sz="2400" dirty="0"/>
              <a:t>SHA2 (SHA-224, SHA-256, SHA-384, SHA-512)</a:t>
            </a:r>
          </a:p>
          <a:p>
            <a:pPr lvl="1" eaLnBrk="1" hangingPunct="1"/>
            <a:r>
              <a:rPr lang="en-US" altLang="en-US" sz="2000" dirty="0"/>
              <a:t>outputs 224, 256, 384, and 512 bits, respectively</a:t>
            </a:r>
          </a:p>
          <a:p>
            <a:pPr lvl="1" eaLnBrk="1" hangingPunct="1"/>
            <a:r>
              <a:rPr lang="en-US" altLang="en-US" sz="2000" dirty="0"/>
              <a:t>collision attacks; length extension attacks</a:t>
            </a:r>
          </a:p>
          <a:p>
            <a:pPr marL="400050" eaLnBrk="1" hangingPunct="1"/>
            <a:r>
              <a:rPr lang="en-US" altLang="en-US" sz="2400" dirty="0"/>
              <a:t>SHA3 </a:t>
            </a:r>
          </a:p>
          <a:p>
            <a:pPr marL="57150" indent="0" eaLnBrk="1" hangingPunct="1">
              <a:buNone/>
            </a:pPr>
            <a:r>
              <a:rPr lang="en-US" altLang="en-US" sz="2400" dirty="0"/>
              <a:t>      https://csrc.nist.gov/publications/detail/fips/202/final</a:t>
            </a:r>
            <a:br>
              <a:rPr lang="en-US" altLang="en-US" sz="2400" dirty="0"/>
            </a:br>
            <a:r>
              <a:rPr lang="en-US" altLang="en-US" sz="2400" dirty="0"/>
              <a:t>      </a:t>
            </a:r>
            <a:r>
              <a:rPr lang="en-US" sz="2400" dirty="0"/>
              <a:t>https://en.wikipedia.org/wiki/Secure_Hash_Algorithm</a:t>
            </a:r>
            <a:endParaRPr lang="en-US" altLang="en-US"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61" name="Text Box 188">
            <a:extLst>
              <a:ext uri="{FF2B5EF4-FFF2-40B4-BE49-F238E27FC236}">
                <a16:creationId xmlns:a16="http://schemas.microsoft.com/office/drawing/2014/main" id="{98A26F8A-6C38-4C20-BEEB-8ED5529A7DD3}"/>
              </a:ext>
            </a:extLst>
          </p:cNvPr>
          <p:cNvSpPr txBox="1">
            <a:spLocks noChangeArrowheads="1"/>
          </p:cNvSpPr>
          <p:nvPr/>
        </p:nvSpPr>
        <p:spPr bwMode="auto">
          <a:xfrm>
            <a:off x="952500" y="214047"/>
            <a:ext cx="7239000" cy="646331"/>
          </a:xfrm>
          <a:prstGeom prst="rect">
            <a:avLst/>
          </a:prstGeom>
          <a:noFill/>
          <a:ln w="9525">
            <a:noFill/>
            <a:miter lim="800000"/>
            <a:headEnd/>
            <a:tailEnd/>
          </a:ln>
        </p:spPr>
        <p:txBody>
          <a:bodyPr wrap="square">
            <a:spAutoFit/>
          </a:bodyPr>
          <a:lstStyle/>
          <a:p>
            <a:pPr eaLnBrk="1" hangingPunct="1">
              <a:spcBef>
                <a:spcPct val="50000"/>
              </a:spcBef>
              <a:defRPr/>
            </a:pPr>
            <a:r>
              <a:rPr lang="en-US" altLang="zh-CN" sz="3600" i="0" dirty="0">
                <a:latin typeface="+mj-lt"/>
              </a:rPr>
              <a:t>SHA-1, SHA-2,</a:t>
            </a:r>
            <a:r>
              <a:rPr lang="en-US" altLang="zh-CN" sz="3600" dirty="0">
                <a:ea typeface="宋体" charset="-122"/>
              </a:rPr>
              <a:t> SHA-3</a:t>
            </a:r>
            <a:endParaRPr lang="en-US" altLang="zh-CN" sz="3600" i="0" dirty="0">
              <a:latin typeface="+mj-lt"/>
            </a:endParaRPr>
          </a:p>
        </p:txBody>
      </p:sp>
      <p:sp>
        <p:nvSpPr>
          <p:cNvPr id="2" name="Rectangle 1">
            <a:extLst>
              <a:ext uri="{FF2B5EF4-FFF2-40B4-BE49-F238E27FC236}">
                <a16:creationId xmlns:a16="http://schemas.microsoft.com/office/drawing/2014/main" id="{674FD45A-414D-4991-A510-466445E3426B}"/>
              </a:ext>
            </a:extLst>
          </p:cNvPr>
          <p:cNvSpPr/>
          <p:nvPr/>
        </p:nvSpPr>
        <p:spPr>
          <a:xfrm>
            <a:off x="685800" y="5969913"/>
            <a:ext cx="8001000" cy="954107"/>
          </a:xfrm>
          <a:prstGeom prst="rect">
            <a:avLst/>
          </a:prstGeom>
        </p:spPr>
        <p:txBody>
          <a:bodyPr wrap="square">
            <a:spAutoFit/>
          </a:bodyPr>
          <a:lstStyle/>
          <a:p>
            <a:r>
              <a:rPr lang="en-US" dirty="0"/>
              <a:t>https://en.wikipedia.org/wiki/Secure_Hash_Algorithms</a:t>
            </a:r>
          </a:p>
        </p:txBody>
      </p:sp>
      <p:pic>
        <p:nvPicPr>
          <p:cNvPr id="4" name="Picture 3">
            <a:extLst>
              <a:ext uri="{FF2B5EF4-FFF2-40B4-BE49-F238E27FC236}">
                <a16:creationId xmlns:a16="http://schemas.microsoft.com/office/drawing/2014/main" id="{2E457DA3-F151-44F8-8D16-98986D0CE07D}"/>
              </a:ext>
            </a:extLst>
          </p:cNvPr>
          <p:cNvPicPr>
            <a:picLocks noChangeAspect="1"/>
          </p:cNvPicPr>
          <p:nvPr/>
        </p:nvPicPr>
        <p:blipFill>
          <a:blip r:embed="rId3"/>
          <a:stretch>
            <a:fillRect/>
          </a:stretch>
        </p:blipFill>
        <p:spPr>
          <a:xfrm>
            <a:off x="266700" y="1143000"/>
            <a:ext cx="8784654" cy="4826913"/>
          </a:xfrm>
          <a:prstGeom prst="rect">
            <a:avLst/>
          </a:prstGeom>
        </p:spPr>
      </p:pic>
    </p:spTree>
    <p:extLst>
      <p:ext uri="{BB962C8B-B14F-4D97-AF65-F5344CB8AC3E}">
        <p14:creationId xmlns:p14="http://schemas.microsoft.com/office/powerpoint/2010/main" val="42822696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MAC.svg">
            <a:extLst>
              <a:ext uri="{FF2B5EF4-FFF2-40B4-BE49-F238E27FC236}">
                <a16:creationId xmlns:a16="http://schemas.microsoft.com/office/drawing/2014/main" id="{3B987BC9-6759-436B-BDE0-3C5B355C71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979" y="1293846"/>
            <a:ext cx="8258328" cy="45524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139803A-1C5F-45ED-A59D-667A7DEA6CA2}"/>
              </a:ext>
            </a:extLst>
          </p:cNvPr>
          <p:cNvSpPr/>
          <p:nvPr/>
        </p:nvSpPr>
        <p:spPr>
          <a:xfrm>
            <a:off x="516979" y="5951054"/>
            <a:ext cx="6846337" cy="430887"/>
          </a:xfrm>
          <a:prstGeom prst="rect">
            <a:avLst/>
          </a:prstGeom>
        </p:spPr>
        <p:txBody>
          <a:bodyPr wrap="square">
            <a:spAutoFit/>
          </a:bodyPr>
          <a:lstStyle/>
          <a:p>
            <a:r>
              <a:rPr lang="en-US" dirty="0"/>
              <a:t>https://en.wikipedia.org/wiki/One-key_MAC</a:t>
            </a:r>
          </a:p>
        </p:txBody>
      </p:sp>
      <p:sp>
        <p:nvSpPr>
          <p:cNvPr id="5" name="TextBox 4">
            <a:extLst>
              <a:ext uri="{FF2B5EF4-FFF2-40B4-BE49-F238E27FC236}">
                <a16:creationId xmlns:a16="http://schemas.microsoft.com/office/drawing/2014/main" id="{C115A51C-6573-4018-B2C9-B5C07117A108}"/>
              </a:ext>
            </a:extLst>
          </p:cNvPr>
          <p:cNvSpPr txBox="1"/>
          <p:nvPr/>
        </p:nvSpPr>
        <p:spPr>
          <a:xfrm>
            <a:off x="4373472" y="3570046"/>
            <a:ext cx="545342" cy="430887"/>
          </a:xfrm>
          <a:prstGeom prst="rect">
            <a:avLst/>
          </a:prstGeom>
          <a:noFill/>
        </p:spPr>
        <p:txBody>
          <a:bodyPr wrap="none" rtlCol="0">
            <a:spAutoFit/>
          </a:bodyPr>
          <a:lstStyle/>
          <a:p>
            <a:r>
              <a:rPr lang="en-US" dirty="0">
                <a:solidFill>
                  <a:srgbClr val="FF0000"/>
                </a:solidFill>
              </a:rPr>
              <a:t>tag</a:t>
            </a:r>
          </a:p>
        </p:txBody>
      </p:sp>
      <p:sp>
        <p:nvSpPr>
          <p:cNvPr id="9" name="Rectangle 2">
            <a:extLst>
              <a:ext uri="{FF2B5EF4-FFF2-40B4-BE49-F238E27FC236}">
                <a16:creationId xmlns:a16="http://schemas.microsoft.com/office/drawing/2014/main" id="{8AE481CD-B6ED-421D-B40E-2D3A6F219708}"/>
              </a:ext>
            </a:extLst>
          </p:cNvPr>
          <p:cNvSpPr>
            <a:spLocks noGrp="1" noChangeArrowheads="1"/>
          </p:cNvSpPr>
          <p:nvPr>
            <p:ph type="title"/>
          </p:nvPr>
        </p:nvSpPr>
        <p:spPr>
          <a:xfrm>
            <a:off x="1115616" y="79977"/>
            <a:ext cx="7344816" cy="792163"/>
          </a:xfrm>
        </p:spPr>
        <p:txBody>
          <a:bodyPr/>
          <a:lstStyle/>
          <a:p>
            <a:pPr eaLnBrk="1" hangingPunct="1"/>
            <a:r>
              <a:rPr lang="en-US" altLang="en-US" dirty="0"/>
              <a:t>Message Authentication Code</a:t>
            </a:r>
          </a:p>
        </p:txBody>
      </p:sp>
    </p:spTree>
    <p:extLst>
      <p:ext uri="{BB962C8B-B14F-4D97-AF65-F5344CB8AC3E}">
        <p14:creationId xmlns:p14="http://schemas.microsoft.com/office/powerpoint/2010/main" val="17264555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Rectangle 2">
            <a:extLst>
              <a:ext uri="{FF2B5EF4-FFF2-40B4-BE49-F238E27FC236}">
                <a16:creationId xmlns:a16="http://schemas.microsoft.com/office/drawing/2014/main" id="{EFC8EEC9-41CA-489B-A4CF-25CF249202F3}"/>
              </a:ext>
            </a:extLst>
          </p:cNvPr>
          <p:cNvSpPr>
            <a:spLocks noGrp="1" noChangeArrowheads="1"/>
          </p:cNvSpPr>
          <p:nvPr>
            <p:ph type="title"/>
          </p:nvPr>
        </p:nvSpPr>
        <p:spPr>
          <a:xfrm>
            <a:off x="1187624" y="116632"/>
            <a:ext cx="7344816" cy="792163"/>
          </a:xfrm>
        </p:spPr>
        <p:txBody>
          <a:bodyPr/>
          <a:lstStyle/>
          <a:p>
            <a:pPr eaLnBrk="1" hangingPunct="1"/>
            <a:r>
              <a:rPr lang="en-US" altLang="en-US" sz="3500" dirty="0"/>
              <a:t>HMAC: Constructing MAC from Cryptographic Hash Functions</a:t>
            </a:r>
            <a:endParaRPr lang="en-AU" altLang="en-US" sz="3500" dirty="0"/>
          </a:p>
        </p:txBody>
      </p:sp>
      <p:sp>
        <p:nvSpPr>
          <p:cNvPr id="35847" name="Text Box 4">
            <a:extLst>
              <a:ext uri="{FF2B5EF4-FFF2-40B4-BE49-F238E27FC236}">
                <a16:creationId xmlns:a16="http://schemas.microsoft.com/office/drawing/2014/main" id="{79F99FAC-CB4C-4A0C-955A-8005C0333E8D}"/>
              </a:ext>
            </a:extLst>
          </p:cNvPr>
          <p:cNvSpPr txBox="1">
            <a:spLocks noChangeArrowheads="1"/>
          </p:cNvSpPr>
          <p:nvPr/>
        </p:nvSpPr>
        <p:spPr bwMode="auto">
          <a:xfrm>
            <a:off x="499443" y="4549756"/>
            <a:ext cx="8236550" cy="794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lvl="1" eaLnBrk="1" hangingPunct="1">
              <a:lnSpc>
                <a:spcPct val="90000"/>
              </a:lnSpc>
              <a:spcBef>
                <a:spcPct val="20000"/>
              </a:spcBef>
            </a:pPr>
            <a:r>
              <a:rPr lang="en-AU" altLang="en-US">
                <a:latin typeface="Arial" panose="020B0604020202020204" pitchFamily="34" charset="0"/>
              </a:rPr>
              <a:t>HMAC</a:t>
            </a:r>
            <a:r>
              <a:rPr lang="en-AU" altLang="en-US" baseline="-25000">
                <a:latin typeface="Arial" panose="020B0604020202020204" pitchFamily="34" charset="0"/>
              </a:rPr>
              <a:t>K</a:t>
            </a:r>
            <a:r>
              <a:rPr lang="en-AU" altLang="en-US" dirty="0">
                <a:latin typeface="Arial" panose="020B0604020202020204" pitchFamily="34" charset="0"/>
              </a:rPr>
              <a:t>[M] = Hash[(K</a:t>
            </a:r>
            <a:r>
              <a:rPr lang="en-AU" altLang="en-US" baseline="30000" dirty="0">
                <a:latin typeface="Arial" panose="020B0604020202020204" pitchFamily="34" charset="0"/>
              </a:rPr>
              <a:t>+</a:t>
            </a:r>
            <a:r>
              <a:rPr lang="en-AU" altLang="en-US" dirty="0">
                <a:latin typeface="Arial" panose="020B0604020202020204" pitchFamily="34" charset="0"/>
              </a:rPr>
              <a:t> </a:t>
            </a:r>
            <a:r>
              <a:rPr lang="en-AU" altLang="en-US" dirty="0">
                <a:latin typeface="Arial" panose="020B0604020202020204" pitchFamily="34" charset="0"/>
                <a:sym typeface="Symbol" panose="05050102010706020507" pitchFamily="18" charset="2"/>
              </a:rPr>
              <a:t></a:t>
            </a:r>
            <a:r>
              <a:rPr lang="en-AU" altLang="en-US" dirty="0">
                <a:latin typeface="Arial" panose="020B0604020202020204" pitchFamily="34" charset="0"/>
              </a:rPr>
              <a:t> </a:t>
            </a:r>
            <a:r>
              <a:rPr lang="en-AU" altLang="en-US" dirty="0" err="1">
                <a:latin typeface="Arial" panose="020B0604020202020204" pitchFamily="34" charset="0"/>
              </a:rPr>
              <a:t>opad</a:t>
            </a:r>
            <a:r>
              <a:rPr lang="en-AU" altLang="en-US" dirty="0">
                <a:latin typeface="Arial" panose="020B0604020202020204" pitchFamily="34" charset="0"/>
              </a:rPr>
              <a:t>) || </a:t>
            </a:r>
            <a:r>
              <a:rPr lang="en-AU" altLang="en-US" dirty="0">
                <a:solidFill>
                  <a:schemeClr val="accent2"/>
                </a:solidFill>
                <a:latin typeface="Arial" panose="020B0604020202020204" pitchFamily="34" charset="0"/>
              </a:rPr>
              <a:t>Hash[(K</a:t>
            </a:r>
            <a:r>
              <a:rPr lang="en-AU" altLang="en-US" baseline="30000" dirty="0">
                <a:solidFill>
                  <a:schemeClr val="accent2"/>
                </a:solidFill>
                <a:latin typeface="Arial" panose="020B0604020202020204" pitchFamily="34" charset="0"/>
              </a:rPr>
              <a:t>+</a:t>
            </a:r>
            <a:r>
              <a:rPr lang="en-AU" altLang="en-US" dirty="0">
                <a:solidFill>
                  <a:schemeClr val="accent2"/>
                </a:solidFill>
                <a:latin typeface="Arial" panose="020B0604020202020204" pitchFamily="34" charset="0"/>
              </a:rPr>
              <a:t> </a:t>
            </a:r>
            <a:r>
              <a:rPr lang="en-AU" altLang="en-US" dirty="0">
                <a:solidFill>
                  <a:schemeClr val="accent2"/>
                </a:solidFill>
                <a:latin typeface="Arial" panose="020B0604020202020204" pitchFamily="34" charset="0"/>
                <a:sym typeface="Symbol" panose="05050102010706020507" pitchFamily="18" charset="2"/>
              </a:rPr>
              <a:t></a:t>
            </a:r>
            <a:r>
              <a:rPr lang="en-AU" altLang="en-US" dirty="0">
                <a:solidFill>
                  <a:schemeClr val="accent2"/>
                </a:solidFill>
                <a:latin typeface="Arial" panose="020B0604020202020204" pitchFamily="34" charset="0"/>
              </a:rPr>
              <a:t> </a:t>
            </a:r>
            <a:r>
              <a:rPr lang="en-AU" altLang="en-US" dirty="0" err="1">
                <a:solidFill>
                  <a:schemeClr val="accent2"/>
                </a:solidFill>
                <a:latin typeface="Arial" panose="020B0604020202020204" pitchFamily="34" charset="0"/>
              </a:rPr>
              <a:t>ipad</a:t>
            </a:r>
            <a:r>
              <a:rPr lang="en-AU" altLang="en-US" dirty="0">
                <a:solidFill>
                  <a:schemeClr val="accent2"/>
                </a:solidFill>
                <a:latin typeface="Arial" panose="020B0604020202020204" pitchFamily="34" charset="0"/>
              </a:rPr>
              <a:t>)||M)]</a:t>
            </a:r>
            <a:r>
              <a:rPr lang="en-AU" altLang="en-US" dirty="0">
                <a:latin typeface="Arial" panose="020B0604020202020204" pitchFamily="34" charset="0"/>
              </a:rPr>
              <a:t>]</a:t>
            </a:r>
          </a:p>
          <a:p>
            <a:pPr eaLnBrk="1" hangingPunct="1"/>
            <a:endParaRPr lang="en-US" altLang="en-US" dirty="0">
              <a:latin typeface="Arial" panose="020B0604020202020204" pitchFamily="34" charset="0"/>
            </a:endParaRPr>
          </a:p>
        </p:txBody>
      </p:sp>
      <p:sp>
        <p:nvSpPr>
          <p:cNvPr id="35848" name="TextBox 1">
            <a:extLst>
              <a:ext uri="{FF2B5EF4-FFF2-40B4-BE49-F238E27FC236}">
                <a16:creationId xmlns:a16="http://schemas.microsoft.com/office/drawing/2014/main" id="{913330A9-F2EA-47F6-AE4F-1AD474AC833F}"/>
              </a:ext>
            </a:extLst>
          </p:cNvPr>
          <p:cNvSpPr txBox="1">
            <a:spLocks noChangeArrowheads="1"/>
          </p:cNvSpPr>
          <p:nvPr/>
        </p:nvSpPr>
        <p:spPr bwMode="auto">
          <a:xfrm>
            <a:off x="990600" y="5043079"/>
            <a:ext cx="5943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r>
              <a:rPr lang="en-AU" altLang="en-US">
                <a:latin typeface="Arial" panose="020B0604020202020204" pitchFamily="34" charset="0"/>
              </a:rPr>
              <a:t>HMAC</a:t>
            </a:r>
            <a:r>
              <a:rPr lang="en-AU" altLang="en-US" baseline="-25000">
                <a:latin typeface="Arial" panose="020B0604020202020204" pitchFamily="34" charset="0"/>
              </a:rPr>
              <a:t>K</a:t>
            </a:r>
            <a:r>
              <a:rPr lang="en-AU" altLang="en-US">
                <a:latin typeface="Arial" panose="020B0604020202020204" pitchFamily="34" charset="0"/>
              </a:rPr>
              <a:t>[M] = H(K’ || H(K’’ || M))</a:t>
            </a:r>
            <a:endParaRPr lang="en-US" altLang="en-US"/>
          </a:p>
        </p:txBody>
      </p:sp>
      <p:sp>
        <p:nvSpPr>
          <p:cNvPr id="2" name="Rectangle 1">
            <a:extLst>
              <a:ext uri="{FF2B5EF4-FFF2-40B4-BE49-F238E27FC236}">
                <a16:creationId xmlns:a16="http://schemas.microsoft.com/office/drawing/2014/main" id="{D3112427-6135-44A6-BB90-702B95E10FEB}"/>
              </a:ext>
            </a:extLst>
          </p:cNvPr>
          <p:cNvSpPr/>
          <p:nvPr/>
        </p:nvSpPr>
        <p:spPr>
          <a:xfrm>
            <a:off x="499443" y="1191079"/>
            <a:ext cx="5973110" cy="492443"/>
          </a:xfrm>
          <a:prstGeom prst="rect">
            <a:avLst/>
          </a:prstGeom>
        </p:spPr>
        <p:txBody>
          <a:bodyPr wrap="none">
            <a:spAutoFit/>
          </a:bodyPr>
          <a:lstStyle/>
          <a:p>
            <a:r>
              <a:rPr lang="en-US" sz="2600" b="1">
                <a:latin typeface="Times New Roman" panose="02020603050405020304" pitchFamily="18" charset="0"/>
                <a:cs typeface="Times New Roman" panose="02020603050405020304" pitchFamily="18" charset="0"/>
              </a:rPr>
              <a:t>Hash-based message authentication code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DBE4A9E-2B3D-489E-B851-AAE7B5A9F932}"/>
                  </a:ext>
                </a:extLst>
              </p:cNvPr>
              <p:cNvSpPr txBox="1"/>
              <p:nvPr/>
            </p:nvSpPr>
            <p:spPr>
              <a:xfrm>
                <a:off x="678507" y="1752600"/>
                <a:ext cx="8363049" cy="2677656"/>
              </a:xfrm>
              <a:prstGeom prst="rect">
                <a:avLst/>
              </a:prstGeom>
              <a:noFill/>
            </p:spPr>
            <p:txBody>
              <a:bodyPr wrap="square" rtlCol="0">
                <a:spAutoFit/>
              </a:bodyPr>
              <a:lstStyle/>
              <a:p>
                <a:r>
                  <a:rPr lang="en-US" sz="2800" b="1">
                    <a:latin typeface="Times New Roman" panose="02020603050405020304" pitchFamily="18" charset="0"/>
                    <a:cs typeface="Times New Roman" panose="02020603050405020304" pitchFamily="18" charset="0"/>
                  </a:rPr>
                  <a:t>Input: </a:t>
                </a:r>
                <a:r>
                  <a:rPr lang="en-US" sz="2800">
                    <a:latin typeface="Times New Roman" panose="02020603050405020304" pitchFamily="18" charset="0"/>
                    <a:cs typeface="Times New Roman" panose="02020603050405020304" pitchFamily="18" charset="0"/>
                  </a:rPr>
                  <a:t>secret key </a:t>
                </a:r>
                <a14:m>
                  <m:oMath xmlns:m="http://schemas.openxmlformats.org/officeDocument/2006/math">
                    <m:r>
                      <a:rPr lang="en-US" sz="2800" b="0" i="1" smtClean="0">
                        <a:latin typeface="Cambria Math" panose="02040503050406030204" pitchFamily="18" charset="0"/>
                        <a:cs typeface="Times New Roman" panose="02020603050405020304" pitchFamily="18" charset="0"/>
                      </a:rPr>
                      <m:t>𝐾</m:t>
                    </m:r>
                    <m:r>
                      <a:rPr lang="en-US" sz="2800" b="0" i="1" smtClean="0">
                        <a:latin typeface="Cambria Math" panose="02040503050406030204" pitchFamily="18" charset="0"/>
                        <a:cs typeface="Times New Roman" panose="02020603050405020304" pitchFamily="18" charset="0"/>
                      </a:rPr>
                      <m:t> </m:t>
                    </m:r>
                  </m:oMath>
                </a14:m>
                <a:r>
                  <a:rPr lang="en-US" sz="2800">
                    <a:latin typeface="Times New Roman" panose="02020603050405020304" pitchFamily="18" charset="0"/>
                    <a:cs typeface="Times New Roman" panose="02020603050405020304" pitchFamily="18" charset="0"/>
                  </a:rPr>
                  <a:t>and message </a:t>
                </a:r>
                <a14:m>
                  <m:oMath xmlns:m="http://schemas.openxmlformats.org/officeDocument/2006/math">
                    <m:r>
                      <a:rPr lang="en-US" sz="2800" b="0" i="1" smtClean="0">
                        <a:latin typeface="Cambria Math" panose="02040503050406030204" pitchFamily="18" charset="0"/>
                        <a:cs typeface="Times New Roman" panose="02020603050405020304" pitchFamily="18" charset="0"/>
                      </a:rPr>
                      <m:t>𝑀</m:t>
                    </m:r>
                  </m:oMath>
                </a14:m>
                <a:endParaRPr lang="en-US" sz="2800" b="0">
                  <a:latin typeface="Times New Roman" panose="02020603050405020304" pitchFamily="18" charset="0"/>
                  <a:cs typeface="Times New Roman" panose="02020603050405020304" pitchFamily="18" charset="0"/>
                </a:endParaRPr>
              </a:p>
              <a:p>
                <a:r>
                  <a:rPr lang="en-US" sz="2800">
                    <a:latin typeface="Times New Roman" panose="02020603050405020304" pitchFamily="18" charset="0"/>
                    <a:cs typeface="Times New Roman" panose="02020603050405020304" pitchFamily="18" charset="0"/>
                  </a:rPr>
                  <a:t>Compute: </a:t>
                </a:r>
              </a:p>
              <a:p>
                <a:pPr marL="914400" lvl="1" indent="-457200">
                  <a:buFont typeface="Wingdings" panose="05000000000000000000" pitchFamily="2" charset="2"/>
                  <a:buChar char="§"/>
                </a:pPr>
                <a:r>
                  <a:rPr lang="en-AU" altLang="en-US" sz="2800"/>
                  <a:t>K</a:t>
                </a:r>
                <a:r>
                  <a:rPr lang="en-AU" altLang="en-US" sz="2800" baseline="30000"/>
                  <a:t>+</a:t>
                </a:r>
                <a:r>
                  <a:rPr lang="en-AU" altLang="en-US" sz="2800"/>
                  <a:t> = K00000…0  (B bytes), </a:t>
                </a:r>
                <a:r>
                  <a:rPr lang="en-US" altLang="en-US" sz="2800"/>
                  <a:t>where </a:t>
                </a:r>
                <a:r>
                  <a:rPr lang="en-AU" altLang="en-US" sz="2800"/>
                  <a:t>B be the input block size of the hash function;</a:t>
                </a:r>
              </a:p>
              <a:p>
                <a:pPr marL="914400" lvl="1" indent="-457200">
                  <a:buFont typeface="Wingdings" panose="05000000000000000000" pitchFamily="2" charset="2"/>
                  <a:buChar char="§"/>
                </a:pPr>
                <a:r>
                  <a:rPr lang="en-AU" altLang="en-US" sz="2800">
                    <a:solidFill>
                      <a:schemeClr val="accent2"/>
                    </a:solidFill>
                  </a:rPr>
                  <a:t>Ipad = </a:t>
                </a:r>
                <a:r>
                  <a:rPr lang="en-US" altLang="en-US" sz="2800"/>
                  <a:t>0x36 0x36… 0x36 </a:t>
                </a:r>
                <a:r>
                  <a:rPr lang="en-AU" altLang="en-US" sz="2800"/>
                  <a:t>(B bytes), </a:t>
                </a:r>
              </a:p>
              <a:p>
                <a:pPr marL="914400" lvl="1" indent="-457200">
                  <a:buFont typeface="Wingdings" panose="05000000000000000000" pitchFamily="2" charset="2"/>
                  <a:buChar char="§"/>
                </a:pPr>
                <a:r>
                  <a:rPr lang="en-US" altLang="en-US" sz="2800"/>
                  <a:t>Opad = 0x5C 0x5C … 0x5C </a:t>
                </a:r>
                <a:r>
                  <a:rPr lang="en-AU" altLang="en-US" sz="2800"/>
                  <a:t>(B bytes),</a:t>
                </a:r>
                <a:endParaRPr lang="en-US" sz="2800">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2DBE4A9E-2B3D-489E-B851-AAE7B5A9F932}"/>
                  </a:ext>
                </a:extLst>
              </p:cNvPr>
              <p:cNvSpPr txBox="1">
                <a:spLocks noRot="1" noChangeAspect="1" noMove="1" noResize="1" noEditPoints="1" noAdjustHandles="1" noChangeArrowheads="1" noChangeShapeType="1" noTextEdit="1"/>
              </p:cNvSpPr>
              <p:nvPr/>
            </p:nvSpPr>
            <p:spPr>
              <a:xfrm>
                <a:off x="678507" y="1752600"/>
                <a:ext cx="8363049" cy="2677656"/>
              </a:xfrm>
              <a:prstGeom prst="rect">
                <a:avLst/>
              </a:prstGeom>
              <a:blipFill>
                <a:blip r:embed="rId3"/>
                <a:stretch>
                  <a:fillRect l="-1458" t="-2506" b="-5011"/>
                </a:stretch>
              </a:blipFill>
            </p:spPr>
            <p:txBody>
              <a:bodyPr/>
              <a:lstStyle/>
              <a:p>
                <a:r>
                  <a:rPr lang="en-US">
                    <a:noFill/>
                  </a:rPr>
                  <a:t> </a:t>
                </a:r>
              </a:p>
            </p:txBody>
          </p:sp>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063" y="101243"/>
            <a:ext cx="8741937" cy="707876"/>
          </a:xfrm>
        </p:spPr>
        <p:txBody>
          <a:bodyPr wrap="square">
            <a:spAutoFit/>
          </a:bodyPr>
          <a:lstStyle/>
          <a:p>
            <a:r>
              <a:rPr lang="en-US" altLang="en-US" sz="4000">
                <a:ea typeface="ヒラギノ角ゴ Pro W3" charset="-128"/>
              </a:rPr>
              <a:t>Authentication and integrity checking</a:t>
            </a:r>
            <a:endParaRPr lang="en-US" sz="4000" dirty="0">
              <a:latin typeface="+mj-lt"/>
            </a:endParaRPr>
          </a:p>
        </p:txBody>
      </p:sp>
      <p:sp>
        <p:nvSpPr>
          <p:cNvPr id="3" name="Content Placeholder 2"/>
          <p:cNvSpPr>
            <a:spLocks noGrp="1"/>
          </p:cNvSpPr>
          <p:nvPr>
            <p:ph idx="1"/>
          </p:nvPr>
        </p:nvSpPr>
        <p:spPr>
          <a:xfrm>
            <a:off x="179512" y="782452"/>
            <a:ext cx="8654048" cy="1988226"/>
          </a:xfrm>
        </p:spPr>
        <p:txBody>
          <a:bodyPr wrap="square">
            <a:spAutoFit/>
          </a:bodyPr>
          <a:lstStyle/>
          <a:p>
            <a:r>
              <a:rPr lang="en-US" sz="2800">
                <a:latin typeface="Times New Roman" panose="02020603050405020304" pitchFamily="18" charset="0"/>
                <a:ea typeface="Tahoma" panose="020B0604030504040204" pitchFamily="34" charset="0"/>
                <a:cs typeface="Times New Roman" panose="02020603050405020304" pitchFamily="18" charset="0"/>
              </a:rPr>
              <a:t>How to ensure that the message is the original one?</a:t>
            </a:r>
          </a:p>
          <a:p>
            <a:pPr lvl="1"/>
            <a:endParaRPr lang="en-US" sz="2800">
              <a:latin typeface="Times New Roman" panose="02020603050405020304" pitchFamily="18" charset="0"/>
              <a:ea typeface="Tahoma" panose="020B0604030504040204" pitchFamily="34" charset="0"/>
              <a:cs typeface="Times New Roman" panose="02020603050405020304" pitchFamily="18" charset="0"/>
            </a:endParaRPr>
          </a:p>
          <a:p>
            <a:r>
              <a:rPr lang="en-US" sz="2800">
                <a:latin typeface="Times New Roman" panose="02020603050405020304" pitchFamily="18" charset="0"/>
                <a:ea typeface="Tahoma" panose="020B0604030504040204" pitchFamily="34" charset="0"/>
                <a:cs typeface="Times New Roman" panose="02020603050405020304" pitchFamily="18" charset="0"/>
              </a:rPr>
              <a:t>How </a:t>
            </a:r>
            <a:r>
              <a:rPr lang="en-US" sz="2800" dirty="0">
                <a:latin typeface="Times New Roman" panose="02020603050405020304" pitchFamily="18" charset="0"/>
                <a:ea typeface="Tahoma" panose="020B0604030504040204" pitchFamily="34" charset="0"/>
                <a:cs typeface="Times New Roman" panose="02020603050405020304" pitchFamily="18" charset="0"/>
              </a:rPr>
              <a:t>to verify that a message comes from the claimed </a:t>
            </a:r>
            <a:r>
              <a:rPr lang="en-US" sz="2800">
                <a:latin typeface="Times New Roman" panose="02020603050405020304" pitchFamily="18" charset="0"/>
                <a:ea typeface="Tahoma" panose="020B0604030504040204" pitchFamily="34" charset="0"/>
                <a:cs typeface="Times New Roman" panose="02020603050405020304" pitchFamily="18" charset="0"/>
              </a:rPr>
              <a:t>sender?</a:t>
            </a:r>
            <a:endParaRPr lang="en-US" sz="280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026507D0-F4AC-434A-923E-BD924CAE716C}"/>
              </a:ext>
            </a:extLst>
          </p:cNvPr>
          <p:cNvSpPr/>
          <p:nvPr/>
        </p:nvSpPr>
        <p:spPr>
          <a:xfrm>
            <a:off x="1915607" y="2311773"/>
            <a:ext cx="2935419" cy="523220"/>
          </a:xfrm>
          <a:prstGeom prst="rect">
            <a:avLst/>
          </a:prstGeom>
        </p:spPr>
        <p:txBody>
          <a:bodyPr wrap="none">
            <a:spAutoFit/>
          </a:bodyPr>
          <a:lstStyle/>
          <a:p>
            <a:pPr marL="457200" indent="-457200">
              <a:buFont typeface="Wingdings" panose="05000000000000000000" pitchFamily="2" charset="2"/>
              <a:buChar char="§"/>
            </a:pPr>
            <a:r>
              <a:rPr lang="en-US" sz="2800">
                <a:solidFill>
                  <a:srgbClr val="FF0000"/>
                </a:solidFill>
                <a:latin typeface="Times New Roman" panose="02020603050405020304" pitchFamily="18" charset="0"/>
                <a:cs typeface="Times New Roman" panose="02020603050405020304" pitchFamily="18" charset="0"/>
              </a:rPr>
              <a:t>Authentication?</a:t>
            </a:r>
            <a:endParaRPr lang="en-US" sz="2800" dirty="0">
              <a:solidFill>
                <a:srgbClr val="FF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DAED8578-C761-41F3-9DBA-EE157EE858D5}"/>
              </a:ext>
            </a:extLst>
          </p:cNvPr>
          <p:cNvSpPr/>
          <p:nvPr/>
        </p:nvSpPr>
        <p:spPr>
          <a:xfrm>
            <a:off x="1957810" y="1231071"/>
            <a:ext cx="2040943" cy="523220"/>
          </a:xfrm>
          <a:prstGeom prst="rect">
            <a:avLst/>
          </a:prstGeom>
        </p:spPr>
        <p:txBody>
          <a:bodyPr wrap="none">
            <a:spAutoFit/>
          </a:bodyPr>
          <a:lstStyle/>
          <a:p>
            <a:pPr marL="457200" indent="-457200">
              <a:buFont typeface="Wingdings" panose="05000000000000000000" pitchFamily="2" charset="2"/>
              <a:buChar char="§"/>
            </a:pPr>
            <a:r>
              <a:rPr lang="en-US" sz="2800">
                <a:solidFill>
                  <a:srgbClr val="FF0000"/>
                </a:solidFill>
                <a:latin typeface="Times New Roman" panose="02020603050405020304" pitchFamily="18" charset="0"/>
                <a:cs typeface="Times New Roman" panose="02020603050405020304" pitchFamily="18" charset="0"/>
              </a:rPr>
              <a:t>Integrity?</a:t>
            </a:r>
            <a:endParaRPr lang="en-US" sz="2800" dirty="0">
              <a:solidFill>
                <a:srgbClr val="FF000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4793EAC-4B3E-44DB-BECA-480A7D83BC4C}"/>
              </a:ext>
            </a:extLst>
          </p:cNvPr>
          <p:cNvSpPr txBox="1"/>
          <p:nvPr/>
        </p:nvSpPr>
        <p:spPr>
          <a:xfrm>
            <a:off x="402063" y="2875033"/>
            <a:ext cx="2720617" cy="523220"/>
          </a:xfrm>
          <a:prstGeom prst="rect">
            <a:avLst/>
          </a:prstGeom>
          <a:noFill/>
        </p:spPr>
        <p:txBody>
          <a:bodyPr wrap="none" rtlCol="0">
            <a:spAutoFit/>
          </a:bodyPr>
          <a:lstStyle/>
          <a:p>
            <a:pPr marL="457200" indent="-457200">
              <a:buFont typeface="Wingdings" panose="05000000000000000000" pitchFamily="2" charset="2"/>
              <a:buChar char="Ø"/>
            </a:pPr>
            <a:r>
              <a:rPr lang="en-US" sz="2800">
                <a:solidFill>
                  <a:schemeClr val="accent2"/>
                </a:solidFill>
                <a:latin typeface="Times New Roman" panose="02020603050405020304" pitchFamily="18" charset="0"/>
                <a:cs typeface="Times New Roman" panose="02020603050405020304" pitchFamily="18" charset="0"/>
              </a:rPr>
              <a:t>MAC, HMAC</a:t>
            </a:r>
          </a:p>
        </p:txBody>
      </p:sp>
      <p:pic>
        <p:nvPicPr>
          <p:cNvPr id="8" name="Picture 4" descr="j0312092">
            <a:extLst>
              <a:ext uri="{FF2B5EF4-FFF2-40B4-BE49-F238E27FC236}">
                <a16:creationId xmlns:a16="http://schemas.microsoft.com/office/drawing/2014/main" id="{10D08F1C-B0A4-49C3-BAD6-9EEDB95A44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0592" y="3657327"/>
            <a:ext cx="11684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j0223594">
            <a:extLst>
              <a:ext uri="{FF2B5EF4-FFF2-40B4-BE49-F238E27FC236}">
                <a16:creationId xmlns:a16="http://schemas.microsoft.com/office/drawing/2014/main" id="{8D821635-6B96-42BE-9156-43442BDE16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0579" y="3657327"/>
            <a:ext cx="8953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66FA15D4-0548-4B87-8E92-69E049E4B4D4}"/>
              </a:ext>
            </a:extLst>
          </p:cNvPr>
          <p:cNvSpPr txBox="1"/>
          <p:nvPr/>
        </p:nvSpPr>
        <p:spPr>
          <a:xfrm>
            <a:off x="179512" y="3965629"/>
            <a:ext cx="960519"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Alice</a:t>
            </a:r>
          </a:p>
        </p:txBody>
      </p:sp>
      <p:sp>
        <p:nvSpPr>
          <p:cNvPr id="11" name="TextBox 10">
            <a:extLst>
              <a:ext uri="{FF2B5EF4-FFF2-40B4-BE49-F238E27FC236}">
                <a16:creationId xmlns:a16="http://schemas.microsoft.com/office/drawing/2014/main" id="{5BC988B0-3121-490F-91D1-E632DEC30456}"/>
              </a:ext>
            </a:extLst>
          </p:cNvPr>
          <p:cNvSpPr txBox="1"/>
          <p:nvPr/>
        </p:nvSpPr>
        <p:spPr>
          <a:xfrm>
            <a:off x="8181901" y="3852917"/>
            <a:ext cx="782587"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Bob</a:t>
            </a:r>
          </a:p>
        </p:txBody>
      </p:sp>
      <p:cxnSp>
        <p:nvCxnSpPr>
          <p:cNvPr id="13" name="Straight Arrow Connector 12">
            <a:extLst>
              <a:ext uri="{FF2B5EF4-FFF2-40B4-BE49-F238E27FC236}">
                <a16:creationId xmlns:a16="http://schemas.microsoft.com/office/drawing/2014/main" id="{5BC7C084-AF88-47AB-87E0-3E7109F6A797}"/>
              </a:ext>
            </a:extLst>
          </p:cNvPr>
          <p:cNvCxnSpPr>
            <a:cxnSpLocks/>
          </p:cNvCxnSpPr>
          <p:nvPr/>
        </p:nvCxnSpPr>
        <p:spPr bwMode="auto">
          <a:xfrm>
            <a:off x="2362492" y="3933056"/>
            <a:ext cx="4801796" cy="0"/>
          </a:xfrm>
          <a:prstGeom prst="straightConnector1">
            <a:avLst/>
          </a:prstGeom>
          <a:solidFill>
            <a:schemeClr val="accent1"/>
          </a:solidFill>
          <a:ln w="28575" cap="flat" cmpd="sng" algn="ctr">
            <a:solidFill>
              <a:schemeClr val="tx1"/>
            </a:solidFill>
            <a:prstDash val="solid"/>
            <a:round/>
            <a:headEnd type="arrow" w="med" len="med"/>
            <a:tailEnd type="arrow" w="med" len="med"/>
          </a:ln>
          <a:effectLst/>
        </p:spPr>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530C48D-383A-4AE9-B0C3-0AB14B82E5DB}"/>
                  </a:ext>
                </a:extLst>
              </p:cNvPr>
              <p:cNvSpPr txBox="1"/>
              <p:nvPr/>
            </p:nvSpPr>
            <p:spPr>
              <a:xfrm>
                <a:off x="2662748" y="2994188"/>
                <a:ext cx="4584845" cy="954107"/>
              </a:xfrm>
              <a:prstGeom prst="rect">
                <a:avLst/>
              </a:prstGeom>
              <a:noFill/>
            </p:spPr>
            <p:txBody>
              <a:bodyPr wrap="none" rtlCol="0">
                <a:spAutoFit/>
              </a:bodyPr>
              <a:lstStyle/>
              <a:p>
                <a:pPr algn="ctr"/>
                <a:r>
                  <a:rPr lang="en-US" sz="2800">
                    <a:latin typeface="Times New Roman" panose="02020603050405020304" pitchFamily="18" charset="0"/>
                    <a:cs typeface="Times New Roman" panose="02020603050405020304" pitchFamily="18" charset="0"/>
                  </a:rPr>
                  <a:t>agree a session key </a:t>
                </a:r>
                <a14:m>
                  <m:oMath xmlns:m="http://schemas.openxmlformats.org/officeDocument/2006/math">
                    <m:r>
                      <a:rPr lang="en-US" sz="2800" b="0" i="1" smtClean="0">
                        <a:latin typeface="Cambria Math" panose="02040503050406030204" pitchFamily="18" charset="0"/>
                      </a:rPr>
                      <m:t>𝐾</m:t>
                    </m:r>
                    <m:r>
                      <a:rPr lang="en-US" sz="2800" b="0" i="0" smtClean="0">
                        <a:latin typeface="Cambria Math" panose="02040503050406030204" pitchFamily="18" charset="0"/>
                      </a:rPr>
                      <m:t> </m:t>
                    </m:r>
                  </m:oMath>
                </a14:m>
                <a:endParaRPr lang="en-US" sz="2800" b="0" i="0">
                  <a:latin typeface="Times New Roman" panose="02020603050405020304" pitchFamily="18" charset="0"/>
                  <a:cs typeface="Times New Roman" panose="02020603050405020304" pitchFamily="18" charset="0"/>
                </a:endParaRPr>
              </a:p>
              <a:p>
                <a:r>
                  <a:rPr lang="en-US" sz="2800" b="0" i="0">
                    <a:latin typeface="Times New Roman" panose="02020603050405020304" pitchFamily="18" charset="0"/>
                    <a:cs typeface="Times New Roman" panose="02020603050405020304" pitchFamily="18" charset="0"/>
                  </a:rPr>
                  <a:t>(</a:t>
                </a:r>
                <a:r>
                  <a:rPr lang="en-US" sz="2800">
                    <a:latin typeface="Times New Roman" panose="02020603050405020304" pitchFamily="18" charset="0"/>
                    <a:cs typeface="Times New Roman" panose="02020603050405020304" pitchFamily="18" charset="0"/>
                  </a:rPr>
                  <a:t>using Diffie–Hellman for ex.)</a:t>
                </a:r>
              </a:p>
            </p:txBody>
          </p:sp>
        </mc:Choice>
        <mc:Fallback xmlns="">
          <p:sp>
            <p:nvSpPr>
              <p:cNvPr id="14" name="TextBox 13">
                <a:extLst>
                  <a:ext uri="{FF2B5EF4-FFF2-40B4-BE49-F238E27FC236}">
                    <a16:creationId xmlns:a16="http://schemas.microsoft.com/office/drawing/2014/main" id="{D530C48D-383A-4AE9-B0C3-0AB14B82E5DB}"/>
                  </a:ext>
                </a:extLst>
              </p:cNvPr>
              <p:cNvSpPr txBox="1">
                <a:spLocks noRot="1" noChangeAspect="1" noMove="1" noResize="1" noEditPoints="1" noAdjustHandles="1" noChangeArrowheads="1" noChangeShapeType="1" noTextEdit="1"/>
              </p:cNvSpPr>
              <p:nvPr/>
            </p:nvSpPr>
            <p:spPr>
              <a:xfrm>
                <a:off x="2662748" y="2994188"/>
                <a:ext cx="4584845" cy="954107"/>
              </a:xfrm>
              <a:prstGeom prst="rect">
                <a:avLst/>
              </a:prstGeom>
              <a:blipFill>
                <a:blip r:embed="rId5"/>
                <a:stretch>
                  <a:fillRect l="-2793" t="-6369" r="-1596" b="-165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E9323E0-E21E-4FEE-9E97-E840477CB6E1}"/>
                  </a:ext>
                </a:extLst>
              </p:cNvPr>
              <p:cNvSpPr txBox="1"/>
              <p:nvPr/>
            </p:nvSpPr>
            <p:spPr>
              <a:xfrm>
                <a:off x="772633" y="4891080"/>
                <a:ext cx="158985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𝑠𝑒𝑛𝑑</m:t>
                      </m:r>
                      <m:r>
                        <a:rPr lang="en-US" sz="2800" b="0" i="1" smtClean="0">
                          <a:latin typeface="Cambria Math" panose="02040503050406030204" pitchFamily="18" charset="0"/>
                        </a:rPr>
                        <m:t> </m:t>
                      </m:r>
                      <m:r>
                        <a:rPr lang="en-US" sz="2800" b="0" i="1" smtClean="0">
                          <a:latin typeface="Cambria Math" panose="02040503050406030204" pitchFamily="18" charset="0"/>
                        </a:rPr>
                        <m:t>𝑀</m:t>
                      </m:r>
                      <m:r>
                        <a:rPr lang="en-US" sz="2800" b="0" i="1" smtClean="0">
                          <a:latin typeface="Cambria Math" panose="02040503050406030204" pitchFamily="18" charset="0"/>
                        </a:rPr>
                        <m:t>?</m:t>
                      </m:r>
                    </m:oMath>
                  </m:oMathPara>
                </a14:m>
                <a:endParaRPr lang="en-US" sz="2800">
                  <a:latin typeface="Times New Roman" panose="02020603050405020304" pitchFamily="18" charset="0"/>
                  <a:cs typeface="Times New Roman" panose="02020603050405020304" pitchFamily="18" charset="0"/>
                </a:endParaRPr>
              </a:p>
            </p:txBody>
          </p:sp>
        </mc:Choice>
        <mc:Fallback xmlns="">
          <p:sp>
            <p:nvSpPr>
              <p:cNvPr id="17" name="TextBox 16">
                <a:extLst>
                  <a:ext uri="{FF2B5EF4-FFF2-40B4-BE49-F238E27FC236}">
                    <a16:creationId xmlns:a16="http://schemas.microsoft.com/office/drawing/2014/main" id="{EE9323E0-E21E-4FEE-9E97-E840477CB6E1}"/>
                  </a:ext>
                </a:extLst>
              </p:cNvPr>
              <p:cNvSpPr txBox="1">
                <a:spLocks noRot="1" noChangeAspect="1" noMove="1" noResize="1" noEditPoints="1" noAdjustHandles="1" noChangeArrowheads="1" noChangeShapeType="1" noTextEdit="1"/>
              </p:cNvSpPr>
              <p:nvPr/>
            </p:nvSpPr>
            <p:spPr>
              <a:xfrm>
                <a:off x="772633" y="4891080"/>
                <a:ext cx="1589859" cy="523220"/>
              </a:xfrm>
              <a:prstGeom prst="rect">
                <a:avLst/>
              </a:prstGeom>
              <a:blipFill>
                <a:blip r:embed="rId6"/>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2D3F412A-04D3-42F2-AF80-F4EEF7F6A8E4}"/>
              </a:ext>
            </a:extLst>
          </p:cNvPr>
          <p:cNvCxnSpPr>
            <a:cxnSpLocks/>
          </p:cNvCxnSpPr>
          <p:nvPr/>
        </p:nvCxnSpPr>
        <p:spPr bwMode="auto">
          <a:xfrm>
            <a:off x="2751072" y="5085184"/>
            <a:ext cx="4957182"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F287FBD-A619-4B4D-86BB-5BF248BAF90C}"/>
                  </a:ext>
                </a:extLst>
              </p:cNvPr>
              <p:cNvSpPr txBox="1"/>
              <p:nvPr/>
            </p:nvSpPr>
            <p:spPr>
              <a:xfrm>
                <a:off x="2627784" y="4582289"/>
                <a:ext cx="535261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𝑀</m:t>
                      </m:r>
                      <m:r>
                        <a:rPr lang="en-US" sz="2800" b="0" i="1" smtClean="0">
                          <a:latin typeface="Cambria Math" panose="02040503050406030204" pitchFamily="18" charset="0"/>
                        </a:rPr>
                        <m:t>, </m:t>
                      </m:r>
                      <m:r>
                        <a:rPr lang="en-US" sz="2800" b="0" i="1" smtClean="0">
                          <a:latin typeface="Cambria Math" panose="02040503050406030204" pitchFamily="18" charset="0"/>
                        </a:rPr>
                        <m:t>𝑡𝑎𝑔</m:t>
                      </m:r>
                      <m:r>
                        <a:rPr lang="en-US" sz="2800" b="0" i="1" smtClean="0">
                          <a:latin typeface="Cambria Math" panose="02040503050406030204" pitchFamily="18" charset="0"/>
                        </a:rPr>
                        <m:t>=</m:t>
                      </m:r>
                      <m:r>
                        <a:rPr lang="en-US" sz="2800" b="0" i="1" smtClean="0">
                          <a:latin typeface="Cambria Math" panose="02040503050406030204" pitchFamily="18" charset="0"/>
                        </a:rPr>
                        <m:t>𝐻𝑀𝐴𝐶</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𝐾</m:t>
                          </m:r>
                          <m:r>
                            <a:rPr lang="en-US" sz="2800" b="0" i="1" smtClean="0">
                              <a:latin typeface="Cambria Math" panose="02040503050406030204" pitchFamily="18" charset="0"/>
                            </a:rPr>
                            <m:t>,</m:t>
                          </m:r>
                          <m:r>
                            <a:rPr lang="en-US" sz="2800" b="0" i="1" smtClean="0">
                              <a:latin typeface="Cambria Math" panose="02040503050406030204" pitchFamily="18" charset="0"/>
                            </a:rPr>
                            <m:t>𝑀</m:t>
                          </m:r>
                        </m:e>
                      </m:d>
                      <m:r>
                        <a:rPr lang="en-US" sz="2800" b="0" i="1" smtClean="0">
                          <a:latin typeface="Cambria Math" panose="02040503050406030204" pitchFamily="18" charset="0"/>
                        </a:rPr>
                        <m:t>=</m:t>
                      </m:r>
                      <m:r>
                        <a:rPr lang="en-US" sz="2800" b="0" i="1" smtClean="0">
                          <a:latin typeface="Cambria Math" panose="02040503050406030204" pitchFamily="18" charset="0"/>
                        </a:rPr>
                        <m:t>𝐻</m:t>
                      </m:r>
                      <m:r>
                        <a:rPr lang="en-US" sz="2800" b="0" i="1" smtClean="0">
                          <a:latin typeface="Cambria Math" panose="02040503050406030204" pitchFamily="18" charset="0"/>
                        </a:rPr>
                        <m:t>(</m:t>
                      </m:r>
                      <m:r>
                        <a:rPr lang="en-US" sz="2800" b="0" i="1" smtClean="0">
                          <a:latin typeface="Cambria Math" panose="02040503050406030204" pitchFamily="18" charset="0"/>
                        </a:rPr>
                        <m:t>𝐾</m:t>
                      </m:r>
                      <m:r>
                        <a:rPr lang="en-US" sz="2800" b="0" i="1" smtClean="0">
                          <a:latin typeface="Cambria Math" panose="02040503050406030204" pitchFamily="18" charset="0"/>
                        </a:rPr>
                        <m:t>,</m:t>
                      </m:r>
                      <m:r>
                        <a:rPr lang="en-US" sz="2800" b="0" i="1" smtClean="0">
                          <a:latin typeface="Cambria Math" panose="02040503050406030204" pitchFamily="18" charset="0"/>
                        </a:rPr>
                        <m:t>𝑀</m:t>
                      </m:r>
                      <m:r>
                        <a:rPr lang="en-US" sz="2800" b="0" i="1" smtClean="0">
                          <a:latin typeface="Cambria Math" panose="02040503050406030204" pitchFamily="18" charset="0"/>
                        </a:rPr>
                        <m:t>)</m:t>
                      </m:r>
                    </m:oMath>
                  </m:oMathPara>
                </a14:m>
                <a:endParaRPr lang="en-US" sz="2800">
                  <a:latin typeface="Times New Roman" panose="02020603050405020304" pitchFamily="18" charset="0"/>
                  <a:cs typeface="Times New Roman" panose="02020603050405020304" pitchFamily="18" charset="0"/>
                </a:endParaRPr>
              </a:p>
            </p:txBody>
          </p:sp>
        </mc:Choice>
        <mc:Fallback xmlns="">
          <p:sp>
            <p:nvSpPr>
              <p:cNvPr id="20" name="TextBox 19">
                <a:extLst>
                  <a:ext uri="{FF2B5EF4-FFF2-40B4-BE49-F238E27FC236}">
                    <a16:creationId xmlns:a16="http://schemas.microsoft.com/office/drawing/2014/main" id="{2F287FBD-A619-4B4D-86BB-5BF248BAF90C}"/>
                  </a:ext>
                </a:extLst>
              </p:cNvPr>
              <p:cNvSpPr txBox="1">
                <a:spLocks noRot="1" noChangeAspect="1" noMove="1" noResize="1" noEditPoints="1" noAdjustHandles="1" noChangeArrowheads="1" noChangeShapeType="1" noTextEdit="1"/>
              </p:cNvSpPr>
              <p:nvPr/>
            </p:nvSpPr>
            <p:spPr>
              <a:xfrm>
                <a:off x="2627784" y="4582289"/>
                <a:ext cx="5352619" cy="430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BFD6FF-DE9B-4EA8-B1FF-08CA307990A6}"/>
                  </a:ext>
                </a:extLst>
              </p:cNvPr>
              <p:cNvSpPr txBox="1"/>
              <p:nvPr/>
            </p:nvSpPr>
            <p:spPr>
              <a:xfrm>
                <a:off x="7644164" y="4941173"/>
                <a:ext cx="139801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𝑀</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r>
                        <a:rPr lang="en-US" sz="2800" b="0" i="1" smtClean="0">
                          <a:latin typeface="Cambria Math" panose="02040503050406030204" pitchFamily="18" charset="0"/>
                        </a:rPr>
                        <m:t>𝑡𝑎𝑔</m:t>
                      </m:r>
                    </m:oMath>
                  </m:oMathPara>
                </a14:m>
                <a:endParaRPr lang="en-US" sz="2800">
                  <a:latin typeface="Times New Roman" panose="02020603050405020304" pitchFamily="18" charset="0"/>
                  <a:cs typeface="Times New Roman" panose="02020603050405020304" pitchFamily="18" charset="0"/>
                </a:endParaRPr>
              </a:p>
            </p:txBody>
          </p:sp>
        </mc:Choice>
        <mc:Fallback xmlns="">
          <p:sp>
            <p:nvSpPr>
              <p:cNvPr id="22" name="TextBox 21">
                <a:extLst>
                  <a:ext uri="{FF2B5EF4-FFF2-40B4-BE49-F238E27FC236}">
                    <a16:creationId xmlns:a16="http://schemas.microsoft.com/office/drawing/2014/main" id="{D9BFD6FF-DE9B-4EA8-B1FF-08CA307990A6}"/>
                  </a:ext>
                </a:extLst>
              </p:cNvPr>
              <p:cNvSpPr txBox="1">
                <a:spLocks noRot="1" noChangeAspect="1" noMove="1" noResize="1" noEditPoints="1" noAdjustHandles="1" noChangeArrowheads="1" noChangeShapeType="1" noTextEdit="1"/>
              </p:cNvSpPr>
              <p:nvPr/>
            </p:nvSpPr>
            <p:spPr>
              <a:xfrm>
                <a:off x="7644164" y="4941173"/>
                <a:ext cx="1398011" cy="52322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FC546C1A-646D-4AD1-8A4E-443EF8FE8A37}"/>
                  </a:ext>
                </a:extLst>
              </p:cNvPr>
              <p:cNvSpPr/>
              <p:nvPr/>
            </p:nvSpPr>
            <p:spPr>
              <a:xfrm>
                <a:off x="4572000" y="5447849"/>
                <a:ext cx="4495141" cy="523220"/>
              </a:xfrm>
              <a:prstGeom prst="rect">
                <a:avLst/>
              </a:prstGeom>
            </p:spPr>
            <p:txBody>
              <a:bodyPr wrap="none">
                <a:spAutoFit/>
              </a:bodyPr>
              <a:lstStyle/>
              <a:p>
                <a14:m>
                  <m:oMath xmlns:m="http://schemas.openxmlformats.org/officeDocument/2006/math">
                    <m:r>
                      <a:rPr lang="en-US" sz="2800" i="1" smtClean="0">
                        <a:latin typeface="Cambria Math" panose="02040503050406030204" pitchFamily="18" charset="0"/>
                      </a:rPr>
                      <m:t>𝐻</m:t>
                    </m:r>
                    <m:d>
                      <m:dPr>
                        <m:ctrlPr>
                          <a:rPr lang="en-US" sz="2800" i="1" smtClean="0">
                            <a:latin typeface="Cambria Math" panose="02040503050406030204" pitchFamily="18" charset="0"/>
                          </a:rPr>
                        </m:ctrlPr>
                      </m:dPr>
                      <m:e>
                        <m:r>
                          <a:rPr lang="en-US" sz="2800" i="1" smtClean="0">
                            <a:latin typeface="Cambria Math" panose="02040503050406030204" pitchFamily="18" charset="0"/>
                          </a:rPr>
                          <m:t>𝐾</m:t>
                        </m:r>
                        <m:r>
                          <a:rPr lang="en-US" sz="280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i="1" smtClean="0">
                                <a:latin typeface="Cambria Math" panose="02040503050406030204" pitchFamily="18" charset="0"/>
                              </a:rPr>
                              <m:t>𝑀</m:t>
                            </m:r>
                          </m:e>
                          <m:sup>
                            <m:r>
                              <a:rPr lang="en-US" sz="2800" b="0" i="1" smtClean="0">
                                <a:latin typeface="Cambria Math" panose="02040503050406030204" pitchFamily="18" charset="0"/>
                              </a:rPr>
                              <m:t>′</m:t>
                            </m:r>
                          </m:sup>
                        </m:sSup>
                      </m:e>
                    </m:d>
                    <m:r>
                      <a:rPr lang="en-US" sz="2800" b="0" i="1" smtClean="0">
                        <a:latin typeface="Cambria Math" panose="02040503050406030204" pitchFamily="18" charset="0"/>
                      </a:rPr>
                      <m:t>=</m:t>
                    </m:r>
                    <m:r>
                      <a:rPr lang="en-US" sz="2800" b="0" i="1" smtClean="0">
                        <a:latin typeface="Cambria Math" panose="02040503050406030204" pitchFamily="18" charset="0"/>
                      </a:rPr>
                      <m:t>𝑡𝑎𝑔</m:t>
                    </m:r>
                    <m:r>
                      <a:rPr lang="en-US" sz="2800" b="0" i="1" smtClean="0">
                        <a:latin typeface="Cambria Math" panose="02040503050406030204" pitchFamily="18" charset="0"/>
                      </a:rPr>
                      <m:t>=</m:t>
                    </m:r>
                  </m:oMath>
                </a14:m>
                <a:r>
                  <a:rPr lang="en-US" sz="2800">
                    <a:latin typeface="Times New Roman" panose="02020603050405020304" pitchFamily="18" charset="0"/>
                    <a:cs typeface="Times New Roman" panose="02020603050405020304" pitchFamily="18" charset="0"/>
                  </a:rPr>
                  <a:t> </a:t>
                </a:r>
                <a14:m>
                  <m:oMath xmlns:m="http://schemas.openxmlformats.org/officeDocument/2006/math">
                    <m:r>
                      <a:rPr lang="en-US" sz="2800" i="1">
                        <a:latin typeface="Cambria Math" panose="02040503050406030204" pitchFamily="18" charset="0"/>
                      </a:rPr>
                      <m:t>𝐻</m:t>
                    </m:r>
                    <m:d>
                      <m:dPr>
                        <m:ctrlPr>
                          <a:rPr lang="en-US" sz="2800" i="1">
                            <a:latin typeface="Cambria Math" panose="02040503050406030204" pitchFamily="18" charset="0"/>
                          </a:rPr>
                        </m:ctrlPr>
                      </m:dPr>
                      <m:e>
                        <m:r>
                          <a:rPr lang="en-US" sz="2800" i="1">
                            <a:latin typeface="Cambria Math" panose="02040503050406030204" pitchFamily="18" charset="0"/>
                          </a:rPr>
                          <m:t>𝐾</m:t>
                        </m:r>
                        <m:r>
                          <a:rPr lang="en-US" sz="2800" i="1">
                            <a:latin typeface="Cambria Math" panose="02040503050406030204" pitchFamily="18" charset="0"/>
                          </a:rPr>
                          <m:t>,</m:t>
                        </m:r>
                        <m:r>
                          <a:rPr lang="en-US" sz="2800" i="1">
                            <a:latin typeface="Cambria Math" panose="02040503050406030204" pitchFamily="18" charset="0"/>
                          </a:rPr>
                          <m:t>𝑀</m:t>
                        </m:r>
                      </m:e>
                    </m:d>
                    <m:r>
                      <a:rPr lang="en-US" sz="2800" b="0" i="1" smtClean="0">
                        <a:latin typeface="Cambria Math" panose="02040503050406030204" pitchFamily="18" charset="0"/>
                      </a:rPr>
                      <m:t>?</m:t>
                    </m:r>
                  </m:oMath>
                </a14:m>
                <a:endParaRPr lang="en-US" sz="2800">
                  <a:latin typeface="Times New Roman" panose="02020603050405020304" pitchFamily="18" charset="0"/>
                  <a:cs typeface="Times New Roman" panose="02020603050405020304" pitchFamily="18" charset="0"/>
                </a:endParaRPr>
              </a:p>
            </p:txBody>
          </p:sp>
        </mc:Choice>
        <mc:Fallback xmlns="">
          <p:sp>
            <p:nvSpPr>
              <p:cNvPr id="23" name="Rectangle 22">
                <a:extLst>
                  <a:ext uri="{FF2B5EF4-FFF2-40B4-BE49-F238E27FC236}">
                    <a16:creationId xmlns:a16="http://schemas.microsoft.com/office/drawing/2014/main" id="{FC546C1A-646D-4AD1-8A4E-443EF8FE8A37}"/>
                  </a:ext>
                </a:extLst>
              </p:cNvPr>
              <p:cNvSpPr>
                <a:spLocks noRot="1" noChangeAspect="1" noMove="1" noResize="1" noEditPoints="1" noAdjustHandles="1" noChangeArrowheads="1" noChangeShapeType="1" noTextEdit="1"/>
              </p:cNvSpPr>
              <p:nvPr/>
            </p:nvSpPr>
            <p:spPr>
              <a:xfrm>
                <a:off x="4572000" y="5447849"/>
                <a:ext cx="4495141" cy="52322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B257504B-87E6-47B2-887A-744843894447}"/>
                  </a:ext>
                </a:extLst>
              </p:cNvPr>
              <p:cNvSpPr/>
              <p:nvPr/>
            </p:nvSpPr>
            <p:spPr>
              <a:xfrm>
                <a:off x="6287696" y="5877272"/>
                <a:ext cx="14557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𝑀</m:t>
                      </m:r>
                      <m:r>
                        <a:rPr lang="en-US" sz="2800" b="0" i="1" smtClean="0">
                          <a:latin typeface="Cambria Math" panose="02040503050406030204" pitchFamily="18" charset="0"/>
                        </a:rPr>
                        <m:t>=</m:t>
                      </m:r>
                      <m:r>
                        <a:rPr lang="en-US" sz="2800" b="0" i="1" smtClean="0">
                          <a:latin typeface="Cambria Math" panose="02040503050406030204" pitchFamily="18" charset="0"/>
                        </a:rPr>
                        <m:t>𝑀</m:t>
                      </m:r>
                      <m:r>
                        <a:rPr lang="en-US" sz="2800" b="0" i="1" smtClean="0">
                          <a:latin typeface="Cambria Math" panose="02040503050406030204" pitchFamily="18" charset="0"/>
                        </a:rPr>
                        <m:t>′</m:t>
                      </m:r>
                    </m:oMath>
                  </m:oMathPara>
                </a14:m>
                <a:endParaRPr lang="en-US" sz="2800">
                  <a:latin typeface="Times New Roman" panose="02020603050405020304" pitchFamily="18" charset="0"/>
                  <a:cs typeface="Times New Roman" panose="02020603050405020304" pitchFamily="18" charset="0"/>
                </a:endParaRPr>
              </a:p>
            </p:txBody>
          </p:sp>
        </mc:Choice>
        <mc:Fallback xmlns="">
          <p:sp>
            <p:nvSpPr>
              <p:cNvPr id="24" name="Rectangle 23">
                <a:extLst>
                  <a:ext uri="{FF2B5EF4-FFF2-40B4-BE49-F238E27FC236}">
                    <a16:creationId xmlns:a16="http://schemas.microsoft.com/office/drawing/2014/main" id="{B257504B-87E6-47B2-887A-744843894447}"/>
                  </a:ext>
                </a:extLst>
              </p:cNvPr>
              <p:cNvSpPr>
                <a:spLocks noRot="1" noChangeAspect="1" noMove="1" noResize="1" noEditPoints="1" noAdjustHandles="1" noChangeArrowheads="1" noChangeShapeType="1" noTextEdit="1"/>
              </p:cNvSpPr>
              <p:nvPr/>
            </p:nvSpPr>
            <p:spPr>
              <a:xfrm>
                <a:off x="6287696" y="5877272"/>
                <a:ext cx="1455783" cy="523220"/>
              </a:xfrm>
              <a:prstGeom prst="rect">
                <a:avLst/>
              </a:prstGeom>
              <a:blipFill>
                <a:blip r:embed="rId10"/>
                <a:stretch>
                  <a:fillRect/>
                </a:stretch>
              </a:blipFill>
            </p:spPr>
            <p:txBody>
              <a:bodyPr/>
              <a:lstStyle/>
              <a:p>
                <a:r>
                  <a:rPr lang="en-US">
                    <a:noFill/>
                  </a:rPr>
                  <a:t> </a:t>
                </a:r>
              </a:p>
            </p:txBody>
          </p:sp>
        </mc:Fallback>
      </mc:AlternateContent>
      <p:sp>
        <p:nvSpPr>
          <p:cNvPr id="25" name="Arrow: Right 24">
            <a:extLst>
              <a:ext uri="{FF2B5EF4-FFF2-40B4-BE49-F238E27FC236}">
                <a16:creationId xmlns:a16="http://schemas.microsoft.com/office/drawing/2014/main" id="{13227D1E-34F8-48AF-895D-01FC59E7E8A8}"/>
              </a:ext>
            </a:extLst>
          </p:cNvPr>
          <p:cNvSpPr/>
          <p:nvPr/>
        </p:nvSpPr>
        <p:spPr bwMode="auto">
          <a:xfrm>
            <a:off x="5927656" y="5974747"/>
            <a:ext cx="360040" cy="362065"/>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9B0D412A-17C5-49E8-AB73-68C7F57F2657}"/>
                  </a:ext>
                </a:extLst>
              </p:cNvPr>
              <p:cNvSpPr/>
              <p:nvPr/>
            </p:nvSpPr>
            <p:spPr>
              <a:xfrm>
                <a:off x="2094790" y="3965629"/>
                <a:ext cx="5450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solidFill>
                            <a:schemeClr val="accent2"/>
                          </a:solidFill>
                          <a:latin typeface="Cambria Math" panose="02040503050406030204" pitchFamily="18" charset="0"/>
                        </a:rPr>
                        <m:t>𝐾</m:t>
                      </m:r>
                    </m:oMath>
                  </m:oMathPara>
                </a14:m>
                <a:endParaRPr lang="en-US" sz="2800">
                  <a:solidFill>
                    <a:schemeClr val="accent2"/>
                  </a:solidFill>
                  <a:latin typeface="Times New Roman" panose="02020603050405020304" pitchFamily="18" charset="0"/>
                  <a:cs typeface="Times New Roman" panose="02020603050405020304" pitchFamily="18" charset="0"/>
                </a:endParaRPr>
              </a:p>
            </p:txBody>
          </p:sp>
        </mc:Choice>
        <mc:Fallback xmlns="">
          <p:sp>
            <p:nvSpPr>
              <p:cNvPr id="26" name="Rectangle 25">
                <a:extLst>
                  <a:ext uri="{FF2B5EF4-FFF2-40B4-BE49-F238E27FC236}">
                    <a16:creationId xmlns:a16="http://schemas.microsoft.com/office/drawing/2014/main" id="{9B0D412A-17C5-49E8-AB73-68C7F57F2657}"/>
                  </a:ext>
                </a:extLst>
              </p:cNvPr>
              <p:cNvSpPr>
                <a:spLocks noRot="1" noChangeAspect="1" noMove="1" noResize="1" noEditPoints="1" noAdjustHandles="1" noChangeArrowheads="1" noChangeShapeType="1" noTextEdit="1"/>
              </p:cNvSpPr>
              <p:nvPr/>
            </p:nvSpPr>
            <p:spPr>
              <a:xfrm>
                <a:off x="2094790" y="3965629"/>
                <a:ext cx="545021" cy="52322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6F069437-43D5-4241-802A-D3D64F4714BF}"/>
                  </a:ext>
                </a:extLst>
              </p:cNvPr>
              <p:cNvSpPr/>
              <p:nvPr/>
            </p:nvSpPr>
            <p:spPr>
              <a:xfrm>
                <a:off x="6700893" y="3955473"/>
                <a:ext cx="5450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solidFill>
                            <a:schemeClr val="accent2"/>
                          </a:solidFill>
                          <a:latin typeface="Cambria Math" panose="02040503050406030204" pitchFamily="18" charset="0"/>
                        </a:rPr>
                        <m:t>𝐾</m:t>
                      </m:r>
                    </m:oMath>
                  </m:oMathPara>
                </a14:m>
                <a:endParaRPr lang="en-US" sz="2800">
                  <a:solidFill>
                    <a:schemeClr val="accent2"/>
                  </a:solidFill>
                  <a:latin typeface="Times New Roman" panose="02020603050405020304" pitchFamily="18" charset="0"/>
                  <a:cs typeface="Times New Roman" panose="02020603050405020304" pitchFamily="18" charset="0"/>
                </a:endParaRPr>
              </a:p>
            </p:txBody>
          </p:sp>
        </mc:Choice>
        <mc:Fallback xmlns="">
          <p:sp>
            <p:nvSpPr>
              <p:cNvPr id="27" name="Rectangle 26">
                <a:extLst>
                  <a:ext uri="{FF2B5EF4-FFF2-40B4-BE49-F238E27FC236}">
                    <a16:creationId xmlns:a16="http://schemas.microsoft.com/office/drawing/2014/main" id="{6F069437-43D5-4241-802A-D3D64F4714BF}"/>
                  </a:ext>
                </a:extLst>
              </p:cNvPr>
              <p:cNvSpPr>
                <a:spLocks noRot="1" noChangeAspect="1" noMove="1" noResize="1" noEditPoints="1" noAdjustHandles="1" noChangeArrowheads="1" noChangeShapeType="1" noTextEdit="1"/>
              </p:cNvSpPr>
              <p:nvPr/>
            </p:nvSpPr>
            <p:spPr>
              <a:xfrm>
                <a:off x="6700893" y="3955473"/>
                <a:ext cx="545021" cy="523220"/>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953678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01243"/>
            <a:ext cx="8654048" cy="707876"/>
          </a:xfrm>
        </p:spPr>
        <p:txBody>
          <a:bodyPr wrap="square">
            <a:spAutoFit/>
          </a:bodyPr>
          <a:lstStyle/>
          <a:p>
            <a:r>
              <a:rPr lang="en-US" altLang="en-US" sz="4000">
                <a:ea typeface="ヒラギノ角ゴ Pro W3" charset="-128"/>
              </a:rPr>
              <a:t>Authentication and integrity checking</a:t>
            </a:r>
            <a:endParaRPr lang="en-US" sz="4000" dirty="0">
              <a:latin typeface="+mj-lt"/>
            </a:endParaRPr>
          </a:p>
        </p:txBody>
      </p:sp>
      <p:sp>
        <p:nvSpPr>
          <p:cNvPr id="3" name="Content Placeholder 2"/>
          <p:cNvSpPr>
            <a:spLocks noGrp="1"/>
          </p:cNvSpPr>
          <p:nvPr>
            <p:ph idx="1"/>
          </p:nvPr>
        </p:nvSpPr>
        <p:spPr>
          <a:xfrm>
            <a:off x="179512" y="782452"/>
            <a:ext cx="8654048" cy="1852805"/>
          </a:xfrm>
        </p:spPr>
        <p:txBody>
          <a:bodyPr wrap="square">
            <a:spAutoFit/>
          </a:bodyPr>
          <a:lstStyle/>
          <a:p>
            <a:r>
              <a:rPr lang="en-US" sz="2600">
                <a:latin typeface="Times New Roman" panose="02020603050405020304" pitchFamily="18" charset="0"/>
                <a:ea typeface="Tahoma" panose="020B0604030504040204" pitchFamily="34" charset="0"/>
                <a:cs typeface="Times New Roman" panose="02020603050405020304" pitchFamily="18" charset="0"/>
              </a:rPr>
              <a:t>How to ensure that the message is the original one?</a:t>
            </a:r>
          </a:p>
          <a:p>
            <a:pPr lvl="1"/>
            <a:endParaRPr lang="en-US" sz="2600">
              <a:latin typeface="Times New Roman" panose="02020603050405020304" pitchFamily="18" charset="0"/>
              <a:ea typeface="Tahoma" panose="020B0604030504040204" pitchFamily="34" charset="0"/>
              <a:cs typeface="Times New Roman" panose="02020603050405020304" pitchFamily="18" charset="0"/>
            </a:endParaRPr>
          </a:p>
          <a:p>
            <a:r>
              <a:rPr lang="en-US" sz="2600">
                <a:latin typeface="Times New Roman" panose="02020603050405020304" pitchFamily="18" charset="0"/>
                <a:ea typeface="Tahoma" panose="020B0604030504040204" pitchFamily="34" charset="0"/>
                <a:cs typeface="Times New Roman" panose="02020603050405020304" pitchFamily="18" charset="0"/>
              </a:rPr>
              <a:t>How </a:t>
            </a:r>
            <a:r>
              <a:rPr lang="en-US" sz="2600" dirty="0">
                <a:latin typeface="Times New Roman" panose="02020603050405020304" pitchFamily="18" charset="0"/>
                <a:ea typeface="Tahoma" panose="020B0604030504040204" pitchFamily="34" charset="0"/>
                <a:cs typeface="Times New Roman" panose="02020603050405020304" pitchFamily="18" charset="0"/>
              </a:rPr>
              <a:t>to verify that a message comes from the claimed </a:t>
            </a:r>
            <a:r>
              <a:rPr lang="en-US" sz="2600">
                <a:latin typeface="Times New Roman" panose="02020603050405020304" pitchFamily="18" charset="0"/>
                <a:ea typeface="Tahoma" panose="020B0604030504040204" pitchFamily="34" charset="0"/>
                <a:cs typeface="Times New Roman" panose="02020603050405020304" pitchFamily="18" charset="0"/>
              </a:rPr>
              <a:t>sender?</a:t>
            </a:r>
            <a:endParaRPr lang="en-US" sz="260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026507D0-F4AC-434A-923E-BD924CAE716C}"/>
              </a:ext>
            </a:extLst>
          </p:cNvPr>
          <p:cNvSpPr/>
          <p:nvPr/>
        </p:nvSpPr>
        <p:spPr>
          <a:xfrm>
            <a:off x="1915607" y="2311773"/>
            <a:ext cx="2775119" cy="492443"/>
          </a:xfrm>
          <a:prstGeom prst="rect">
            <a:avLst/>
          </a:prstGeom>
        </p:spPr>
        <p:txBody>
          <a:bodyPr wrap="none">
            <a:spAutoFit/>
          </a:bodyPr>
          <a:lstStyle/>
          <a:p>
            <a:pPr marL="457200" indent="-457200">
              <a:buFont typeface="Wingdings" panose="05000000000000000000" pitchFamily="2" charset="2"/>
              <a:buChar char="§"/>
            </a:pPr>
            <a:r>
              <a:rPr lang="en-US" sz="2600">
                <a:solidFill>
                  <a:srgbClr val="FF0000"/>
                </a:solidFill>
                <a:latin typeface="Times New Roman" panose="02020603050405020304" pitchFamily="18" charset="0"/>
                <a:cs typeface="Times New Roman" panose="02020603050405020304" pitchFamily="18" charset="0"/>
              </a:rPr>
              <a:t>Authentication?</a:t>
            </a:r>
            <a:endParaRPr lang="en-US" sz="2600" dirty="0">
              <a:solidFill>
                <a:srgbClr val="FF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DAED8578-C761-41F3-9DBA-EE157EE858D5}"/>
              </a:ext>
            </a:extLst>
          </p:cNvPr>
          <p:cNvSpPr/>
          <p:nvPr/>
        </p:nvSpPr>
        <p:spPr>
          <a:xfrm>
            <a:off x="1957810" y="1231071"/>
            <a:ext cx="1941557" cy="492443"/>
          </a:xfrm>
          <a:prstGeom prst="rect">
            <a:avLst/>
          </a:prstGeom>
        </p:spPr>
        <p:txBody>
          <a:bodyPr wrap="none">
            <a:spAutoFit/>
          </a:bodyPr>
          <a:lstStyle/>
          <a:p>
            <a:pPr marL="457200" indent="-457200">
              <a:buFont typeface="Wingdings" panose="05000000000000000000" pitchFamily="2" charset="2"/>
              <a:buChar char="§"/>
            </a:pPr>
            <a:r>
              <a:rPr lang="en-US" sz="2600">
                <a:solidFill>
                  <a:srgbClr val="FF0000"/>
                </a:solidFill>
                <a:latin typeface="Times New Roman" panose="02020603050405020304" pitchFamily="18" charset="0"/>
                <a:cs typeface="Times New Roman" panose="02020603050405020304" pitchFamily="18" charset="0"/>
              </a:rPr>
              <a:t>Integrity?</a:t>
            </a:r>
            <a:endParaRPr lang="en-US" sz="2600" dirty="0">
              <a:solidFill>
                <a:srgbClr val="FF000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4793EAC-4B3E-44DB-BECA-480A7D83BC4C}"/>
              </a:ext>
            </a:extLst>
          </p:cNvPr>
          <p:cNvSpPr txBox="1"/>
          <p:nvPr/>
        </p:nvSpPr>
        <p:spPr>
          <a:xfrm>
            <a:off x="344483" y="2791472"/>
            <a:ext cx="2553904" cy="492443"/>
          </a:xfrm>
          <a:prstGeom prst="rect">
            <a:avLst/>
          </a:prstGeom>
          <a:noFill/>
        </p:spPr>
        <p:txBody>
          <a:bodyPr wrap="none" rtlCol="0">
            <a:spAutoFit/>
          </a:bodyPr>
          <a:lstStyle/>
          <a:p>
            <a:pPr marL="457200" indent="-457200">
              <a:buFont typeface="Wingdings" panose="05000000000000000000" pitchFamily="2" charset="2"/>
              <a:buChar char="Ø"/>
            </a:pPr>
            <a:r>
              <a:rPr lang="en-US" sz="2600">
                <a:solidFill>
                  <a:schemeClr val="accent2"/>
                </a:solidFill>
                <a:latin typeface="Times New Roman" panose="02020603050405020304" pitchFamily="18" charset="0"/>
                <a:cs typeface="Times New Roman" panose="02020603050405020304" pitchFamily="18" charset="0"/>
              </a:rPr>
              <a:t>MAC, HMAC</a:t>
            </a:r>
          </a:p>
        </p:txBody>
      </p:sp>
      <p:pic>
        <p:nvPicPr>
          <p:cNvPr id="8" name="Picture 4" descr="j0312092">
            <a:extLst>
              <a:ext uri="{FF2B5EF4-FFF2-40B4-BE49-F238E27FC236}">
                <a16:creationId xmlns:a16="http://schemas.microsoft.com/office/drawing/2014/main" id="{10D08F1C-B0A4-49C3-BAD6-9EEDB95A44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0592" y="3657327"/>
            <a:ext cx="11684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j0223594">
            <a:extLst>
              <a:ext uri="{FF2B5EF4-FFF2-40B4-BE49-F238E27FC236}">
                <a16:creationId xmlns:a16="http://schemas.microsoft.com/office/drawing/2014/main" id="{8D821635-6B96-42BE-9156-43442BDE16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0579" y="3657327"/>
            <a:ext cx="8953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66FA15D4-0548-4B87-8E92-69E049E4B4D4}"/>
              </a:ext>
            </a:extLst>
          </p:cNvPr>
          <p:cNvSpPr txBox="1"/>
          <p:nvPr/>
        </p:nvSpPr>
        <p:spPr>
          <a:xfrm>
            <a:off x="179512" y="3965629"/>
            <a:ext cx="907621" cy="492443"/>
          </a:xfrm>
          <a:prstGeom prst="rect">
            <a:avLst/>
          </a:prstGeom>
          <a:noFill/>
        </p:spPr>
        <p:txBody>
          <a:bodyPr wrap="none" rtlCol="0">
            <a:spAutoFit/>
          </a:bodyPr>
          <a:lstStyle/>
          <a:p>
            <a:r>
              <a:rPr lang="en-US" sz="2600" dirty="0">
                <a:latin typeface="Times New Roman" panose="02020603050405020304" pitchFamily="18" charset="0"/>
                <a:cs typeface="Times New Roman" panose="02020603050405020304" pitchFamily="18" charset="0"/>
              </a:rPr>
              <a:t>Alice</a:t>
            </a:r>
          </a:p>
        </p:txBody>
      </p:sp>
      <p:sp>
        <p:nvSpPr>
          <p:cNvPr id="11" name="TextBox 10">
            <a:extLst>
              <a:ext uri="{FF2B5EF4-FFF2-40B4-BE49-F238E27FC236}">
                <a16:creationId xmlns:a16="http://schemas.microsoft.com/office/drawing/2014/main" id="{5BC988B0-3121-490F-91D1-E632DEC30456}"/>
              </a:ext>
            </a:extLst>
          </p:cNvPr>
          <p:cNvSpPr txBox="1"/>
          <p:nvPr/>
        </p:nvSpPr>
        <p:spPr>
          <a:xfrm>
            <a:off x="8181901" y="3852917"/>
            <a:ext cx="740908" cy="492443"/>
          </a:xfrm>
          <a:prstGeom prst="rect">
            <a:avLst/>
          </a:prstGeom>
          <a:noFill/>
        </p:spPr>
        <p:txBody>
          <a:bodyPr wrap="none" rtlCol="0">
            <a:spAutoFit/>
          </a:bodyPr>
          <a:lstStyle/>
          <a:p>
            <a:r>
              <a:rPr lang="en-US" sz="2600" dirty="0">
                <a:latin typeface="Times New Roman" panose="02020603050405020304" pitchFamily="18" charset="0"/>
                <a:cs typeface="Times New Roman" panose="02020603050405020304" pitchFamily="18" charset="0"/>
              </a:rPr>
              <a:t>Bob</a:t>
            </a:r>
          </a:p>
        </p:txBody>
      </p:sp>
      <p:cxnSp>
        <p:nvCxnSpPr>
          <p:cNvPr id="13" name="Straight Arrow Connector 12">
            <a:extLst>
              <a:ext uri="{FF2B5EF4-FFF2-40B4-BE49-F238E27FC236}">
                <a16:creationId xmlns:a16="http://schemas.microsoft.com/office/drawing/2014/main" id="{5BC7C084-AF88-47AB-87E0-3E7109F6A797}"/>
              </a:ext>
            </a:extLst>
          </p:cNvPr>
          <p:cNvCxnSpPr>
            <a:cxnSpLocks/>
          </p:cNvCxnSpPr>
          <p:nvPr/>
        </p:nvCxnSpPr>
        <p:spPr bwMode="auto">
          <a:xfrm>
            <a:off x="2362492" y="3965629"/>
            <a:ext cx="4801796" cy="0"/>
          </a:xfrm>
          <a:prstGeom prst="straightConnector1">
            <a:avLst/>
          </a:prstGeom>
          <a:solidFill>
            <a:schemeClr val="accent1"/>
          </a:solidFill>
          <a:ln w="28575" cap="flat" cmpd="sng" algn="ctr">
            <a:solidFill>
              <a:schemeClr val="tx1"/>
            </a:solidFill>
            <a:prstDash val="solid"/>
            <a:round/>
            <a:headEnd type="arrow" w="med" len="med"/>
            <a:tailEnd type="arrow" w="med" len="med"/>
          </a:ln>
          <a:effectLst/>
        </p:spPr>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530C48D-383A-4AE9-B0C3-0AB14B82E5DB}"/>
                  </a:ext>
                </a:extLst>
              </p:cNvPr>
              <p:cNvSpPr txBox="1"/>
              <p:nvPr/>
            </p:nvSpPr>
            <p:spPr>
              <a:xfrm>
                <a:off x="2140169" y="3344761"/>
                <a:ext cx="5736378" cy="492443"/>
              </a:xfrm>
              <a:prstGeom prst="rect">
                <a:avLst/>
              </a:prstGeom>
              <a:noFill/>
            </p:spPr>
            <p:txBody>
              <a:bodyPr wrap="none" rtlCol="0">
                <a:spAutoFit/>
              </a:bodyPr>
              <a:lstStyle/>
              <a:p>
                <a:pPr algn="ctr"/>
                <a:r>
                  <a:rPr lang="en-US" sz="2600">
                    <a:latin typeface="Times New Roman" panose="02020603050405020304" pitchFamily="18" charset="0"/>
                    <a:cs typeface="Times New Roman" panose="02020603050405020304" pitchFamily="18" charset="0"/>
                  </a:rPr>
                  <a:t>If A and B can not agree a session key </a:t>
                </a:r>
                <a14:m>
                  <m:oMath xmlns:m="http://schemas.openxmlformats.org/officeDocument/2006/math">
                    <m:r>
                      <a:rPr lang="en-US" sz="2600" b="0" i="1" smtClean="0">
                        <a:latin typeface="Cambria Math" panose="02040503050406030204" pitchFamily="18" charset="0"/>
                      </a:rPr>
                      <m:t>𝐾</m:t>
                    </m:r>
                  </m:oMath>
                </a14:m>
                <a:r>
                  <a:rPr lang="en-US" sz="2600">
                    <a:latin typeface="Times New Roman" panose="02020603050405020304" pitchFamily="18" charset="0"/>
                    <a:cs typeface="Times New Roman" panose="02020603050405020304" pitchFamily="18" charset="0"/>
                  </a:rPr>
                  <a:t>?</a:t>
                </a:r>
              </a:p>
            </p:txBody>
          </p:sp>
        </mc:Choice>
        <mc:Fallback xmlns="">
          <p:sp>
            <p:nvSpPr>
              <p:cNvPr id="14" name="TextBox 13">
                <a:extLst>
                  <a:ext uri="{FF2B5EF4-FFF2-40B4-BE49-F238E27FC236}">
                    <a16:creationId xmlns:a16="http://schemas.microsoft.com/office/drawing/2014/main" id="{D530C48D-383A-4AE9-B0C3-0AB14B82E5DB}"/>
                  </a:ext>
                </a:extLst>
              </p:cNvPr>
              <p:cNvSpPr txBox="1">
                <a:spLocks noRot="1" noChangeAspect="1" noMove="1" noResize="1" noEditPoints="1" noAdjustHandles="1" noChangeArrowheads="1" noChangeShapeType="1" noTextEdit="1"/>
              </p:cNvSpPr>
              <p:nvPr/>
            </p:nvSpPr>
            <p:spPr>
              <a:xfrm>
                <a:off x="2140169" y="3344761"/>
                <a:ext cx="5736378" cy="492443"/>
              </a:xfrm>
              <a:prstGeom prst="rect">
                <a:avLst/>
              </a:prstGeom>
              <a:blipFill>
                <a:blip r:embed="rId5"/>
                <a:stretch>
                  <a:fillRect l="-1488" t="-12500" r="-1382" b="-3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E9323E0-E21E-4FEE-9E97-E840477CB6E1}"/>
                  </a:ext>
                </a:extLst>
              </p:cNvPr>
              <p:cNvSpPr txBox="1"/>
              <p:nvPr/>
            </p:nvSpPr>
            <p:spPr>
              <a:xfrm>
                <a:off x="772633" y="4891080"/>
                <a:ext cx="1498615" cy="4924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𝑠𝑒𝑛𝑑</m:t>
                      </m:r>
                      <m:r>
                        <a:rPr lang="en-US" sz="2600" b="0" i="1" smtClean="0">
                          <a:latin typeface="Cambria Math" panose="02040503050406030204" pitchFamily="18" charset="0"/>
                        </a:rPr>
                        <m:t> </m:t>
                      </m:r>
                      <m:r>
                        <a:rPr lang="en-US" sz="2600" b="0" i="1" smtClean="0">
                          <a:latin typeface="Cambria Math" panose="02040503050406030204" pitchFamily="18" charset="0"/>
                        </a:rPr>
                        <m:t>𝑀</m:t>
                      </m:r>
                      <m:r>
                        <a:rPr lang="en-US" sz="2600" b="0" i="1" smtClean="0">
                          <a:latin typeface="Cambria Math" panose="02040503050406030204" pitchFamily="18" charset="0"/>
                        </a:rPr>
                        <m:t>?</m:t>
                      </m:r>
                    </m:oMath>
                  </m:oMathPara>
                </a14:m>
                <a:endParaRPr lang="en-US" sz="2600">
                  <a:latin typeface="Times New Roman" panose="02020603050405020304" pitchFamily="18" charset="0"/>
                  <a:cs typeface="Times New Roman" panose="02020603050405020304" pitchFamily="18" charset="0"/>
                </a:endParaRPr>
              </a:p>
            </p:txBody>
          </p:sp>
        </mc:Choice>
        <mc:Fallback xmlns="">
          <p:sp>
            <p:nvSpPr>
              <p:cNvPr id="17" name="TextBox 16">
                <a:extLst>
                  <a:ext uri="{FF2B5EF4-FFF2-40B4-BE49-F238E27FC236}">
                    <a16:creationId xmlns:a16="http://schemas.microsoft.com/office/drawing/2014/main" id="{EE9323E0-E21E-4FEE-9E97-E840477CB6E1}"/>
                  </a:ext>
                </a:extLst>
              </p:cNvPr>
              <p:cNvSpPr txBox="1">
                <a:spLocks noRot="1" noChangeAspect="1" noMove="1" noResize="1" noEditPoints="1" noAdjustHandles="1" noChangeArrowheads="1" noChangeShapeType="1" noTextEdit="1"/>
              </p:cNvSpPr>
              <p:nvPr/>
            </p:nvSpPr>
            <p:spPr>
              <a:xfrm>
                <a:off x="772633" y="4891080"/>
                <a:ext cx="1498615" cy="492443"/>
              </a:xfrm>
              <a:prstGeom prst="rect">
                <a:avLst/>
              </a:prstGeom>
              <a:blipFill>
                <a:blip r:embed="rId6"/>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2D3F412A-04D3-42F2-AF80-F4EEF7F6A8E4}"/>
              </a:ext>
            </a:extLst>
          </p:cNvPr>
          <p:cNvCxnSpPr>
            <a:cxnSpLocks/>
          </p:cNvCxnSpPr>
          <p:nvPr/>
        </p:nvCxnSpPr>
        <p:spPr bwMode="auto">
          <a:xfrm>
            <a:off x="2751072" y="5085184"/>
            <a:ext cx="4957182"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F287FBD-A619-4B4D-86BB-5BF248BAF90C}"/>
                  </a:ext>
                </a:extLst>
              </p:cNvPr>
              <p:cNvSpPr txBox="1"/>
              <p:nvPr/>
            </p:nvSpPr>
            <p:spPr>
              <a:xfrm>
                <a:off x="2627784" y="4582289"/>
                <a:ext cx="4976234"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𝑀</m:t>
                      </m:r>
                      <m:r>
                        <a:rPr lang="en-US" sz="2600" b="0" i="1" smtClean="0">
                          <a:latin typeface="Cambria Math" panose="02040503050406030204" pitchFamily="18" charset="0"/>
                        </a:rPr>
                        <m:t>, </m:t>
                      </m:r>
                      <m:r>
                        <a:rPr lang="en-US" sz="2600" b="0" i="1" smtClean="0">
                          <a:latin typeface="Cambria Math" panose="02040503050406030204" pitchFamily="18" charset="0"/>
                        </a:rPr>
                        <m:t>𝑡𝑎𝑔</m:t>
                      </m:r>
                      <m:r>
                        <a:rPr lang="en-US" sz="2600" b="0" i="1" smtClean="0">
                          <a:latin typeface="Cambria Math" panose="02040503050406030204" pitchFamily="18" charset="0"/>
                        </a:rPr>
                        <m:t>=</m:t>
                      </m:r>
                      <m:r>
                        <a:rPr lang="en-US" sz="2600" b="0" i="1" smtClean="0">
                          <a:latin typeface="Cambria Math" panose="02040503050406030204" pitchFamily="18" charset="0"/>
                        </a:rPr>
                        <m:t>𝐻𝑀𝐴𝐶</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𝐾</m:t>
                          </m:r>
                          <m:r>
                            <a:rPr lang="en-US" sz="2600" b="0" i="1" smtClean="0">
                              <a:latin typeface="Cambria Math" panose="02040503050406030204" pitchFamily="18" charset="0"/>
                            </a:rPr>
                            <m:t>,</m:t>
                          </m:r>
                          <m:r>
                            <a:rPr lang="en-US" sz="2600" b="0" i="1" smtClean="0">
                              <a:latin typeface="Cambria Math" panose="02040503050406030204" pitchFamily="18" charset="0"/>
                            </a:rPr>
                            <m:t>𝑀</m:t>
                          </m:r>
                        </m:e>
                      </m:d>
                      <m:r>
                        <a:rPr lang="en-US" sz="2600" b="0" i="1" smtClean="0">
                          <a:latin typeface="Cambria Math" panose="02040503050406030204" pitchFamily="18" charset="0"/>
                        </a:rPr>
                        <m:t>=</m:t>
                      </m:r>
                      <m:r>
                        <a:rPr lang="en-US" sz="2600" b="0" i="1" smtClean="0">
                          <a:latin typeface="Cambria Math" panose="02040503050406030204" pitchFamily="18" charset="0"/>
                        </a:rPr>
                        <m:t>𝐻</m:t>
                      </m:r>
                      <m:r>
                        <a:rPr lang="en-US" sz="2600" b="0" i="1" smtClean="0">
                          <a:latin typeface="Cambria Math" panose="02040503050406030204" pitchFamily="18" charset="0"/>
                        </a:rPr>
                        <m:t>(</m:t>
                      </m:r>
                      <m:r>
                        <a:rPr lang="en-US" sz="2600" b="0" i="1" smtClean="0">
                          <a:latin typeface="Cambria Math" panose="02040503050406030204" pitchFamily="18" charset="0"/>
                        </a:rPr>
                        <m:t>𝐾</m:t>
                      </m:r>
                      <m:r>
                        <a:rPr lang="en-US" sz="2600" b="0" i="1" smtClean="0">
                          <a:latin typeface="Cambria Math" panose="02040503050406030204" pitchFamily="18" charset="0"/>
                        </a:rPr>
                        <m:t>,</m:t>
                      </m:r>
                      <m:r>
                        <a:rPr lang="en-US" sz="2600" b="0" i="1" smtClean="0">
                          <a:latin typeface="Cambria Math" panose="02040503050406030204" pitchFamily="18" charset="0"/>
                        </a:rPr>
                        <m:t>𝑀</m:t>
                      </m:r>
                      <m:r>
                        <a:rPr lang="en-US" sz="2600" b="0" i="1" smtClean="0">
                          <a:latin typeface="Cambria Math" panose="02040503050406030204" pitchFamily="18" charset="0"/>
                        </a:rPr>
                        <m:t>)</m:t>
                      </m:r>
                    </m:oMath>
                  </m:oMathPara>
                </a14:m>
                <a:endParaRPr lang="en-US" sz="2600">
                  <a:latin typeface="Times New Roman" panose="02020603050405020304" pitchFamily="18" charset="0"/>
                  <a:cs typeface="Times New Roman" panose="02020603050405020304" pitchFamily="18" charset="0"/>
                </a:endParaRPr>
              </a:p>
            </p:txBody>
          </p:sp>
        </mc:Choice>
        <mc:Fallback xmlns="">
          <p:sp>
            <p:nvSpPr>
              <p:cNvPr id="20" name="TextBox 19">
                <a:extLst>
                  <a:ext uri="{FF2B5EF4-FFF2-40B4-BE49-F238E27FC236}">
                    <a16:creationId xmlns:a16="http://schemas.microsoft.com/office/drawing/2014/main" id="{2F287FBD-A619-4B4D-86BB-5BF248BAF90C}"/>
                  </a:ext>
                </a:extLst>
              </p:cNvPr>
              <p:cNvSpPr txBox="1">
                <a:spLocks noRot="1" noChangeAspect="1" noMove="1" noResize="1" noEditPoints="1" noAdjustHandles="1" noChangeArrowheads="1" noChangeShapeType="1" noTextEdit="1"/>
              </p:cNvSpPr>
              <p:nvPr/>
            </p:nvSpPr>
            <p:spPr>
              <a:xfrm>
                <a:off x="2627784" y="4582289"/>
                <a:ext cx="4976234" cy="4001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BFD6FF-DE9B-4EA8-B1FF-08CA307990A6}"/>
                  </a:ext>
                </a:extLst>
              </p:cNvPr>
              <p:cNvSpPr txBox="1"/>
              <p:nvPr/>
            </p:nvSpPr>
            <p:spPr>
              <a:xfrm>
                <a:off x="6582392" y="5139103"/>
                <a:ext cx="1321131" cy="4924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𝑀</m:t>
                          </m:r>
                        </m:e>
                        <m:sup>
                          <m:r>
                            <a:rPr lang="en-US" sz="2600" b="0" i="1" smtClean="0">
                              <a:latin typeface="Cambria Math" panose="02040503050406030204" pitchFamily="18" charset="0"/>
                            </a:rPr>
                            <m:t>′</m:t>
                          </m:r>
                        </m:sup>
                      </m:sSup>
                      <m:r>
                        <a:rPr lang="en-US" sz="2600" b="0" i="1" smtClean="0">
                          <a:latin typeface="Cambria Math" panose="02040503050406030204" pitchFamily="18" charset="0"/>
                        </a:rPr>
                        <m:t>,</m:t>
                      </m:r>
                      <m:r>
                        <a:rPr lang="en-US" sz="2600" b="0" i="1" smtClean="0">
                          <a:latin typeface="Cambria Math" panose="02040503050406030204" pitchFamily="18" charset="0"/>
                        </a:rPr>
                        <m:t>𝑡𝑎𝑔</m:t>
                      </m:r>
                    </m:oMath>
                  </m:oMathPara>
                </a14:m>
                <a:endParaRPr lang="en-US" sz="2600">
                  <a:latin typeface="Times New Roman" panose="02020603050405020304" pitchFamily="18" charset="0"/>
                  <a:cs typeface="Times New Roman" panose="02020603050405020304" pitchFamily="18" charset="0"/>
                </a:endParaRPr>
              </a:p>
            </p:txBody>
          </p:sp>
        </mc:Choice>
        <mc:Fallback xmlns="">
          <p:sp>
            <p:nvSpPr>
              <p:cNvPr id="22" name="TextBox 21">
                <a:extLst>
                  <a:ext uri="{FF2B5EF4-FFF2-40B4-BE49-F238E27FC236}">
                    <a16:creationId xmlns:a16="http://schemas.microsoft.com/office/drawing/2014/main" id="{D9BFD6FF-DE9B-4EA8-B1FF-08CA307990A6}"/>
                  </a:ext>
                </a:extLst>
              </p:cNvPr>
              <p:cNvSpPr txBox="1">
                <a:spLocks noRot="1" noChangeAspect="1" noMove="1" noResize="1" noEditPoints="1" noAdjustHandles="1" noChangeArrowheads="1" noChangeShapeType="1" noTextEdit="1"/>
              </p:cNvSpPr>
              <p:nvPr/>
            </p:nvSpPr>
            <p:spPr>
              <a:xfrm>
                <a:off x="6582392" y="5139103"/>
                <a:ext cx="1321131" cy="49244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FC546C1A-646D-4AD1-8A4E-443EF8FE8A37}"/>
                  </a:ext>
                </a:extLst>
              </p:cNvPr>
              <p:cNvSpPr/>
              <p:nvPr/>
            </p:nvSpPr>
            <p:spPr>
              <a:xfrm>
                <a:off x="4648859" y="5555086"/>
                <a:ext cx="4195379" cy="492443"/>
              </a:xfrm>
              <a:prstGeom prst="rect">
                <a:avLst/>
              </a:prstGeom>
            </p:spPr>
            <p:txBody>
              <a:bodyPr wrap="none">
                <a:spAutoFit/>
              </a:bodyPr>
              <a:lstStyle/>
              <a:p>
                <a14:m>
                  <m:oMath xmlns:m="http://schemas.openxmlformats.org/officeDocument/2006/math">
                    <m:r>
                      <a:rPr lang="en-US" sz="2600" i="1" smtClean="0">
                        <a:latin typeface="Cambria Math" panose="02040503050406030204" pitchFamily="18" charset="0"/>
                      </a:rPr>
                      <m:t>𝐻</m:t>
                    </m:r>
                    <m:d>
                      <m:dPr>
                        <m:ctrlPr>
                          <a:rPr lang="en-US" sz="2600" i="1" smtClean="0">
                            <a:latin typeface="Cambria Math" panose="02040503050406030204" pitchFamily="18" charset="0"/>
                          </a:rPr>
                        </m:ctrlPr>
                      </m:dPr>
                      <m:e>
                        <m:r>
                          <a:rPr lang="en-US" sz="2600" i="1" smtClean="0">
                            <a:latin typeface="Cambria Math" panose="02040503050406030204" pitchFamily="18" charset="0"/>
                          </a:rPr>
                          <m:t>𝐾</m:t>
                        </m:r>
                        <m:r>
                          <a:rPr lang="en-US" sz="2600" i="1" smtClean="0">
                            <a:latin typeface="Cambria Math" panose="02040503050406030204" pitchFamily="18" charset="0"/>
                          </a:rPr>
                          <m:t>,</m:t>
                        </m:r>
                        <m:sSup>
                          <m:sSupPr>
                            <m:ctrlPr>
                              <a:rPr lang="en-US" sz="2600" b="0" i="1" smtClean="0">
                                <a:latin typeface="Cambria Math" panose="02040503050406030204" pitchFamily="18" charset="0"/>
                              </a:rPr>
                            </m:ctrlPr>
                          </m:sSupPr>
                          <m:e>
                            <m:r>
                              <a:rPr lang="en-US" sz="2600" i="1" smtClean="0">
                                <a:latin typeface="Cambria Math" panose="02040503050406030204" pitchFamily="18" charset="0"/>
                              </a:rPr>
                              <m:t>𝑀</m:t>
                            </m:r>
                          </m:e>
                          <m:sup>
                            <m:r>
                              <a:rPr lang="en-US" sz="2600" b="0" i="1" smtClean="0">
                                <a:latin typeface="Cambria Math" panose="02040503050406030204" pitchFamily="18" charset="0"/>
                              </a:rPr>
                              <m:t>′</m:t>
                            </m:r>
                          </m:sup>
                        </m:sSup>
                      </m:e>
                    </m:d>
                    <m:r>
                      <a:rPr lang="en-US" sz="2600" b="0" i="1" smtClean="0">
                        <a:latin typeface="Cambria Math" panose="02040503050406030204" pitchFamily="18" charset="0"/>
                      </a:rPr>
                      <m:t>=</m:t>
                    </m:r>
                    <m:r>
                      <a:rPr lang="en-US" sz="2600" b="0" i="1" smtClean="0">
                        <a:latin typeface="Cambria Math" panose="02040503050406030204" pitchFamily="18" charset="0"/>
                      </a:rPr>
                      <m:t>𝑡𝑎𝑔</m:t>
                    </m:r>
                    <m:r>
                      <a:rPr lang="en-US" sz="2600" b="0" i="1" smtClean="0">
                        <a:latin typeface="Cambria Math" panose="02040503050406030204" pitchFamily="18" charset="0"/>
                      </a:rPr>
                      <m:t>=</m:t>
                    </m:r>
                  </m:oMath>
                </a14:m>
                <a:r>
                  <a:rPr lang="en-US" sz="2600">
                    <a:latin typeface="Times New Roman" panose="02020603050405020304" pitchFamily="18" charset="0"/>
                    <a:cs typeface="Times New Roman" panose="02020603050405020304" pitchFamily="18" charset="0"/>
                  </a:rPr>
                  <a:t> </a:t>
                </a:r>
                <a14:m>
                  <m:oMath xmlns:m="http://schemas.openxmlformats.org/officeDocument/2006/math">
                    <m:r>
                      <a:rPr lang="en-US" sz="2600" i="1">
                        <a:latin typeface="Cambria Math" panose="02040503050406030204" pitchFamily="18" charset="0"/>
                      </a:rPr>
                      <m:t>𝐻</m:t>
                    </m:r>
                    <m:d>
                      <m:dPr>
                        <m:ctrlPr>
                          <a:rPr lang="en-US" sz="2600" i="1">
                            <a:latin typeface="Cambria Math" panose="02040503050406030204" pitchFamily="18" charset="0"/>
                          </a:rPr>
                        </m:ctrlPr>
                      </m:dPr>
                      <m:e>
                        <m:r>
                          <a:rPr lang="en-US" sz="2600" i="1">
                            <a:latin typeface="Cambria Math" panose="02040503050406030204" pitchFamily="18" charset="0"/>
                          </a:rPr>
                          <m:t>𝐾</m:t>
                        </m:r>
                        <m:r>
                          <a:rPr lang="en-US" sz="2600" i="1">
                            <a:latin typeface="Cambria Math" panose="02040503050406030204" pitchFamily="18" charset="0"/>
                          </a:rPr>
                          <m:t>,</m:t>
                        </m:r>
                        <m:r>
                          <a:rPr lang="en-US" sz="2600" i="1">
                            <a:latin typeface="Cambria Math" panose="02040503050406030204" pitchFamily="18" charset="0"/>
                          </a:rPr>
                          <m:t>𝑀</m:t>
                        </m:r>
                      </m:e>
                    </m:d>
                    <m:r>
                      <a:rPr lang="en-US" sz="2600" b="0" i="1" smtClean="0">
                        <a:latin typeface="Cambria Math" panose="02040503050406030204" pitchFamily="18" charset="0"/>
                      </a:rPr>
                      <m:t>?</m:t>
                    </m:r>
                  </m:oMath>
                </a14:m>
                <a:endParaRPr lang="en-US" sz="2600">
                  <a:latin typeface="Times New Roman" panose="02020603050405020304" pitchFamily="18" charset="0"/>
                  <a:cs typeface="Times New Roman" panose="02020603050405020304" pitchFamily="18" charset="0"/>
                </a:endParaRPr>
              </a:p>
            </p:txBody>
          </p:sp>
        </mc:Choice>
        <mc:Fallback xmlns="">
          <p:sp>
            <p:nvSpPr>
              <p:cNvPr id="23" name="Rectangle 22">
                <a:extLst>
                  <a:ext uri="{FF2B5EF4-FFF2-40B4-BE49-F238E27FC236}">
                    <a16:creationId xmlns:a16="http://schemas.microsoft.com/office/drawing/2014/main" id="{FC546C1A-646D-4AD1-8A4E-443EF8FE8A37}"/>
                  </a:ext>
                </a:extLst>
              </p:cNvPr>
              <p:cNvSpPr>
                <a:spLocks noRot="1" noChangeAspect="1" noMove="1" noResize="1" noEditPoints="1" noAdjustHandles="1" noChangeArrowheads="1" noChangeShapeType="1" noTextEdit="1"/>
              </p:cNvSpPr>
              <p:nvPr/>
            </p:nvSpPr>
            <p:spPr>
              <a:xfrm>
                <a:off x="4648859" y="5555086"/>
                <a:ext cx="4195379" cy="49244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B257504B-87E6-47B2-887A-744843894447}"/>
                  </a:ext>
                </a:extLst>
              </p:cNvPr>
              <p:cNvSpPr/>
              <p:nvPr/>
            </p:nvSpPr>
            <p:spPr>
              <a:xfrm>
                <a:off x="6287696" y="5971069"/>
                <a:ext cx="1373453"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𝑀</m:t>
                      </m:r>
                      <m:r>
                        <a:rPr lang="en-US" sz="2600" b="0" i="1" smtClean="0">
                          <a:latin typeface="Cambria Math" panose="02040503050406030204" pitchFamily="18" charset="0"/>
                        </a:rPr>
                        <m:t>=</m:t>
                      </m:r>
                      <m:r>
                        <a:rPr lang="en-US" sz="2600" b="0" i="1" smtClean="0">
                          <a:latin typeface="Cambria Math" panose="02040503050406030204" pitchFamily="18" charset="0"/>
                        </a:rPr>
                        <m:t>𝑀</m:t>
                      </m:r>
                      <m:r>
                        <a:rPr lang="en-US" sz="2600" b="0" i="1" smtClean="0">
                          <a:latin typeface="Cambria Math" panose="02040503050406030204" pitchFamily="18" charset="0"/>
                        </a:rPr>
                        <m:t>′</m:t>
                      </m:r>
                    </m:oMath>
                  </m:oMathPara>
                </a14:m>
                <a:endParaRPr lang="en-US" sz="2600">
                  <a:latin typeface="Times New Roman" panose="02020603050405020304" pitchFamily="18" charset="0"/>
                  <a:cs typeface="Times New Roman" panose="02020603050405020304" pitchFamily="18" charset="0"/>
                </a:endParaRPr>
              </a:p>
            </p:txBody>
          </p:sp>
        </mc:Choice>
        <mc:Fallback xmlns="">
          <p:sp>
            <p:nvSpPr>
              <p:cNvPr id="24" name="Rectangle 23">
                <a:extLst>
                  <a:ext uri="{FF2B5EF4-FFF2-40B4-BE49-F238E27FC236}">
                    <a16:creationId xmlns:a16="http://schemas.microsoft.com/office/drawing/2014/main" id="{B257504B-87E6-47B2-887A-744843894447}"/>
                  </a:ext>
                </a:extLst>
              </p:cNvPr>
              <p:cNvSpPr>
                <a:spLocks noRot="1" noChangeAspect="1" noMove="1" noResize="1" noEditPoints="1" noAdjustHandles="1" noChangeArrowheads="1" noChangeShapeType="1" noTextEdit="1"/>
              </p:cNvSpPr>
              <p:nvPr/>
            </p:nvSpPr>
            <p:spPr>
              <a:xfrm>
                <a:off x="6287696" y="5971069"/>
                <a:ext cx="1373453" cy="492443"/>
              </a:xfrm>
              <a:prstGeom prst="rect">
                <a:avLst/>
              </a:prstGeom>
              <a:blipFill>
                <a:blip r:embed="rId10"/>
                <a:stretch>
                  <a:fillRect/>
                </a:stretch>
              </a:blipFill>
            </p:spPr>
            <p:txBody>
              <a:bodyPr/>
              <a:lstStyle/>
              <a:p>
                <a:r>
                  <a:rPr lang="en-US">
                    <a:noFill/>
                  </a:rPr>
                  <a:t> </a:t>
                </a:r>
              </a:p>
            </p:txBody>
          </p:sp>
        </mc:Fallback>
      </mc:AlternateContent>
      <p:sp>
        <p:nvSpPr>
          <p:cNvPr id="25" name="Arrow: Right 24">
            <a:extLst>
              <a:ext uri="{FF2B5EF4-FFF2-40B4-BE49-F238E27FC236}">
                <a16:creationId xmlns:a16="http://schemas.microsoft.com/office/drawing/2014/main" id="{13227D1E-34F8-48AF-895D-01FC59E7E8A8}"/>
              </a:ext>
            </a:extLst>
          </p:cNvPr>
          <p:cNvSpPr/>
          <p:nvPr/>
        </p:nvSpPr>
        <p:spPr bwMode="auto">
          <a:xfrm>
            <a:off x="5927656" y="6068544"/>
            <a:ext cx="360040" cy="362065"/>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cxnSp>
        <p:nvCxnSpPr>
          <p:cNvPr id="12" name="Straight Connector 11">
            <a:extLst>
              <a:ext uri="{FF2B5EF4-FFF2-40B4-BE49-F238E27FC236}">
                <a16:creationId xmlns:a16="http://schemas.microsoft.com/office/drawing/2014/main" id="{80D13D6F-BCE0-41A1-A81A-ABE8BA0F8E7A}"/>
              </a:ext>
            </a:extLst>
          </p:cNvPr>
          <p:cNvCxnSpPr/>
          <p:nvPr/>
        </p:nvCxnSpPr>
        <p:spPr bwMode="auto">
          <a:xfrm flipH="1">
            <a:off x="3963195" y="3743189"/>
            <a:ext cx="432048" cy="563761"/>
          </a:xfrm>
          <a:prstGeom prst="line">
            <a:avLst/>
          </a:prstGeom>
          <a:solidFill>
            <a:schemeClr val="accent1"/>
          </a:solidFill>
          <a:ln w="9525" cap="flat" cmpd="sng" algn="ctr">
            <a:solidFill>
              <a:srgbClr val="FF0000"/>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33B5893B-7567-4925-ACD6-66CAA16B4D44}"/>
              </a:ext>
            </a:extLst>
          </p:cNvPr>
          <p:cNvCxnSpPr/>
          <p:nvPr/>
        </p:nvCxnSpPr>
        <p:spPr bwMode="auto">
          <a:xfrm flipH="1">
            <a:off x="4172726" y="3700644"/>
            <a:ext cx="432048" cy="563761"/>
          </a:xfrm>
          <a:prstGeom prst="line">
            <a:avLst/>
          </a:prstGeom>
          <a:solidFill>
            <a:schemeClr val="accent1"/>
          </a:solidFill>
          <a:ln w="9525" cap="flat" cmpd="sng" algn="ctr">
            <a:solidFill>
              <a:srgbClr val="FF0000"/>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D42B61A3-D5DB-49AC-B663-8768BC185277}"/>
              </a:ext>
            </a:extLst>
          </p:cNvPr>
          <p:cNvCxnSpPr/>
          <p:nvPr/>
        </p:nvCxnSpPr>
        <p:spPr bwMode="auto">
          <a:xfrm flipV="1">
            <a:off x="2288992" y="4582289"/>
            <a:ext cx="6099432" cy="1667287"/>
          </a:xfrm>
          <a:prstGeom prst="line">
            <a:avLst/>
          </a:prstGeom>
          <a:solidFill>
            <a:schemeClr val="accent1"/>
          </a:solidFill>
          <a:ln w="9525" cap="flat" cmpd="sng" algn="ctr">
            <a:solidFill>
              <a:srgbClr val="FF0000"/>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E77C3DCD-67D3-4878-96CA-46E33E2CA2BD}"/>
              </a:ext>
            </a:extLst>
          </p:cNvPr>
          <p:cNvCxnSpPr/>
          <p:nvPr/>
        </p:nvCxnSpPr>
        <p:spPr bwMode="auto">
          <a:xfrm>
            <a:off x="2483768" y="4025069"/>
            <a:ext cx="6349792" cy="2405540"/>
          </a:xfrm>
          <a:prstGeom prst="line">
            <a:avLst/>
          </a:prstGeom>
          <a:solidFill>
            <a:schemeClr val="accent1"/>
          </a:solidFill>
          <a:ln w="9525" cap="flat" cmpd="sng" algn="ctr">
            <a:solidFill>
              <a:srgbClr val="FF0000"/>
            </a:solidFill>
            <a:prstDash val="solid"/>
            <a:round/>
            <a:headEnd type="none" w="med" len="med"/>
            <a:tailEnd type="none" w="med" len="med"/>
          </a:ln>
          <a:effectLst/>
        </p:spPr>
      </p:cxnSp>
      <p:sp>
        <p:nvSpPr>
          <p:cNvPr id="7" name="TextBox 6">
            <a:extLst>
              <a:ext uri="{FF2B5EF4-FFF2-40B4-BE49-F238E27FC236}">
                <a16:creationId xmlns:a16="http://schemas.microsoft.com/office/drawing/2014/main" id="{45B56CEF-E50D-47A7-A792-EA811B78B69E}"/>
              </a:ext>
            </a:extLst>
          </p:cNvPr>
          <p:cNvSpPr txBox="1"/>
          <p:nvPr/>
        </p:nvSpPr>
        <p:spPr>
          <a:xfrm>
            <a:off x="7372256" y="2899157"/>
            <a:ext cx="1332416" cy="492443"/>
          </a:xfrm>
          <a:prstGeom prst="rect">
            <a:avLst/>
          </a:prstGeom>
          <a:noFill/>
        </p:spPr>
        <p:txBody>
          <a:bodyPr wrap="none" rtlCol="0">
            <a:spAutoFit/>
          </a:bodyPr>
          <a:lstStyle/>
          <a:p>
            <a:pPr algn="l"/>
            <a:r>
              <a:rPr lang="en-US" sz="2600" b="1">
                <a:latin typeface="Times New Roman" panose="02020603050405020304" pitchFamily="18" charset="0"/>
                <a:cs typeface="Times New Roman" panose="02020603050405020304" pitchFamily="18" charset="0"/>
              </a:rPr>
              <a:t>Offline</a:t>
            </a:r>
            <a:r>
              <a:rPr lang="en-US" sz="260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4195322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8990" y="70466"/>
            <a:ext cx="7819960" cy="769431"/>
          </a:xfrm>
        </p:spPr>
        <p:txBody>
          <a:bodyPr wrap="square">
            <a:spAutoFit/>
          </a:bodyPr>
          <a:lstStyle/>
          <a:p>
            <a:r>
              <a:rPr lang="en-US" b="1">
                <a:solidFill>
                  <a:srgbClr val="FF0000"/>
                </a:solidFill>
                <a:latin typeface="Tahoma" panose="020B0604030504040204" pitchFamily="34" charset="0"/>
                <a:ea typeface="Tahoma" panose="020B0604030504040204" pitchFamily="34" charset="0"/>
                <a:cs typeface="Tahoma" panose="020B0604030504040204" pitchFamily="34" charset="0"/>
              </a:rPr>
              <a:t>Digital signature</a:t>
            </a:r>
            <a:endParaRPr lang="en-US" dirty="0">
              <a:latin typeface="+mj-lt"/>
            </a:endParaRPr>
          </a:p>
        </p:txBody>
      </p:sp>
      <p:sp>
        <p:nvSpPr>
          <p:cNvPr id="3" name="Content Placeholder 2"/>
          <p:cNvSpPr>
            <a:spLocks noGrp="1"/>
          </p:cNvSpPr>
          <p:nvPr>
            <p:ph idx="1"/>
          </p:nvPr>
        </p:nvSpPr>
        <p:spPr>
          <a:xfrm>
            <a:off x="489952" y="2885797"/>
            <a:ext cx="8654048" cy="492432"/>
          </a:xfrm>
        </p:spPr>
        <p:txBody>
          <a:bodyPr wrap="square">
            <a:spAutoFit/>
          </a:bodyPr>
          <a:lstStyle/>
          <a:p>
            <a:pPr>
              <a:buFont typeface="Wingdings" panose="05000000000000000000" pitchFamily="2" charset="2"/>
              <a:buChar char="Ø"/>
            </a:pPr>
            <a:r>
              <a:rPr lang="en-US" sz="2600" b="1">
                <a:solidFill>
                  <a:srgbClr val="FF0000"/>
                </a:solidFill>
                <a:latin typeface="Tahoma" panose="020B0604030504040204" pitchFamily="34" charset="0"/>
                <a:ea typeface="Tahoma" panose="020B0604030504040204" pitchFamily="34" charset="0"/>
                <a:cs typeface="Tahoma" panose="020B0604030504040204" pitchFamily="34" charset="0"/>
              </a:rPr>
              <a:t> using digital signature</a:t>
            </a:r>
            <a:endParaRPr lang="en-US" sz="2600" b="1"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4" name="Content Placeholder 2">
            <a:extLst>
              <a:ext uri="{FF2B5EF4-FFF2-40B4-BE49-F238E27FC236}">
                <a16:creationId xmlns:a16="http://schemas.microsoft.com/office/drawing/2014/main" id="{236BBA85-EEEE-4B84-8AC9-B3D52C48F8F6}"/>
              </a:ext>
            </a:extLst>
          </p:cNvPr>
          <p:cNvSpPr txBox="1">
            <a:spLocks/>
          </p:cNvSpPr>
          <p:nvPr/>
        </p:nvSpPr>
        <p:spPr bwMode="auto">
          <a:xfrm>
            <a:off x="179512" y="782452"/>
            <a:ext cx="8654048" cy="1852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5" rIns="91429" bIns="45715" numCol="1" anchor="t" anchorCtr="0" compatLnSpc="1">
            <a:prstTxWarp prst="textNoShape">
              <a:avLst/>
            </a:prstTxWarp>
            <a:spAutoFit/>
          </a:bodyPr>
          <a:lstStyle>
            <a:lvl1pPr marL="342900" indent="-342900" algn="l" rtl="0" eaLnBrk="0" fontAlgn="base" hangingPunct="0">
              <a:spcBef>
                <a:spcPct val="20000"/>
              </a:spcBef>
              <a:spcAft>
                <a:spcPct val="0"/>
              </a:spcAft>
              <a:buClr>
                <a:srgbClr val="16AFC2"/>
              </a:buClr>
              <a:buSzPct val="125000"/>
              <a:buFont typeface="Wingdings" panose="05000000000000000000" pitchFamily="2" charset="2"/>
              <a:buChar char="§"/>
              <a:defRPr sz="1600">
                <a:solidFill>
                  <a:schemeClr val="tx1"/>
                </a:solidFill>
                <a:latin typeface="+mn-lt"/>
                <a:ea typeface="+mn-ea"/>
                <a:cs typeface="+mn-cs"/>
              </a:defRPr>
            </a:lvl1pPr>
            <a:lvl2pPr marL="742950" indent="-285750" algn="l" rtl="0" eaLnBrk="0" fontAlgn="base" hangingPunct="0">
              <a:spcBef>
                <a:spcPct val="20000"/>
              </a:spcBef>
              <a:spcAft>
                <a:spcPct val="0"/>
              </a:spcAft>
              <a:buClr>
                <a:srgbClr val="339966"/>
              </a:buClr>
              <a:buSzPct val="85000"/>
              <a:buFont typeface="Wingdings" panose="05000000000000000000" pitchFamily="2" charset="2"/>
              <a:buChar char="Ø"/>
              <a:defRPr sz="1600">
                <a:solidFill>
                  <a:schemeClr val="tx1"/>
                </a:solidFill>
                <a:latin typeface="+mn-lt"/>
              </a:defRPr>
            </a:lvl2pPr>
            <a:lvl3pPr marL="1143000" indent="-228600" algn="l" rtl="0" eaLnBrk="0" fontAlgn="base" hangingPunct="0">
              <a:spcBef>
                <a:spcPct val="20000"/>
              </a:spcBef>
              <a:spcAft>
                <a:spcPct val="0"/>
              </a:spcAft>
              <a:buSzPct val="150000"/>
              <a:buChar char="•"/>
              <a:defRPr sz="16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400">
                <a:solidFill>
                  <a:schemeClr val="tx1"/>
                </a:solidFill>
                <a:latin typeface="+mn-lt"/>
              </a:defRPr>
            </a:lvl6pPr>
            <a:lvl7pPr marL="2971800" indent="-228600" algn="l" rtl="0" fontAlgn="base">
              <a:spcBef>
                <a:spcPct val="20000"/>
              </a:spcBef>
              <a:spcAft>
                <a:spcPct val="0"/>
              </a:spcAft>
              <a:buChar char="»"/>
              <a:defRPr sz="1400">
                <a:solidFill>
                  <a:schemeClr val="tx1"/>
                </a:solidFill>
                <a:latin typeface="+mn-lt"/>
              </a:defRPr>
            </a:lvl7pPr>
            <a:lvl8pPr marL="3429000" indent="-228600" algn="l" rtl="0" fontAlgn="base">
              <a:spcBef>
                <a:spcPct val="20000"/>
              </a:spcBef>
              <a:spcAft>
                <a:spcPct val="0"/>
              </a:spcAft>
              <a:buChar char="»"/>
              <a:defRPr sz="1400">
                <a:solidFill>
                  <a:schemeClr val="tx1"/>
                </a:solidFill>
                <a:latin typeface="+mn-lt"/>
              </a:defRPr>
            </a:lvl8pPr>
            <a:lvl9pPr marL="3886200" indent="-228600" algn="l" rtl="0" fontAlgn="base">
              <a:spcBef>
                <a:spcPct val="20000"/>
              </a:spcBef>
              <a:spcAft>
                <a:spcPct val="0"/>
              </a:spcAft>
              <a:buChar char="»"/>
              <a:defRPr sz="1400">
                <a:solidFill>
                  <a:schemeClr val="tx1"/>
                </a:solidFill>
                <a:latin typeface="+mn-lt"/>
              </a:defRPr>
            </a:lvl9pPr>
          </a:lstStyle>
          <a:p>
            <a:r>
              <a:rPr lang="en-US" sz="2600" kern="0">
                <a:latin typeface="Tahoma" panose="020B0604030504040204" pitchFamily="34" charset="0"/>
                <a:ea typeface="Tahoma" panose="020B0604030504040204" pitchFamily="34" charset="0"/>
                <a:cs typeface="Tahoma" panose="020B0604030504040204" pitchFamily="34" charset="0"/>
              </a:rPr>
              <a:t>How to ensure that the message is the original one?</a:t>
            </a:r>
          </a:p>
          <a:p>
            <a:pPr lvl="1"/>
            <a:endParaRPr lang="en-US" sz="2600" kern="0">
              <a:latin typeface="Tahoma" panose="020B0604030504040204" pitchFamily="34" charset="0"/>
              <a:ea typeface="Tahoma" panose="020B0604030504040204" pitchFamily="34" charset="0"/>
              <a:cs typeface="Tahoma" panose="020B0604030504040204" pitchFamily="34" charset="0"/>
            </a:endParaRPr>
          </a:p>
          <a:p>
            <a:r>
              <a:rPr lang="en-US" sz="2600" kern="0">
                <a:latin typeface="Tahoma" panose="020B0604030504040204" pitchFamily="34" charset="0"/>
                <a:ea typeface="Tahoma" panose="020B0604030504040204" pitchFamily="34" charset="0"/>
                <a:cs typeface="Tahoma" panose="020B0604030504040204" pitchFamily="34" charset="0"/>
              </a:rPr>
              <a:t>How to verify that a message comes from the claimed sender?</a:t>
            </a:r>
            <a:endParaRPr lang="en-US" sz="2600" kern="0" dirty="0">
              <a:latin typeface="Tahoma" panose="020B0604030504040204" pitchFamily="34" charset="0"/>
              <a:ea typeface="Tahoma" panose="020B0604030504040204" pitchFamily="34" charset="0"/>
              <a:cs typeface="Tahoma" panose="020B0604030504040204" pitchFamily="34" charset="0"/>
            </a:endParaRPr>
          </a:p>
        </p:txBody>
      </p:sp>
      <p:sp>
        <p:nvSpPr>
          <p:cNvPr id="5" name="Rectangle 4">
            <a:extLst>
              <a:ext uri="{FF2B5EF4-FFF2-40B4-BE49-F238E27FC236}">
                <a16:creationId xmlns:a16="http://schemas.microsoft.com/office/drawing/2014/main" id="{47E823CA-27E4-4BCE-9DC2-06792FE109B4}"/>
              </a:ext>
            </a:extLst>
          </p:cNvPr>
          <p:cNvSpPr/>
          <p:nvPr/>
        </p:nvSpPr>
        <p:spPr>
          <a:xfrm>
            <a:off x="1915607" y="2311773"/>
            <a:ext cx="2949846" cy="492443"/>
          </a:xfrm>
          <a:prstGeom prst="rect">
            <a:avLst/>
          </a:prstGeom>
        </p:spPr>
        <p:txBody>
          <a:bodyPr wrap="none">
            <a:spAutoFit/>
          </a:bodyPr>
          <a:lstStyle/>
          <a:p>
            <a:pPr marL="457200" indent="-457200">
              <a:buFont typeface="Wingdings" panose="05000000000000000000" pitchFamily="2" charset="2"/>
              <a:buChar char="§"/>
            </a:pPr>
            <a:r>
              <a:rPr lang="en-US" sz="2600">
                <a:solidFill>
                  <a:srgbClr val="FF0000"/>
                </a:solidFill>
                <a:latin typeface="arial" panose="020B0604020202020204" pitchFamily="34" charset="0"/>
              </a:rPr>
              <a:t>Authentication?</a:t>
            </a:r>
            <a:endParaRPr lang="en-US" sz="2600" dirty="0">
              <a:solidFill>
                <a:srgbClr val="FF0000"/>
              </a:solidFill>
            </a:endParaRPr>
          </a:p>
        </p:txBody>
      </p:sp>
      <p:sp>
        <p:nvSpPr>
          <p:cNvPr id="6" name="Rectangle 5">
            <a:extLst>
              <a:ext uri="{FF2B5EF4-FFF2-40B4-BE49-F238E27FC236}">
                <a16:creationId xmlns:a16="http://schemas.microsoft.com/office/drawing/2014/main" id="{9015E201-2E91-43C2-B5E4-3EA27471F677}"/>
              </a:ext>
            </a:extLst>
          </p:cNvPr>
          <p:cNvSpPr/>
          <p:nvPr/>
        </p:nvSpPr>
        <p:spPr>
          <a:xfrm>
            <a:off x="1957810" y="1231071"/>
            <a:ext cx="2020105" cy="492443"/>
          </a:xfrm>
          <a:prstGeom prst="rect">
            <a:avLst/>
          </a:prstGeom>
        </p:spPr>
        <p:txBody>
          <a:bodyPr wrap="none">
            <a:spAutoFit/>
          </a:bodyPr>
          <a:lstStyle/>
          <a:p>
            <a:pPr marL="457200" indent="-457200">
              <a:buFont typeface="Wingdings" panose="05000000000000000000" pitchFamily="2" charset="2"/>
              <a:buChar char="§"/>
            </a:pPr>
            <a:r>
              <a:rPr lang="en-US" sz="2600">
                <a:solidFill>
                  <a:srgbClr val="FF0000"/>
                </a:solidFill>
                <a:latin typeface="arial" panose="020B0604020202020204" pitchFamily="34" charset="0"/>
              </a:rPr>
              <a:t>Integrity?</a:t>
            </a:r>
            <a:endParaRPr lang="en-US" sz="2600" dirty="0">
              <a:solidFill>
                <a:srgbClr val="FF0000"/>
              </a:solidFill>
            </a:endParaRPr>
          </a:p>
        </p:txBody>
      </p:sp>
      <p:pic>
        <p:nvPicPr>
          <p:cNvPr id="7" name="Picture 4" descr="j0312092">
            <a:extLst>
              <a:ext uri="{FF2B5EF4-FFF2-40B4-BE49-F238E27FC236}">
                <a16:creationId xmlns:a16="http://schemas.microsoft.com/office/drawing/2014/main" id="{8C2EF083-AD4F-49C6-96CB-AA21FAC8D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0592" y="3501008"/>
            <a:ext cx="11684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j0223594">
            <a:extLst>
              <a:ext uri="{FF2B5EF4-FFF2-40B4-BE49-F238E27FC236}">
                <a16:creationId xmlns:a16="http://schemas.microsoft.com/office/drawing/2014/main" id="{A5C68DC0-7777-4A32-8258-A12806D774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0579" y="3501008"/>
            <a:ext cx="8953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28DA8A8B-5415-4921-9555-0066206124D6}"/>
              </a:ext>
            </a:extLst>
          </p:cNvPr>
          <p:cNvSpPr txBox="1"/>
          <p:nvPr/>
        </p:nvSpPr>
        <p:spPr>
          <a:xfrm>
            <a:off x="179512" y="3809310"/>
            <a:ext cx="960519" cy="523220"/>
          </a:xfrm>
          <a:prstGeom prst="rect">
            <a:avLst/>
          </a:prstGeom>
          <a:noFill/>
        </p:spPr>
        <p:txBody>
          <a:bodyPr wrap="none" rtlCol="0">
            <a:spAutoFit/>
          </a:bodyPr>
          <a:lstStyle/>
          <a:p>
            <a:r>
              <a:rPr lang="en-US" dirty="0"/>
              <a:t>Alice</a:t>
            </a:r>
          </a:p>
        </p:txBody>
      </p:sp>
      <p:sp>
        <p:nvSpPr>
          <p:cNvPr id="10" name="TextBox 9">
            <a:extLst>
              <a:ext uri="{FF2B5EF4-FFF2-40B4-BE49-F238E27FC236}">
                <a16:creationId xmlns:a16="http://schemas.microsoft.com/office/drawing/2014/main" id="{1D038F16-5D57-483B-9E28-A469B39B7D6B}"/>
              </a:ext>
            </a:extLst>
          </p:cNvPr>
          <p:cNvSpPr txBox="1"/>
          <p:nvPr/>
        </p:nvSpPr>
        <p:spPr>
          <a:xfrm>
            <a:off x="8181901" y="3696598"/>
            <a:ext cx="782587" cy="523220"/>
          </a:xfrm>
          <a:prstGeom prst="rect">
            <a:avLst/>
          </a:prstGeom>
          <a:noFill/>
        </p:spPr>
        <p:txBody>
          <a:bodyPr wrap="none" rtlCol="0">
            <a:spAutoFit/>
          </a:bodyPr>
          <a:lstStyle/>
          <a:p>
            <a:r>
              <a:rPr lang="en-US" dirty="0"/>
              <a:t>Bob</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61D5EBF-8FB0-4929-8F30-A22AA9537A9D}"/>
                  </a:ext>
                </a:extLst>
              </p:cNvPr>
              <p:cNvSpPr txBox="1"/>
              <p:nvPr/>
            </p:nvSpPr>
            <p:spPr>
              <a:xfrm>
                <a:off x="2065243" y="3501008"/>
                <a:ext cx="191655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𝐴</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𝑆𝐾</m:t>
                          </m:r>
                        </m:e>
                        <m:sub>
                          <m:r>
                            <a:rPr lang="en-US" b="0" i="1" smtClean="0">
                              <a:latin typeface="Cambria Math" panose="02040503050406030204" pitchFamily="18" charset="0"/>
                            </a:rPr>
                            <m:t>𝐴</m:t>
                          </m:r>
                        </m:sub>
                      </m:sSub>
                      <m:r>
                        <a:rPr lang="en-US" b="0" i="1" smtClean="0">
                          <a:latin typeface="Cambria Math" panose="02040503050406030204" pitchFamily="18" charset="0"/>
                        </a:rPr>
                        <m:t>)</m:t>
                      </m:r>
                    </m:oMath>
                  </m:oMathPara>
                </a14:m>
                <a:endParaRPr lang="en-US"/>
              </a:p>
            </p:txBody>
          </p:sp>
        </mc:Choice>
        <mc:Fallback xmlns="">
          <p:sp>
            <p:nvSpPr>
              <p:cNvPr id="11" name="TextBox 10">
                <a:extLst>
                  <a:ext uri="{FF2B5EF4-FFF2-40B4-BE49-F238E27FC236}">
                    <a16:creationId xmlns:a16="http://schemas.microsoft.com/office/drawing/2014/main" id="{D61D5EBF-8FB0-4929-8F30-A22AA9537A9D}"/>
                  </a:ext>
                </a:extLst>
              </p:cNvPr>
              <p:cNvSpPr txBox="1">
                <a:spLocks noRot="1" noChangeAspect="1" noMove="1" noResize="1" noEditPoints="1" noAdjustHandles="1" noChangeArrowheads="1" noChangeShapeType="1" noTextEdit="1"/>
              </p:cNvSpPr>
              <p:nvPr/>
            </p:nvSpPr>
            <p:spPr>
              <a:xfrm>
                <a:off x="2065243" y="3501008"/>
                <a:ext cx="1916550"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199C8C5F-E52D-48CC-A64D-0F0B53DAA1A4}"/>
                  </a:ext>
                </a:extLst>
              </p:cNvPr>
              <p:cNvSpPr/>
              <p:nvPr/>
            </p:nvSpPr>
            <p:spPr>
              <a:xfrm>
                <a:off x="6372200" y="3500384"/>
                <a:ext cx="90005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solidFill>
                            <a:schemeClr val="accent2"/>
                          </a:solidFill>
                          <a:latin typeface="Cambria Math" panose="02040503050406030204" pitchFamily="18" charset="0"/>
                        </a:rPr>
                        <m:t>𝑃</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𝐾</m:t>
                          </m:r>
                        </m:e>
                        <m:sub>
                          <m:r>
                            <a:rPr lang="en-US" i="1">
                              <a:solidFill>
                                <a:schemeClr val="accent2"/>
                              </a:solidFill>
                              <a:latin typeface="Cambria Math" panose="02040503050406030204" pitchFamily="18" charset="0"/>
                            </a:rPr>
                            <m:t>𝐴</m:t>
                          </m:r>
                        </m:sub>
                      </m:sSub>
                    </m:oMath>
                  </m:oMathPara>
                </a14:m>
                <a:endParaRPr lang="en-US">
                  <a:solidFill>
                    <a:schemeClr val="accent2"/>
                  </a:solidFill>
                </a:endParaRPr>
              </a:p>
            </p:txBody>
          </p:sp>
        </mc:Choice>
        <mc:Fallback xmlns="">
          <p:sp>
            <p:nvSpPr>
              <p:cNvPr id="12" name="Rectangle 11">
                <a:extLst>
                  <a:ext uri="{FF2B5EF4-FFF2-40B4-BE49-F238E27FC236}">
                    <a16:creationId xmlns:a16="http://schemas.microsoft.com/office/drawing/2014/main" id="{199C8C5F-E52D-48CC-A64D-0F0B53DAA1A4}"/>
                  </a:ext>
                </a:extLst>
              </p:cNvPr>
              <p:cNvSpPr>
                <a:spLocks noRot="1" noChangeAspect="1" noMove="1" noResize="1" noEditPoints="1" noAdjustHandles="1" noChangeArrowheads="1" noChangeShapeType="1" noTextEdit="1"/>
              </p:cNvSpPr>
              <p:nvPr/>
            </p:nvSpPr>
            <p:spPr>
              <a:xfrm>
                <a:off x="6372200" y="3500384"/>
                <a:ext cx="900055"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0C251F0-A08D-4764-AB75-7DB40B94762D}"/>
                  </a:ext>
                </a:extLst>
              </p:cNvPr>
              <p:cNvSpPr txBox="1"/>
              <p:nvPr/>
            </p:nvSpPr>
            <p:spPr>
              <a:xfrm>
                <a:off x="643410" y="4640832"/>
                <a:ext cx="158985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𝑠𝑒𝑛𝑑</m:t>
                      </m:r>
                      <m:r>
                        <a:rPr lang="en-US" b="0" i="1" smtClean="0">
                          <a:latin typeface="Cambria Math" panose="02040503050406030204" pitchFamily="18" charset="0"/>
                        </a:rPr>
                        <m:t> </m:t>
                      </m:r>
                      <m:r>
                        <a:rPr lang="en-US" b="0" i="1" smtClean="0">
                          <a:latin typeface="Cambria Math" panose="02040503050406030204" pitchFamily="18" charset="0"/>
                        </a:rPr>
                        <m:t>𝑀</m:t>
                      </m:r>
                      <m:r>
                        <a:rPr lang="en-US" b="0" i="1" smtClean="0">
                          <a:latin typeface="Cambria Math" panose="02040503050406030204" pitchFamily="18" charset="0"/>
                        </a:rPr>
                        <m:t>?</m:t>
                      </m:r>
                    </m:oMath>
                  </m:oMathPara>
                </a14:m>
                <a:endParaRPr lang="en-US"/>
              </a:p>
            </p:txBody>
          </p:sp>
        </mc:Choice>
        <mc:Fallback xmlns="">
          <p:sp>
            <p:nvSpPr>
              <p:cNvPr id="13" name="TextBox 12">
                <a:extLst>
                  <a:ext uri="{FF2B5EF4-FFF2-40B4-BE49-F238E27FC236}">
                    <a16:creationId xmlns:a16="http://schemas.microsoft.com/office/drawing/2014/main" id="{60C251F0-A08D-4764-AB75-7DB40B94762D}"/>
                  </a:ext>
                </a:extLst>
              </p:cNvPr>
              <p:cNvSpPr txBox="1">
                <a:spLocks noRot="1" noChangeAspect="1" noMove="1" noResize="1" noEditPoints="1" noAdjustHandles="1" noChangeArrowheads="1" noChangeShapeType="1" noTextEdit="1"/>
              </p:cNvSpPr>
              <p:nvPr/>
            </p:nvSpPr>
            <p:spPr>
              <a:xfrm>
                <a:off x="643410" y="4640832"/>
                <a:ext cx="1589859" cy="523220"/>
              </a:xfrm>
              <a:prstGeom prst="rect">
                <a:avLst/>
              </a:prstGeom>
              <a:blipFill>
                <a:blip r:embed="rId7"/>
                <a:stretch>
                  <a:fillRect/>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0D93B5C1-B9DC-49F1-924B-A9020CE2989D}"/>
              </a:ext>
            </a:extLst>
          </p:cNvPr>
          <p:cNvCxnSpPr>
            <a:cxnSpLocks/>
          </p:cNvCxnSpPr>
          <p:nvPr/>
        </p:nvCxnSpPr>
        <p:spPr bwMode="auto">
          <a:xfrm>
            <a:off x="2751072" y="5085184"/>
            <a:ext cx="3434545"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192400E-7171-42DE-9DA0-F476D7C5D195}"/>
                  </a:ext>
                </a:extLst>
              </p:cNvPr>
              <p:cNvSpPr txBox="1"/>
              <p:nvPr/>
            </p:nvSpPr>
            <p:spPr>
              <a:xfrm>
                <a:off x="2751072" y="4541948"/>
                <a:ext cx="37646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 </m:t>
                      </m:r>
                      <m:r>
                        <a:rPr lang="en-US" b="0" i="1" smtClean="0">
                          <a:latin typeface="Cambria Math" panose="02040503050406030204" pitchFamily="18" charset="0"/>
                        </a:rPr>
                        <m:t>𝑡𝑎𝑔</m:t>
                      </m:r>
                      <m:r>
                        <a:rPr lang="en-US" b="0" i="1" smtClean="0">
                          <a:latin typeface="Cambria Math" panose="02040503050406030204" pitchFamily="18" charset="0"/>
                        </a:rPr>
                        <m:t>=</m:t>
                      </m:r>
                      <m:r>
                        <a:rPr lang="en-US" b="0" i="1" smtClean="0">
                          <a:latin typeface="Cambria Math" panose="02040503050406030204" pitchFamily="18" charset="0"/>
                        </a:rPr>
                        <m:t>𝑠𝑖𝑔𝑛</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𝑆𝐾</m:t>
                              </m:r>
                            </m:e>
                            <m:sub>
                              <m:r>
                                <a:rPr lang="en-US" i="1">
                                  <a:latin typeface="Cambria Math" panose="02040503050406030204" pitchFamily="18" charset="0"/>
                                </a:rPr>
                                <m:t>𝐴</m:t>
                              </m:r>
                            </m:sub>
                          </m:sSub>
                          <m:r>
                            <a:rPr lang="en-US" b="0" i="1" smtClean="0">
                              <a:latin typeface="Cambria Math" panose="02040503050406030204" pitchFamily="18" charset="0"/>
                            </a:rPr>
                            <m:t>,</m:t>
                          </m:r>
                          <m:r>
                            <a:rPr lang="en-US" b="0" i="1" smtClean="0">
                              <a:latin typeface="Cambria Math" panose="02040503050406030204" pitchFamily="18" charset="0"/>
                            </a:rPr>
                            <m:t>𝑀</m:t>
                          </m:r>
                        </m:e>
                      </m:d>
                      <m:r>
                        <a:rPr lang="en-US" b="0" i="1" smtClean="0">
                          <a:latin typeface="Cambria Math" panose="02040503050406030204" pitchFamily="18" charset="0"/>
                        </a:rPr>
                        <m:t>)</m:t>
                      </m:r>
                    </m:oMath>
                  </m:oMathPara>
                </a14:m>
                <a:endParaRPr lang="en-US"/>
              </a:p>
            </p:txBody>
          </p:sp>
        </mc:Choice>
        <mc:Fallback xmlns="">
          <p:sp>
            <p:nvSpPr>
              <p:cNvPr id="15" name="TextBox 14">
                <a:extLst>
                  <a:ext uri="{FF2B5EF4-FFF2-40B4-BE49-F238E27FC236}">
                    <a16:creationId xmlns:a16="http://schemas.microsoft.com/office/drawing/2014/main" id="{B192400E-7171-42DE-9DA0-F476D7C5D195}"/>
                  </a:ext>
                </a:extLst>
              </p:cNvPr>
              <p:cNvSpPr txBox="1">
                <a:spLocks noRot="1" noChangeAspect="1" noMove="1" noResize="1" noEditPoints="1" noAdjustHandles="1" noChangeArrowheads="1" noChangeShapeType="1" noTextEdit="1"/>
              </p:cNvSpPr>
              <p:nvPr/>
            </p:nvSpPr>
            <p:spPr>
              <a:xfrm>
                <a:off x="2751072" y="4541948"/>
                <a:ext cx="3764620" cy="43088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A563BC7-8F87-4425-B7A3-DA6F8BCDECAD}"/>
                  </a:ext>
                </a:extLst>
              </p:cNvPr>
              <p:cNvSpPr txBox="1"/>
              <p:nvPr/>
            </p:nvSpPr>
            <p:spPr>
              <a:xfrm>
                <a:off x="6647697" y="4757391"/>
                <a:ext cx="139801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𝑡𝑎𝑔</m:t>
                      </m:r>
                    </m:oMath>
                  </m:oMathPara>
                </a14:m>
                <a:endParaRPr lang="en-US"/>
              </a:p>
            </p:txBody>
          </p:sp>
        </mc:Choice>
        <mc:Fallback xmlns="">
          <p:sp>
            <p:nvSpPr>
              <p:cNvPr id="17" name="TextBox 16">
                <a:extLst>
                  <a:ext uri="{FF2B5EF4-FFF2-40B4-BE49-F238E27FC236}">
                    <a16:creationId xmlns:a16="http://schemas.microsoft.com/office/drawing/2014/main" id="{BA563BC7-8F87-4425-B7A3-DA6F8BCDECAD}"/>
                  </a:ext>
                </a:extLst>
              </p:cNvPr>
              <p:cNvSpPr txBox="1">
                <a:spLocks noRot="1" noChangeAspect="1" noMove="1" noResize="1" noEditPoints="1" noAdjustHandles="1" noChangeArrowheads="1" noChangeShapeType="1" noTextEdit="1"/>
              </p:cNvSpPr>
              <p:nvPr/>
            </p:nvSpPr>
            <p:spPr>
              <a:xfrm>
                <a:off x="6647697" y="4757391"/>
                <a:ext cx="1398011" cy="52322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4BE5FAB4-BA80-4567-AD0E-8998ACF26283}"/>
                  </a:ext>
                </a:extLst>
              </p:cNvPr>
              <p:cNvSpPr/>
              <p:nvPr/>
            </p:nvSpPr>
            <p:spPr>
              <a:xfrm>
                <a:off x="5176259" y="5313710"/>
                <a:ext cx="356219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𝑣</m:t>
                      </m:r>
                      <m:r>
                        <a:rPr lang="en-US" b="0" i="1" smtClean="0">
                          <a:latin typeface="Cambria Math" panose="02040503050406030204" pitchFamily="18" charset="0"/>
                        </a:rPr>
                        <m:t>𝑒𝑟𝑖𝑓𝑦</m:t>
                      </m:r>
                      <m:d>
                        <m:dPr>
                          <m:ctrlPr>
                            <a:rPr lang="en-US" b="0" i="1" smtClean="0">
                              <a:latin typeface="Cambria Math" panose="02040503050406030204" pitchFamily="18" charset="0"/>
                            </a:rPr>
                          </m:ctrlPr>
                        </m:dPr>
                        <m:e>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m:t>
                              </m:r>
                            </m:sub>
                          </m:sSub>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𝑡𝑎𝑔</m:t>
                          </m:r>
                        </m:e>
                      </m:d>
                      <m:r>
                        <a:rPr lang="en-US" b="0" i="1" smtClean="0">
                          <a:latin typeface="Cambria Math" panose="02040503050406030204" pitchFamily="18" charset="0"/>
                        </a:rPr>
                        <m:t>?</m:t>
                      </m:r>
                    </m:oMath>
                  </m:oMathPara>
                </a14:m>
                <a:endParaRPr lang="en-US"/>
              </a:p>
            </p:txBody>
          </p:sp>
        </mc:Choice>
        <mc:Fallback xmlns="">
          <p:sp>
            <p:nvSpPr>
              <p:cNvPr id="18" name="Rectangle 17">
                <a:extLst>
                  <a:ext uri="{FF2B5EF4-FFF2-40B4-BE49-F238E27FC236}">
                    <a16:creationId xmlns:a16="http://schemas.microsoft.com/office/drawing/2014/main" id="{4BE5FAB4-BA80-4567-AD0E-8998ACF26283}"/>
                  </a:ext>
                </a:extLst>
              </p:cNvPr>
              <p:cNvSpPr>
                <a:spLocks noRot="1" noChangeAspect="1" noMove="1" noResize="1" noEditPoints="1" noAdjustHandles="1" noChangeArrowheads="1" noChangeShapeType="1" noTextEdit="1"/>
              </p:cNvSpPr>
              <p:nvPr/>
            </p:nvSpPr>
            <p:spPr>
              <a:xfrm>
                <a:off x="5176259" y="5313710"/>
                <a:ext cx="3562194" cy="52322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FDB37340-3723-4620-969D-0668D848CCD7}"/>
                  </a:ext>
                </a:extLst>
              </p:cNvPr>
              <p:cNvSpPr/>
              <p:nvPr/>
            </p:nvSpPr>
            <p:spPr>
              <a:xfrm>
                <a:off x="6252471" y="5895872"/>
                <a:ext cx="14557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oMath>
                  </m:oMathPara>
                </a14:m>
                <a:endParaRPr lang="en-US"/>
              </a:p>
            </p:txBody>
          </p:sp>
        </mc:Choice>
        <mc:Fallback xmlns="">
          <p:sp>
            <p:nvSpPr>
              <p:cNvPr id="19" name="Rectangle 18">
                <a:extLst>
                  <a:ext uri="{FF2B5EF4-FFF2-40B4-BE49-F238E27FC236}">
                    <a16:creationId xmlns:a16="http://schemas.microsoft.com/office/drawing/2014/main" id="{FDB37340-3723-4620-969D-0668D848CCD7}"/>
                  </a:ext>
                </a:extLst>
              </p:cNvPr>
              <p:cNvSpPr>
                <a:spLocks noRot="1" noChangeAspect="1" noMove="1" noResize="1" noEditPoints="1" noAdjustHandles="1" noChangeArrowheads="1" noChangeShapeType="1" noTextEdit="1"/>
              </p:cNvSpPr>
              <p:nvPr/>
            </p:nvSpPr>
            <p:spPr>
              <a:xfrm>
                <a:off x="6252471" y="5895872"/>
                <a:ext cx="1455783" cy="523220"/>
              </a:xfrm>
              <a:prstGeom prst="rect">
                <a:avLst/>
              </a:prstGeom>
              <a:blipFill>
                <a:blip r:embed="rId11"/>
                <a:stretch>
                  <a:fillRect/>
                </a:stretch>
              </a:blipFill>
            </p:spPr>
            <p:txBody>
              <a:bodyPr/>
              <a:lstStyle/>
              <a:p>
                <a:r>
                  <a:rPr lang="en-US">
                    <a:noFill/>
                  </a:rPr>
                  <a:t> </a:t>
                </a:r>
              </a:p>
            </p:txBody>
          </p:sp>
        </mc:Fallback>
      </mc:AlternateContent>
      <p:sp>
        <p:nvSpPr>
          <p:cNvPr id="20" name="Arrow: Right 19">
            <a:extLst>
              <a:ext uri="{FF2B5EF4-FFF2-40B4-BE49-F238E27FC236}">
                <a16:creationId xmlns:a16="http://schemas.microsoft.com/office/drawing/2014/main" id="{1984A5A7-51FB-43E4-AA6F-D50451CF27E7}"/>
              </a:ext>
            </a:extLst>
          </p:cNvPr>
          <p:cNvSpPr/>
          <p:nvPr/>
        </p:nvSpPr>
        <p:spPr bwMode="auto">
          <a:xfrm>
            <a:off x="5868144" y="5949280"/>
            <a:ext cx="360040" cy="362065"/>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pitchFamily="18" charset="0"/>
            </a:endParaRPr>
          </a:p>
        </p:txBody>
      </p:sp>
      <p:sp>
        <p:nvSpPr>
          <p:cNvPr id="23" name="Oval 22">
            <a:extLst>
              <a:ext uri="{FF2B5EF4-FFF2-40B4-BE49-F238E27FC236}">
                <a16:creationId xmlns:a16="http://schemas.microsoft.com/office/drawing/2014/main" id="{D15C82FE-2C41-479E-94DA-FD7E7F83635B}"/>
              </a:ext>
            </a:extLst>
          </p:cNvPr>
          <p:cNvSpPr/>
          <p:nvPr/>
        </p:nvSpPr>
        <p:spPr bwMode="auto">
          <a:xfrm>
            <a:off x="6111014" y="3095474"/>
            <a:ext cx="1398011" cy="1207571"/>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pitchFamily="18" charset="0"/>
            </a:endParaRPr>
          </a:p>
        </p:txBody>
      </p:sp>
      <p:sp>
        <p:nvSpPr>
          <p:cNvPr id="24" name="Oval 23">
            <a:extLst>
              <a:ext uri="{FF2B5EF4-FFF2-40B4-BE49-F238E27FC236}">
                <a16:creationId xmlns:a16="http://schemas.microsoft.com/office/drawing/2014/main" id="{FBCF6FD3-0A47-43D4-AC7E-C841B924E8CD}"/>
              </a:ext>
            </a:extLst>
          </p:cNvPr>
          <p:cNvSpPr/>
          <p:nvPr/>
        </p:nvSpPr>
        <p:spPr bwMode="auto">
          <a:xfrm>
            <a:off x="3942314" y="4123538"/>
            <a:ext cx="1398011" cy="1207571"/>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pitchFamily="18" charset="0"/>
            </a:endParaRPr>
          </a:p>
        </p:txBody>
      </p:sp>
      <p:sp>
        <p:nvSpPr>
          <p:cNvPr id="25" name="Oval 24">
            <a:extLst>
              <a:ext uri="{FF2B5EF4-FFF2-40B4-BE49-F238E27FC236}">
                <a16:creationId xmlns:a16="http://schemas.microsoft.com/office/drawing/2014/main" id="{F8D0D8E3-5A98-4FD1-98D0-CB92E8D1686F}"/>
              </a:ext>
            </a:extLst>
          </p:cNvPr>
          <p:cNvSpPr/>
          <p:nvPr/>
        </p:nvSpPr>
        <p:spPr bwMode="auto">
          <a:xfrm>
            <a:off x="5183683" y="4922741"/>
            <a:ext cx="1398011" cy="1207571"/>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pitchFamily="18" charset="0"/>
            </a:endParaRPr>
          </a:p>
        </p:txBody>
      </p:sp>
    </p:spTree>
    <p:extLst>
      <p:ext uri="{BB962C8B-B14F-4D97-AF65-F5344CB8AC3E}">
        <p14:creationId xmlns:p14="http://schemas.microsoft.com/office/powerpoint/2010/main" val="2994736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608" y="188640"/>
            <a:ext cx="8229600" cy="553998"/>
          </a:xfrm>
        </p:spPr>
        <p:txBody>
          <a:bodyPr wrap="square">
            <a:noAutofit/>
          </a:bodyPr>
          <a:lstStyle/>
          <a:p>
            <a:r>
              <a:rPr lang="en-US" altLang="en-US" sz="3600" dirty="0">
                <a:latin typeface="+mj-lt"/>
                <a:ea typeface="ヒラギノ角ゴ Pro W3" charset="-128"/>
              </a:rPr>
              <a:t>Digital Signature Properties</a:t>
            </a:r>
            <a:endParaRPr lang="en-US" sz="3600" dirty="0">
              <a:latin typeface="+mj-lt"/>
            </a:endParaRPr>
          </a:p>
        </p:txBody>
      </p:sp>
      <p:sp>
        <p:nvSpPr>
          <p:cNvPr id="4" name="Content Placeholder 3"/>
          <p:cNvSpPr>
            <a:spLocks noGrp="1"/>
          </p:cNvSpPr>
          <p:nvPr>
            <p:ph idx="1"/>
          </p:nvPr>
        </p:nvSpPr>
        <p:spPr>
          <a:xfrm>
            <a:off x="762000" y="914400"/>
            <a:ext cx="8229600" cy="3762310"/>
          </a:xfrm>
        </p:spPr>
        <p:txBody>
          <a:bodyPr/>
          <a:lstStyle/>
          <a:p>
            <a:pPr lvl="0"/>
            <a:r>
              <a:rPr lang="en-US" sz="2600" dirty="0">
                <a:latin typeface="Tahoma" panose="020B0604030504040204" pitchFamily="34" charset="0"/>
                <a:ea typeface="Tahoma" panose="020B0604030504040204" pitchFamily="34" charset="0"/>
                <a:cs typeface="Tahoma" panose="020B0604030504040204" pitchFamily="34" charset="0"/>
              </a:rPr>
              <a:t>It </a:t>
            </a:r>
            <a:r>
              <a:rPr lang="en-US" sz="2600">
                <a:latin typeface="Tahoma" panose="020B0604030504040204" pitchFamily="34" charset="0"/>
                <a:ea typeface="Tahoma" panose="020B0604030504040204" pitchFamily="34" charset="0"/>
                <a:cs typeface="Tahoma" panose="020B0604030504040204" pitchFamily="34" charset="0"/>
              </a:rPr>
              <a:t>must verify</a:t>
            </a:r>
            <a:r>
              <a:rPr lang="en-US" sz="2600" dirty="0">
                <a:latin typeface="Tahoma" panose="020B0604030504040204" pitchFamily="34" charset="0"/>
                <a:ea typeface="Tahoma" panose="020B0604030504040204" pitchFamily="34" charset="0"/>
                <a:cs typeface="Tahoma" panose="020B0604030504040204" pitchFamily="34" charset="0"/>
              </a:rPr>
              <a:t>:</a:t>
            </a:r>
          </a:p>
          <a:p>
            <a:pPr lvl="1"/>
            <a:r>
              <a:rPr lang="en-US" sz="2600" dirty="0">
                <a:latin typeface="Tahoma" panose="020B0604030504040204" pitchFamily="34" charset="0"/>
                <a:ea typeface="Tahoma" panose="020B0604030504040204" pitchFamily="34" charset="0"/>
                <a:cs typeface="Tahoma" panose="020B0604030504040204" pitchFamily="34" charset="0"/>
              </a:rPr>
              <a:t> the </a:t>
            </a:r>
            <a:r>
              <a:rPr lang="en-US" sz="2600" dirty="0">
                <a:solidFill>
                  <a:srgbClr val="FF0000"/>
                </a:solidFill>
                <a:latin typeface="Tahoma" panose="020B0604030504040204" pitchFamily="34" charset="0"/>
                <a:ea typeface="Tahoma" panose="020B0604030504040204" pitchFamily="34" charset="0"/>
                <a:cs typeface="Tahoma" panose="020B0604030504040204" pitchFamily="34" charset="0"/>
              </a:rPr>
              <a:t>author (signer)</a:t>
            </a:r>
          </a:p>
          <a:p>
            <a:pPr lvl="1"/>
            <a:r>
              <a:rPr lang="en-US" sz="2600" dirty="0">
                <a:latin typeface="Tahoma" panose="020B0604030504040204" pitchFamily="34" charset="0"/>
                <a:ea typeface="Tahoma" panose="020B0604030504040204" pitchFamily="34" charset="0"/>
                <a:cs typeface="Tahoma" panose="020B0604030504040204" pitchFamily="34" charset="0"/>
              </a:rPr>
              <a:t> the date and time of the signature</a:t>
            </a:r>
          </a:p>
          <a:p>
            <a:pPr lvl="0"/>
            <a:r>
              <a:rPr lang="en-US" sz="2600" dirty="0">
                <a:latin typeface="Tahoma" panose="020B0604030504040204" pitchFamily="34" charset="0"/>
                <a:ea typeface="Tahoma" panose="020B0604030504040204" pitchFamily="34" charset="0"/>
                <a:cs typeface="Tahoma" panose="020B0604030504040204" pitchFamily="34" charset="0"/>
              </a:rPr>
              <a:t>It must authenticate </a:t>
            </a:r>
            <a:r>
              <a:rPr lang="en-US" sz="2600" dirty="0">
                <a:solidFill>
                  <a:srgbClr val="FF0000"/>
                </a:solidFill>
                <a:latin typeface="Tahoma" panose="020B0604030504040204" pitchFamily="34" charset="0"/>
                <a:ea typeface="Tahoma" panose="020B0604030504040204" pitchFamily="34" charset="0"/>
                <a:cs typeface="Tahoma" panose="020B0604030504040204" pitchFamily="34" charset="0"/>
              </a:rPr>
              <a:t>the contents </a:t>
            </a:r>
            <a:r>
              <a:rPr lang="en-US" sz="2600" dirty="0">
                <a:latin typeface="Tahoma" panose="020B0604030504040204" pitchFamily="34" charset="0"/>
                <a:ea typeface="Tahoma" panose="020B0604030504040204" pitchFamily="34" charset="0"/>
                <a:cs typeface="Tahoma" panose="020B0604030504040204" pitchFamily="34" charset="0"/>
              </a:rPr>
              <a:t>at the time of the signature (integrity);</a:t>
            </a:r>
          </a:p>
          <a:p>
            <a:pPr lvl="0"/>
            <a:r>
              <a:rPr lang="en-AU" sz="2600" dirty="0">
                <a:latin typeface="Tahoma" panose="020B0604030504040204" pitchFamily="34" charset="0"/>
                <a:ea typeface="Tahoma" panose="020B0604030504040204" pitchFamily="34" charset="0"/>
                <a:cs typeface="Tahoma" panose="020B0604030504040204" pitchFamily="34" charset="0"/>
              </a:rPr>
              <a:t>It must be </a:t>
            </a:r>
            <a:r>
              <a:rPr lang="en-AU" sz="2600" dirty="0">
                <a:solidFill>
                  <a:srgbClr val="FF0000"/>
                </a:solidFill>
                <a:latin typeface="Tahoma" panose="020B0604030504040204" pitchFamily="34" charset="0"/>
                <a:ea typeface="Tahoma" panose="020B0604030504040204" pitchFamily="34" charset="0"/>
                <a:cs typeface="Tahoma" panose="020B0604030504040204" pitchFamily="34" charset="0"/>
              </a:rPr>
              <a:t>verifiable by third parties </a:t>
            </a:r>
            <a:r>
              <a:rPr lang="en-AU" sz="2600" dirty="0">
                <a:latin typeface="Tahoma" panose="020B0604030504040204" pitchFamily="34" charset="0"/>
                <a:ea typeface="Tahoma" panose="020B0604030504040204" pitchFamily="34" charset="0"/>
                <a:cs typeface="Tahoma" panose="020B0604030504040204" pitchFamily="34" charset="0"/>
              </a:rPr>
              <a:t>(to resolve disputes);</a:t>
            </a:r>
          </a:p>
        </p:txBody>
      </p:sp>
    </p:spTree>
    <p:extLst>
      <p:ext uri="{BB962C8B-B14F-4D97-AF65-F5344CB8AC3E}">
        <p14:creationId xmlns:p14="http://schemas.microsoft.com/office/powerpoint/2010/main" val="13833164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78BB0513-844B-49B2-BEF9-7DE6E9262912}"/>
              </a:ext>
            </a:extLst>
          </p:cNvPr>
          <p:cNvSpPr>
            <a:spLocks noGrp="1" noChangeArrowheads="1"/>
          </p:cNvSpPr>
          <p:nvPr>
            <p:ph type="title"/>
          </p:nvPr>
        </p:nvSpPr>
        <p:spPr>
          <a:xfrm>
            <a:off x="1115616" y="44624"/>
            <a:ext cx="7344816" cy="792163"/>
          </a:xfrm>
        </p:spPr>
        <p:txBody>
          <a:bodyPr/>
          <a:lstStyle/>
          <a:p>
            <a:pPr eaLnBrk="1" hangingPunct="1"/>
            <a:r>
              <a:rPr lang="en-GB" altLang="en-US" dirty="0"/>
              <a:t>Outline</a:t>
            </a:r>
          </a:p>
        </p:txBody>
      </p:sp>
      <p:sp>
        <p:nvSpPr>
          <p:cNvPr id="9219" name="Rectangle 3">
            <a:extLst>
              <a:ext uri="{FF2B5EF4-FFF2-40B4-BE49-F238E27FC236}">
                <a16:creationId xmlns:a16="http://schemas.microsoft.com/office/drawing/2014/main" id="{7ECBA633-F0F9-4B37-8675-A34CE05642B9}"/>
              </a:ext>
            </a:extLst>
          </p:cNvPr>
          <p:cNvSpPr>
            <a:spLocks noGrp="1" noChangeArrowheads="1"/>
          </p:cNvSpPr>
          <p:nvPr>
            <p:ph idx="1"/>
          </p:nvPr>
        </p:nvSpPr>
        <p:spPr>
          <a:xfrm>
            <a:off x="719572" y="908720"/>
            <a:ext cx="8280920" cy="5242883"/>
          </a:xfrm>
        </p:spPr>
        <p:txBody>
          <a:bodyPr/>
          <a:lstStyle/>
          <a:p>
            <a:pPr eaLnBrk="1" hangingPunct="1">
              <a:spcBef>
                <a:spcPct val="25000"/>
              </a:spcBef>
            </a:pPr>
            <a:r>
              <a:rPr lang="en-US">
                <a:solidFill>
                  <a:srgbClr val="FF0000"/>
                </a:solidFill>
              </a:rPr>
              <a:t>Elgamal </a:t>
            </a:r>
            <a:r>
              <a:rPr lang="en-US" dirty="0">
                <a:solidFill>
                  <a:srgbClr val="FF0000"/>
                </a:solidFill>
              </a:rPr>
              <a:t>digital signature scheme</a:t>
            </a:r>
          </a:p>
          <a:p>
            <a:pPr eaLnBrk="1" hangingPunct="1">
              <a:spcBef>
                <a:spcPct val="25000"/>
              </a:spcBef>
            </a:pPr>
            <a:r>
              <a:rPr lang="en-US" dirty="0" err="1"/>
              <a:t>Schnorr</a:t>
            </a:r>
            <a:r>
              <a:rPr lang="en-US" dirty="0"/>
              <a:t> digital signature scheme</a:t>
            </a:r>
          </a:p>
          <a:p>
            <a:pPr eaLnBrk="1" hangingPunct="1">
              <a:spcBef>
                <a:spcPct val="25000"/>
              </a:spcBef>
            </a:pPr>
            <a:r>
              <a:rPr lang="en-US"/>
              <a:t>NIST digital signature schemes</a:t>
            </a:r>
          </a:p>
          <a:p>
            <a:pPr lvl="1" eaLnBrk="1" hangingPunct="1">
              <a:spcBef>
                <a:spcPct val="25000"/>
              </a:spcBef>
            </a:pPr>
            <a:r>
              <a:rPr lang="en-US"/>
              <a:t>RSASSA-PKCS</a:t>
            </a:r>
          </a:p>
          <a:p>
            <a:pPr lvl="1" eaLnBrk="1" hangingPunct="1">
              <a:spcBef>
                <a:spcPct val="25000"/>
              </a:spcBef>
            </a:pPr>
            <a:r>
              <a:rPr lang="en-US"/>
              <a:t>RSASSA-PSS</a:t>
            </a:r>
          </a:p>
          <a:p>
            <a:pPr lvl="1" eaLnBrk="1" hangingPunct="1">
              <a:spcBef>
                <a:spcPct val="25000"/>
              </a:spcBef>
            </a:pPr>
            <a:r>
              <a:rPr lang="en-US"/>
              <a:t>ECDSA</a:t>
            </a:r>
          </a:p>
          <a:p>
            <a:pPr eaLnBrk="1" hangingPunct="1">
              <a:spcBef>
                <a:spcPct val="25000"/>
              </a:spcBef>
            </a:pPr>
            <a:r>
              <a:rPr lang="en-US"/>
              <a:t>Public key distribution (X.509 digital certificates)</a:t>
            </a:r>
          </a:p>
          <a:p>
            <a:pPr lvl="1" eaLnBrk="1" hangingPunct="1">
              <a:spcBef>
                <a:spcPct val="25000"/>
              </a:spcBef>
            </a:pPr>
            <a:endParaRPr lang="en-US"/>
          </a:p>
        </p:txBody>
      </p:sp>
    </p:spTree>
    <p:extLst>
      <p:ext uri="{BB962C8B-B14F-4D97-AF65-F5344CB8AC3E}">
        <p14:creationId xmlns:p14="http://schemas.microsoft.com/office/powerpoint/2010/main" val="22599745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6632"/>
            <a:ext cx="8229600" cy="553998"/>
          </a:xfrm>
        </p:spPr>
        <p:txBody>
          <a:bodyPr wrap="square">
            <a:noAutofit/>
          </a:bodyPr>
          <a:lstStyle/>
          <a:p>
            <a:r>
              <a:rPr lang="en-US" altLang="en-US" dirty="0" err="1">
                <a:ea typeface="ヒラギノ角ゴ Pro W3" charset="-128"/>
              </a:rPr>
              <a:t>ElGamal</a:t>
            </a:r>
            <a:r>
              <a:rPr lang="en-US" altLang="en-US" dirty="0">
                <a:ea typeface="ヒラギノ角ゴ Pro W3" charset="-128"/>
              </a:rPr>
              <a:t> Digital Signature</a:t>
            </a:r>
            <a:endParaRPr lang="en-US" sz="3600" dirty="0">
              <a:latin typeface="+mj-lt"/>
            </a:endParaRP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D1E9B940-1116-4169-9986-707AF8E9B003}"/>
                  </a:ext>
                </a:extLst>
              </p:cNvPr>
              <p:cNvSpPr/>
              <p:nvPr/>
            </p:nvSpPr>
            <p:spPr>
              <a:xfrm>
                <a:off x="467544" y="908720"/>
                <a:ext cx="8496944" cy="3141758"/>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Parameter generation</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 key length </a:t>
                </a:r>
                <a14:m>
                  <m:oMath xmlns:m="http://schemas.openxmlformats.org/officeDocument/2006/math">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𝜆</m:t>
                    </m:r>
                    <m:r>
                      <a:rPr kumimoji="0" lang="en-US" sz="2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oMath>
                </a14:m>
                <a:endPar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14:m>
                  <m:oMath xmlns:m="http://schemas.openxmlformats.org/officeDocument/2006/math">
                    <m: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𝜆</m:t>
                    </m:r>
                  </m:oMath>
                </a14:m>
                <a:r>
                  <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-bit prime number</a:t>
                </a:r>
                <a14:m>
                  <m:oMath xmlns:m="http://schemas.openxmlformats.org/officeDocument/2006/math">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 </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𝑝</m:t>
                    </m:r>
                  </m:oMath>
                </a14:m>
                <a:r>
                  <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 cryptographic hash function </a:t>
                </a:r>
                <a14:m>
                  <m:oMath xmlns:m="http://schemas.openxmlformats.org/officeDocument/2006/math">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𝐻</m:t>
                    </m:r>
                  </m:oMath>
                </a14:m>
                <a:endPar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14:m>
                  <m:oMath xmlns:m="http://schemas.openxmlformats.org/officeDocument/2006/math">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𝐻</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sSup>
                      <m:sSupPr>
                        <m:ctrlP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pPr>
                      <m:e>
                        <m:d>
                          <m:dPr>
                            <m:begChr m:val="{"/>
                            <m:endChr m:val="}"/>
                            <m:ctrlP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dPr>
                          <m:e>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0,1</m:t>
                            </m:r>
                          </m:e>
                        </m:d>
                      </m:e>
                      <m:sup>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sup>
                    </m:sSup>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sSup>
                      <m:sSupPr>
                        <m:ctrlP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pPr>
                      <m:e>
                        <m:d>
                          <m:dPr>
                            <m:begChr m:val="{"/>
                            <m:endChr m:val="}"/>
                            <m:ctrlP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dPr>
                          <m:e>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0,1</m:t>
                            </m:r>
                          </m:e>
                        </m:d>
                      </m:e>
                      <m:sup>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𝐿</m:t>
                        </m:r>
                      </m:sup>
                    </m:sSup>
                  </m:oMath>
                </a14:m>
                <a:r>
                  <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14:m>
                  <m:oMath xmlns:m="http://schemas.openxmlformats.org/officeDocument/2006/math">
                    <m: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Times New Roman" panose="02020603050405020304" pitchFamily="18" charset="0"/>
                      </a:rPr>
                      <m:t>𝐿</m:t>
                    </m:r>
                    <m: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Times New Roman" panose="02020603050405020304" pitchFamily="18" charset="0"/>
                      </a:rPr>
                      <m:t>≥</m:t>
                    </m:r>
                    <m: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𝜆</m:t>
                    </m:r>
                    <m: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m:t>
                    </m:r>
                  </m:oMath>
                </a14:m>
                <a:endPar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 generator </a:t>
                </a:r>
                <a14:m>
                  <m:oMath xmlns:m="http://schemas.openxmlformats.org/officeDocument/2006/math">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𝑔</m:t>
                    </m:r>
                  </m:oMath>
                </a14:m>
                <a:r>
                  <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of the multiplicative group </a:t>
                </a:r>
                <a14:m>
                  <m:oMath xmlns:m="http://schemas.openxmlformats.org/officeDocument/2006/math">
                    <m:sSubSup>
                      <m:sSubSupPr>
                        <m:ctrlPr>
                          <a:rPr kumimoji="0" lang="en-US" sz="2800" b="0" i="1" u="none" strike="noStrike" kern="1200" cap="none" spc="0" normalizeH="0" baseline="0" noProof="0" dirty="0" err="1"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bSupPr>
                      <m:e>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𝑍</m:t>
                        </m:r>
                      </m:e>
                      <m:sub>
                        <m:r>
                          <a:rPr kumimoji="0" lang="en-US" sz="2800" b="0" i="1" u="none" strike="noStrike" kern="1200" cap="none" spc="0" normalizeH="0" baseline="0" noProof="0" dirty="0" err="1">
                            <a:ln>
                              <a:noFill/>
                            </a:ln>
                            <a:solidFill>
                              <a:srgbClr val="000000"/>
                            </a:solidFill>
                            <a:effectLst/>
                            <a:uLnTx/>
                            <a:uFillTx/>
                            <a:latin typeface="Cambria Math" panose="02040503050406030204" pitchFamily="18" charset="0"/>
                            <a:ea typeface="+mn-ea"/>
                            <a:cs typeface="Times New Roman" panose="02020603050405020304" pitchFamily="18" charset="0"/>
                          </a:rPr>
                          <m:t>𝑝</m:t>
                        </m:r>
                      </m:sub>
                      <m:sup>
                        <m: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Times New Roman" panose="02020603050405020304" pitchFamily="18" charset="0"/>
                          </a:rPr>
                          <m:t>∗</m:t>
                        </m:r>
                      </m:sup>
                    </m:sSubSup>
                    <m:r>
                      <a:rPr kumimoji="0" lang="en-US" sz="2800" b="0" i="0"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oMath>
                </a14:m>
                <a:endPar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Public parameters:</a:t>
                </a:r>
                <a14:m>
                  <m:oMath xmlns:m="http://schemas.openxmlformats.org/officeDocument/2006/math">
                    <m:r>
                      <a:rPr kumimoji="0" lang="en-US" sz="2800" b="0" i="0" u="none" strike="noStrike" kern="1200" cap="none" spc="0" normalizeH="0" baseline="0" noProof="0" dirty="0" smtClean="0">
                        <a:ln>
                          <a:noFill/>
                        </a:ln>
                        <a:solidFill>
                          <a:srgbClr val="FF0000"/>
                        </a:solidFill>
                        <a:effectLst/>
                        <a:uLnTx/>
                        <a:uFillTx/>
                        <a:latin typeface="Cambria Math" panose="02040503050406030204" pitchFamily="18" charset="0"/>
                        <a:ea typeface="+mn-ea"/>
                        <a:cs typeface="Times New Roman" panose="02020603050405020304" pitchFamily="18" charset="0"/>
                      </a:rPr>
                      <m:t> </m:t>
                    </m:r>
                    <m:r>
                      <a:rPr kumimoji="0" lang="en-US" sz="2800" b="1" i="1" u="none" strike="noStrike" kern="1200" cap="none" spc="0" normalizeH="0" baseline="0" noProof="0" dirty="0" smtClean="0">
                        <a:ln>
                          <a:noFill/>
                        </a:ln>
                        <a:solidFill>
                          <a:srgbClr val="FF0000"/>
                        </a:solidFill>
                        <a:effectLst/>
                        <a:uLnTx/>
                        <a:uFillTx/>
                        <a:latin typeface="Cambria Math" panose="02040503050406030204" pitchFamily="18" charset="0"/>
                        <a:ea typeface="+mn-ea"/>
                        <a:cs typeface="Times New Roman" panose="02020603050405020304" pitchFamily="18" charset="0"/>
                      </a:rPr>
                      <m:t>(</m:t>
                    </m:r>
                    <m:r>
                      <a:rPr kumimoji="0" lang="en-US" sz="2800" b="1" i="1" u="none" strike="noStrike" kern="1200" cap="none" spc="0" normalizeH="0" baseline="0" noProof="0" dirty="0" smtClean="0">
                        <a:ln>
                          <a:noFill/>
                        </a:ln>
                        <a:solidFill>
                          <a:srgbClr val="FF0000"/>
                        </a:solidFill>
                        <a:effectLst/>
                        <a:uLnTx/>
                        <a:uFillTx/>
                        <a:latin typeface="Cambria Math" panose="02040503050406030204" pitchFamily="18" charset="0"/>
                        <a:ea typeface="+mn-ea"/>
                        <a:cs typeface="Times New Roman" panose="02020603050405020304" pitchFamily="18" charset="0"/>
                      </a:rPr>
                      <m:t>𝒑</m:t>
                    </m:r>
                    <m:r>
                      <a:rPr kumimoji="0" lang="en-US" sz="2800" b="1" i="1" u="none" strike="noStrike" kern="1200" cap="none" spc="0" normalizeH="0" baseline="0" noProof="0" dirty="0" smtClean="0">
                        <a:ln>
                          <a:noFill/>
                        </a:ln>
                        <a:solidFill>
                          <a:srgbClr val="FF0000"/>
                        </a:solidFill>
                        <a:effectLst/>
                        <a:uLnTx/>
                        <a:uFillTx/>
                        <a:latin typeface="Cambria Math" panose="02040503050406030204" pitchFamily="18" charset="0"/>
                        <a:ea typeface="+mn-ea"/>
                        <a:cs typeface="Times New Roman" panose="02020603050405020304" pitchFamily="18" charset="0"/>
                      </a:rPr>
                      <m:t>, </m:t>
                    </m:r>
                    <m:r>
                      <a:rPr kumimoji="0" lang="en-US" sz="2800" b="1" i="1" u="none" strike="noStrike" kern="1200" cap="none" spc="0" normalizeH="0" baseline="0" noProof="0" dirty="0" smtClean="0">
                        <a:ln>
                          <a:noFill/>
                        </a:ln>
                        <a:solidFill>
                          <a:srgbClr val="FF0000"/>
                        </a:solidFill>
                        <a:effectLst/>
                        <a:uLnTx/>
                        <a:uFillTx/>
                        <a:latin typeface="Cambria Math" panose="02040503050406030204" pitchFamily="18" charset="0"/>
                        <a:ea typeface="+mn-ea"/>
                        <a:cs typeface="Times New Roman" panose="02020603050405020304" pitchFamily="18" charset="0"/>
                      </a:rPr>
                      <m:t>𝒈</m:t>
                    </m:r>
                    <m:r>
                      <a:rPr kumimoji="0" lang="en-US" sz="2800" b="1" i="1" u="none" strike="noStrike" kern="1200" cap="none" spc="0" normalizeH="0" baseline="0" noProof="0" dirty="0" smtClean="0">
                        <a:ln>
                          <a:noFill/>
                        </a:ln>
                        <a:solidFill>
                          <a:srgbClr val="FF0000"/>
                        </a:solidFill>
                        <a:effectLst/>
                        <a:uLnTx/>
                        <a:uFillTx/>
                        <a:latin typeface="Cambria Math" panose="02040503050406030204" pitchFamily="18" charset="0"/>
                        <a:ea typeface="+mn-ea"/>
                        <a:cs typeface="Times New Roman" panose="02020603050405020304" pitchFamily="18" charset="0"/>
                      </a:rPr>
                      <m:t>, </m:t>
                    </m:r>
                    <m:r>
                      <a:rPr kumimoji="0" lang="en-US" sz="2800" b="1" i="1" u="none" strike="noStrike" kern="1200" cap="none" spc="0" normalizeH="0" baseline="0" noProof="0" dirty="0" smtClean="0">
                        <a:ln>
                          <a:noFill/>
                        </a:ln>
                        <a:solidFill>
                          <a:srgbClr val="FF0000"/>
                        </a:solidFill>
                        <a:effectLst/>
                        <a:uLnTx/>
                        <a:uFillTx/>
                        <a:latin typeface="Cambria Math" panose="02040503050406030204" pitchFamily="18" charset="0"/>
                        <a:ea typeface="+mn-ea"/>
                        <a:cs typeface="Times New Roman" panose="02020603050405020304" pitchFamily="18" charset="0"/>
                      </a:rPr>
                      <m:t>𝑯</m:t>
                    </m:r>
                    <m:r>
                      <a:rPr kumimoji="0" lang="en-US" sz="2800" b="1" i="1" u="none" strike="noStrike" kern="1200" cap="none" spc="0" normalizeH="0" baseline="0" noProof="0" dirty="0" smtClean="0">
                        <a:ln>
                          <a:noFill/>
                        </a:ln>
                        <a:solidFill>
                          <a:srgbClr val="FF0000"/>
                        </a:solidFill>
                        <a:effectLst/>
                        <a:uLnTx/>
                        <a:uFillTx/>
                        <a:latin typeface="Cambria Math" panose="02040503050406030204" pitchFamily="18" charset="0"/>
                        <a:ea typeface="+mn-ea"/>
                        <a:cs typeface="Times New Roman" panose="02020603050405020304" pitchFamily="18" charset="0"/>
                      </a:rPr>
                      <m:t>)</m:t>
                    </m:r>
                  </m:oMath>
                </a14:m>
                <a:endParaRPr kumimoji="0" 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p:txBody>
          </p:sp>
        </mc:Choice>
        <mc:Fallback xmlns="">
          <p:sp>
            <p:nvSpPr>
              <p:cNvPr id="15" name="Rectangle 14">
                <a:extLst>
                  <a:ext uri="{FF2B5EF4-FFF2-40B4-BE49-F238E27FC236}">
                    <a16:creationId xmlns:a16="http://schemas.microsoft.com/office/drawing/2014/main" id="{D1E9B940-1116-4169-9986-707AF8E9B003}"/>
                  </a:ext>
                </a:extLst>
              </p:cNvPr>
              <p:cNvSpPr>
                <a:spLocks noRot="1" noChangeAspect="1" noMove="1" noResize="1" noEditPoints="1" noAdjustHandles="1" noChangeArrowheads="1" noChangeShapeType="1" noTextEdit="1"/>
              </p:cNvSpPr>
              <p:nvPr/>
            </p:nvSpPr>
            <p:spPr>
              <a:xfrm>
                <a:off x="467544" y="908720"/>
                <a:ext cx="8496944" cy="3141758"/>
              </a:xfrm>
              <a:prstGeom prst="rect">
                <a:avLst/>
              </a:prstGeom>
              <a:blipFill>
                <a:blip r:embed="rId3"/>
                <a:stretch>
                  <a:fillRect l="-1506" t="-1942" b="-4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A6346DD5-D3E0-4617-A0FC-DEF070008F2E}"/>
                  </a:ext>
                </a:extLst>
              </p:cNvPr>
              <p:cNvSpPr/>
              <p:nvPr/>
            </p:nvSpPr>
            <p:spPr>
              <a:xfrm>
                <a:off x="467544" y="4004493"/>
                <a:ext cx="8496944" cy="1418209"/>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Key generation (for signer)</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mn-ea"/>
                    <a:cs typeface="Times New Roman" panose="02020603050405020304" pitchFamily="18" charset="0"/>
                  </a:rPr>
                  <a:t>Secret key: </a:t>
                </a:r>
                <a14:m>
                  <m:oMath xmlns:m="http://schemas.openxmlformats.org/officeDocument/2006/math">
                    <m:sSubSup>
                      <m:sSubSupPr>
                        <m:ctrlP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Times New Roman" panose="02020603050405020304" pitchFamily="18" charset="0"/>
                          </a:rPr>
                        </m:ctrlPr>
                      </m:sSubSupPr>
                      <m:e>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𝑥</m:t>
                        </m:r>
                        <m:sSub>
                          <m:sSubPr>
                            <m:ctrlP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e>
                          <m:sub>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𝑅</m:t>
                            </m:r>
                          </m:sub>
                        </m:sSub>
                        <m: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Times New Roman" panose="02020603050405020304" pitchFamily="18" charset="0"/>
                          </a:rPr>
                          <m:t>𝑍</m:t>
                        </m:r>
                      </m:e>
                      <m:sub>
                        <m:r>
                          <a:rPr kumimoji="0" lang="en-US" sz="2800" b="0" i="1" u="none" strike="noStrike" kern="1200" cap="none" spc="0" normalizeH="0" baseline="0" noProof="0" dirty="0" err="1">
                            <a:ln>
                              <a:noFill/>
                            </a:ln>
                            <a:solidFill>
                              <a:srgbClr val="000000"/>
                            </a:solidFill>
                            <a:effectLst/>
                            <a:uLnTx/>
                            <a:uFillTx/>
                            <a:latin typeface="Cambria Math" panose="02040503050406030204" pitchFamily="18" charset="0"/>
                            <a:ea typeface="+mn-ea"/>
                            <a:cs typeface="Times New Roman" panose="02020603050405020304" pitchFamily="18" charset="0"/>
                          </a:rPr>
                          <m:t>𝑝</m:t>
                        </m:r>
                      </m:sub>
                      <m:sup>
                        <m: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Times New Roman" panose="02020603050405020304" pitchFamily="18" charset="0"/>
                          </a:rPr>
                          <m:t>∗</m:t>
                        </m:r>
                      </m:sup>
                    </m:sSubSup>
                    <m:r>
                      <a:rPr kumimoji="0" lang="en-US" sz="2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oMath>
                </a14:m>
                <a:endPar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Public key: </a:t>
                </a:r>
                <a14:m>
                  <m:oMath xmlns:m="http://schemas.openxmlformats.org/officeDocument/2006/math">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𝑦</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sSup>
                      <m:sSupPr>
                        <m:ctrlP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pPr>
                      <m:e>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𝑔</m:t>
                        </m:r>
                      </m:e>
                      <m:sup>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𝑥</m:t>
                        </m:r>
                      </m:sup>
                    </m:sSup>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 </m:t>
                    </m:r>
                    <m:r>
                      <m:rPr>
                        <m:sty m:val="p"/>
                      </m:rPr>
                      <a:rPr kumimoji="0" lang="en-US" sz="2800" b="0" i="0"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mod</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 </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𝑝</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oMath>
                </a14:m>
                <a:endPar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mc:Choice>
        <mc:Fallback xmlns="">
          <p:sp>
            <p:nvSpPr>
              <p:cNvPr id="4" name="Rectangle 3">
                <a:extLst>
                  <a:ext uri="{FF2B5EF4-FFF2-40B4-BE49-F238E27FC236}">
                    <a16:creationId xmlns:a16="http://schemas.microsoft.com/office/drawing/2014/main" id="{A6346DD5-D3E0-4617-A0FC-DEF070008F2E}"/>
                  </a:ext>
                </a:extLst>
              </p:cNvPr>
              <p:cNvSpPr>
                <a:spLocks noRot="1" noChangeAspect="1" noMove="1" noResize="1" noEditPoints="1" noAdjustHandles="1" noChangeArrowheads="1" noChangeShapeType="1" noTextEdit="1"/>
              </p:cNvSpPr>
              <p:nvPr/>
            </p:nvSpPr>
            <p:spPr>
              <a:xfrm>
                <a:off x="467544" y="4004493"/>
                <a:ext cx="8496944" cy="1418209"/>
              </a:xfrm>
              <a:prstGeom prst="rect">
                <a:avLst/>
              </a:prstGeom>
              <a:blipFill>
                <a:blip r:embed="rId4"/>
                <a:stretch>
                  <a:fillRect l="-1506" t="-4721" b="-111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FEF96815-430B-4269-BB35-654B567D1CB2}"/>
                  </a:ext>
                </a:extLst>
              </p:cNvPr>
              <p:cNvSpPr/>
              <p:nvPr/>
            </p:nvSpPr>
            <p:spPr>
              <a:xfrm>
                <a:off x="467544" y="5400218"/>
                <a:ext cx="8496944" cy="954107"/>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Times" panose="02020603050405020304" pitchFamily="18" charset="0"/>
                    <a:ea typeface="+mn-ea"/>
                    <a:cs typeface="+mn-cs"/>
                  </a:rPr>
                  <a:t>Key distribution</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Verifiers have to know the signer’s public key </a:t>
                </a:r>
                <a14:m>
                  <m:oMath xmlns:m="http://schemas.openxmlformats.org/officeDocument/2006/math">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𝑦</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sSup>
                      <m:sSupPr>
                        <m:ctrlP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pPr>
                      <m:e>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𝑔</m:t>
                        </m:r>
                      </m:e>
                      <m:sup>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𝑥</m:t>
                        </m:r>
                      </m:sup>
                    </m:sSup>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oMath>
                </a14:m>
                <a:endPar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mc:Choice>
        <mc:Fallback xmlns="">
          <p:sp>
            <p:nvSpPr>
              <p:cNvPr id="5" name="Rectangle 4">
                <a:extLst>
                  <a:ext uri="{FF2B5EF4-FFF2-40B4-BE49-F238E27FC236}">
                    <a16:creationId xmlns:a16="http://schemas.microsoft.com/office/drawing/2014/main" id="{FEF96815-430B-4269-BB35-654B567D1CB2}"/>
                  </a:ext>
                </a:extLst>
              </p:cNvPr>
              <p:cNvSpPr>
                <a:spLocks noRot="1" noChangeAspect="1" noMove="1" noResize="1" noEditPoints="1" noAdjustHandles="1" noChangeArrowheads="1" noChangeShapeType="1" noTextEdit="1"/>
              </p:cNvSpPr>
              <p:nvPr/>
            </p:nvSpPr>
            <p:spPr>
              <a:xfrm>
                <a:off x="467544" y="5400218"/>
                <a:ext cx="8496944" cy="954107"/>
              </a:xfrm>
              <a:prstGeom prst="rect">
                <a:avLst/>
              </a:prstGeom>
              <a:blipFill>
                <a:blip r:embed="rId5"/>
                <a:stretch>
                  <a:fillRect l="-1506" t="-7051" b="-17308"/>
                </a:stretch>
              </a:blipFill>
            </p:spPr>
            <p:txBody>
              <a:bodyPr/>
              <a:lstStyle/>
              <a:p>
                <a:r>
                  <a:rPr lang="en-US">
                    <a:noFill/>
                  </a:rPr>
                  <a:t> </a:t>
                </a:r>
              </a:p>
            </p:txBody>
          </p:sp>
        </mc:Fallback>
      </mc:AlternateContent>
    </p:spTree>
    <p:extLst>
      <p:ext uri="{BB962C8B-B14F-4D97-AF65-F5344CB8AC3E}">
        <p14:creationId xmlns:p14="http://schemas.microsoft.com/office/powerpoint/2010/main" val="4291944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3">
            <a:extLst>
              <a:ext uri="{FF2B5EF4-FFF2-40B4-BE49-F238E27FC236}">
                <a16:creationId xmlns:a16="http://schemas.microsoft.com/office/drawing/2014/main" id="{99C79E67-12E0-47C7-8C4B-384D166502D7}"/>
              </a:ext>
            </a:extLst>
          </p:cNvPr>
          <p:cNvSpPr>
            <a:spLocks noGrp="1" noChangeArrowheads="1"/>
          </p:cNvSpPr>
          <p:nvPr>
            <p:ph type="body" sz="half" idx="4294967295"/>
          </p:nvPr>
        </p:nvSpPr>
        <p:spPr>
          <a:xfrm>
            <a:off x="457200" y="152400"/>
            <a:ext cx="8812080" cy="914400"/>
          </a:xfrm>
        </p:spPr>
        <p:txBody>
          <a:bodyPr/>
          <a:lstStyle/>
          <a:p>
            <a:pPr marL="0" indent="0" eaLnBrk="1" hangingPunct="1">
              <a:buClr>
                <a:srgbClr val="9E9EFF"/>
              </a:buClr>
              <a:buNone/>
            </a:pPr>
            <a:r>
              <a:rPr lang="en-US" altLang="zh-CN" dirty="0">
                <a:ea typeface="宋体" panose="02010600030101010101" pitchFamily="2" charset="-122"/>
              </a:rPr>
              <a:t>Network model of </a:t>
            </a:r>
            <a:r>
              <a:rPr lang="en-US" altLang="zh-CN">
                <a:ea typeface="宋体" panose="02010600030101010101" pitchFamily="2" charset="-122"/>
              </a:rPr>
              <a:t>cryptosystem cipher (review) </a:t>
            </a:r>
            <a:endParaRPr lang="en-US" altLang="zh-CN" dirty="0">
              <a:ea typeface="宋体" panose="02010600030101010101" pitchFamily="2" charset="-122"/>
            </a:endParaRPr>
          </a:p>
          <a:p>
            <a:pPr eaLnBrk="1" hangingPunct="1">
              <a:buClr>
                <a:srgbClr val="9E9EFF"/>
              </a:buClr>
              <a:buFont typeface="Wingdings" panose="05000000000000000000" pitchFamily="2" charset="2"/>
              <a:buNone/>
            </a:pPr>
            <a:r>
              <a:rPr lang="zh-CN" altLang="en-US" dirty="0">
                <a:ea typeface="宋体" panose="02010600030101010101" pitchFamily="2" charset="-122"/>
              </a:rPr>
              <a:t>    </a:t>
            </a:r>
          </a:p>
        </p:txBody>
      </p:sp>
      <p:pic>
        <p:nvPicPr>
          <p:cNvPr id="57348" name="Picture 27" descr="Picture9.png">
            <a:extLst>
              <a:ext uri="{FF2B5EF4-FFF2-40B4-BE49-F238E27FC236}">
                <a16:creationId xmlns:a16="http://schemas.microsoft.com/office/drawing/2014/main" id="{49DE7815-5D6B-4DC2-9C00-DADE72149D3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905000"/>
            <a:ext cx="8077200" cy="3350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608" y="188640"/>
            <a:ext cx="8229600" cy="553998"/>
          </a:xfrm>
        </p:spPr>
        <p:txBody>
          <a:bodyPr wrap="square">
            <a:noAutofit/>
          </a:bodyPr>
          <a:lstStyle/>
          <a:p>
            <a:r>
              <a:rPr lang="en-US" altLang="en-US" dirty="0" err="1">
                <a:ea typeface="ヒラギノ角ゴ Pro W3" charset="-128"/>
              </a:rPr>
              <a:t>ElGamal</a:t>
            </a:r>
            <a:r>
              <a:rPr lang="en-US" altLang="en-US" dirty="0">
                <a:ea typeface="ヒラギノ角ゴ Pro W3" charset="-128"/>
              </a:rPr>
              <a:t> Digital Signature</a:t>
            </a:r>
            <a:endParaRPr lang="en-US" sz="3600" dirty="0">
              <a:latin typeface="+mj-lt"/>
            </a:endParaRP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D1E9B940-1116-4169-9986-707AF8E9B003}"/>
                  </a:ext>
                </a:extLst>
              </p:cNvPr>
              <p:cNvSpPr/>
              <p:nvPr/>
            </p:nvSpPr>
            <p:spPr>
              <a:xfrm>
                <a:off x="467544" y="980728"/>
                <a:ext cx="8496944" cy="511101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Times" panose="02020603050405020304" pitchFamily="18" charset="0"/>
                    <a:ea typeface="+mn-ea"/>
                    <a:cs typeface="+mn-cs"/>
                  </a:rPr>
                  <a:t>Signing (the message </a:t>
                </a:r>
                <a14:m>
                  <m:oMath xmlns:m="http://schemas.openxmlformats.org/officeDocument/2006/math">
                    <m:r>
                      <a:rPr kumimoji="0" lang="en-US" sz="2800" b="1"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𝒎</m:t>
                    </m:r>
                  </m:oMath>
                </a14:m>
                <a:r>
                  <a:rPr kumimoji="0" lang="en-US" sz="2800" b="1" i="0" u="none" strike="noStrike" kern="1200" cap="none" spc="0" normalizeH="0" baseline="0" noProof="0" dirty="0">
                    <a:ln>
                      <a:noFill/>
                    </a:ln>
                    <a:solidFill>
                      <a:srgbClr val="000000"/>
                    </a:solidFill>
                    <a:effectLst/>
                    <a:uLnTx/>
                    <a:uFillTx/>
                    <a:latin typeface="Times" panose="02020603050405020304" pitchFamily="18" charset="0"/>
                    <a:ea typeface="+mn-ea"/>
                    <a:cs typeface="+mn-cs"/>
                  </a:rPr>
                  <a:t>)</a:t>
                </a:r>
              </a:p>
              <a:p>
                <a:pPr marL="914400" marR="0" lvl="1" indent="-457200" algn="l" defTabSz="914400" rtl="0" eaLnBrk="0" fontAlgn="base" latinLnBrk="0" hangingPunct="0">
                  <a:lnSpc>
                    <a:spcPct val="100000"/>
                  </a:lnSpc>
                  <a:spcBef>
                    <a:spcPts val="60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rPr>
                  <a:t>Choose </a:t>
                </a:r>
                <a14:m>
                  <m:oMath xmlns:m="http://schemas.openxmlformats.org/officeDocument/2006/math">
                    <m:r>
                      <a:rPr kumimoji="0" lang="en-US" sz="2800" b="0" i="0"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 </m:t>
                    </m:r>
                    <m:sSubSup>
                      <m:sSubSupPr>
                        <m:ctrlP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Times New Roman" panose="02020603050405020304" pitchFamily="18" charset="0"/>
                          </a:rPr>
                        </m:ctrlPr>
                      </m:sSubSupPr>
                      <m:e>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𝑘</m:t>
                        </m:r>
                        <m:sSub>
                          <m:sSubPr>
                            <m:ctrlP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Times New Roman" panose="02020603050405020304" pitchFamily="18" charset="0"/>
                              </a:rPr>
                              <m:t>∈</m:t>
                            </m:r>
                          </m:e>
                          <m:sub>
                            <m: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Times New Roman" panose="02020603050405020304" pitchFamily="18" charset="0"/>
                              </a:rPr>
                              <m:t>𝑅</m:t>
                            </m:r>
                          </m:sub>
                        </m:sSub>
                        <m: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Times New Roman" panose="02020603050405020304" pitchFamily="18" charset="0"/>
                          </a:rPr>
                          <m:t>𝑍</m:t>
                        </m:r>
                      </m:e>
                      <m:sub>
                        <m:r>
                          <a:rPr kumimoji="0" lang="en-US" sz="2800" b="0" i="1" u="none" strike="noStrike" kern="1200" cap="none" spc="0" normalizeH="0" baseline="0" noProof="0" dirty="0" err="1">
                            <a:ln>
                              <a:noFill/>
                            </a:ln>
                            <a:solidFill>
                              <a:srgbClr val="000000"/>
                            </a:solidFill>
                            <a:effectLst/>
                            <a:uLnTx/>
                            <a:uFillTx/>
                            <a:latin typeface="Cambria Math" panose="02040503050406030204" pitchFamily="18" charset="0"/>
                            <a:ea typeface="+mn-ea"/>
                            <a:cs typeface="Times New Roman" panose="02020603050405020304" pitchFamily="18" charset="0"/>
                          </a:rPr>
                          <m:t>𝑝</m:t>
                        </m:r>
                      </m:sub>
                      <m:sup>
                        <m: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Times New Roman" panose="02020603050405020304" pitchFamily="18" charset="0"/>
                          </a:rPr>
                          <m:t>∗</m:t>
                        </m:r>
                      </m:sup>
                    </m:sSubSup>
                  </m:oMath>
                </a14:m>
                <a:endPar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914400" marR="0" lvl="1"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Compute </a:t>
                </a:r>
                <a14:m>
                  <m:oMath xmlns:m="http://schemas.openxmlformats.org/officeDocument/2006/math">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𝑟</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sSup>
                      <m:sSupPr>
                        <m:ctrlP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pPr>
                      <m:e>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𝑔</m:t>
                        </m:r>
                      </m:e>
                      <m:sup>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𝑘</m:t>
                        </m:r>
                      </m:sup>
                    </m:sSup>
                  </m:oMath>
                </a14:m>
                <a:endPar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914400" marR="0" lvl="1"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Compute </a:t>
                </a:r>
                <a14:m>
                  <m:oMath xmlns:m="http://schemas.openxmlformats.org/officeDocument/2006/math">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𝑠</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d>
                      <m:dPr>
                        <m:ctrlP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dPr>
                      <m:e>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𝐻</m:t>
                        </m:r>
                        <m:d>
                          <m:dPr>
                            <m:ctrlP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dPr>
                          <m:e>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𝑚</m:t>
                            </m:r>
                          </m:e>
                        </m:d>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r>
                          <a:rPr kumimoji="0" lang="en-US" sz="2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Times New Roman" panose="02020603050405020304" pitchFamily="18" charset="0"/>
                          </a:rPr>
                          <m:t>𝑥</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𝑟</m:t>
                        </m:r>
                      </m:e>
                    </m:d>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sSup>
                      <m:sSupPr>
                        <m:ctrlP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pPr>
                      <m:e>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𝑘</m:t>
                        </m:r>
                      </m:e>
                      <m:sup>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−1</m:t>
                        </m:r>
                      </m:sup>
                    </m:sSup>
                    <m:r>
                      <a:rPr kumimoji="0" lang="en-US" sz="2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 </m:t>
                    </m:r>
                    <m:r>
                      <m:rPr>
                        <m:sty m:val="p"/>
                      </m:rPr>
                      <a:rPr kumimoji="0" lang="en-US" sz="2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mod</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 (</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𝑝</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−1)</m:t>
                    </m:r>
                  </m:oMath>
                </a14:m>
                <a:endPar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914400" marR="0" lvl="1"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rPr>
                  <a:t>Output signature </a:t>
                </a:r>
                <a14:m>
                  <m:oMath xmlns:m="http://schemas.openxmlformats.org/officeDocument/2006/math">
                    <m:r>
                      <a:rPr kumimoji="0" lang="en-US" sz="2800" b="1"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r>
                      <a:rPr kumimoji="0" lang="en-US" sz="2800" b="1"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𝒓</m:t>
                    </m:r>
                    <m:r>
                      <a:rPr kumimoji="0" lang="en-US" sz="2800" b="1"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 </m:t>
                    </m:r>
                    <m:r>
                      <a:rPr kumimoji="0" lang="en-US" sz="2800" b="1"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𝒔</m:t>
                    </m:r>
                    <m:r>
                      <a:rPr kumimoji="0" lang="en-US" sz="2800" b="1"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oMath>
                </a14:m>
                <a:endParaRPr kumimoji="0" lang="en-US" sz="2800" b="1" i="0" u="none" strike="noStrike" kern="1200" cap="none" spc="0" normalizeH="0" baseline="0" noProof="0" dirty="0">
                  <a:ln>
                    <a:noFill/>
                  </a:ln>
                  <a:solidFill>
                    <a:srgbClr val="000000"/>
                  </a:solidFill>
                  <a:effectLst/>
                  <a:uLnTx/>
                  <a:uFillTx/>
                  <a:latin typeface="Times" panose="02020603050405020304" pitchFamily="18"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1" i="0" u="none" strike="noStrike" kern="1200" cap="none" spc="0" normalizeH="0" baseline="0" noProof="0" dirty="0">
                  <a:ln>
                    <a:noFill/>
                  </a:ln>
                  <a:solidFill>
                    <a:srgbClr val="000000"/>
                  </a:solidFill>
                  <a:effectLst/>
                  <a:uLnTx/>
                  <a:uFillTx/>
                  <a:latin typeface="Times" panose="02020603050405020304" pitchFamily="18"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Times" panose="02020603050405020304" pitchFamily="18" charset="0"/>
                    <a:ea typeface="+mn-ea"/>
                    <a:cs typeface="+mn-cs"/>
                  </a:rPr>
                  <a:t>Verifying a signature</a:t>
                </a:r>
              </a:p>
              <a:p>
                <a:pPr marL="914400" marR="0" lvl="1"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rPr>
                  <a:t> Input </a:t>
                </a:r>
                <a14:m>
                  <m:oMath xmlns:m="http://schemas.openxmlformats.org/officeDocument/2006/math">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sSup>
                      <m:sSupPr>
                        <m:ctrlP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ctrlPr>
                      </m:sSupPr>
                      <m:e>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𝑚</m:t>
                        </m:r>
                      </m:e>
                      <m:sup>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sup>
                    </m:sSup>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𝑟</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 </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𝑠</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oMath>
                </a14:m>
                <a:endPar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endParaRPr>
              </a:p>
              <a:p>
                <a:pPr marL="914400" marR="0" lvl="1"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rPr>
                  <a:t>Verify  </a:t>
                </a:r>
                <a14:m>
                  <m:oMath xmlns:m="http://schemas.openxmlformats.org/officeDocument/2006/math">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0&lt;</m:t>
                    </m:r>
                    <m: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rPr>
                      <m:t> </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𝑟</m:t>
                    </m:r>
                    <m: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rPr>
                      <m:t> </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&lt;</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𝑝</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 0 &lt; </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𝑠</m:t>
                    </m:r>
                    <m: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rPr>
                      <m:t> </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&lt;</m:t>
                    </m:r>
                    <m: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rPr>
                      <m:t> </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𝑝</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−1</m:t>
                    </m:r>
                  </m:oMath>
                </a14:m>
                <a:endPar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endParaRPr>
              </a:p>
              <a:p>
                <a:pPr marL="914400" marR="0" lvl="1"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rPr>
                  <a:t>Verify   </a:t>
                </a:r>
                <a14:m>
                  <m:oMath xmlns:m="http://schemas.openxmlformats.org/officeDocument/2006/math">
                    <m:sSup>
                      <m:sSupPr>
                        <m:ctrlP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𝑦</m:t>
                        </m:r>
                      </m:e>
                      <m:sup>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𝑟</m:t>
                        </m:r>
                      </m:sup>
                    </m:sSup>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𝑟</m:t>
                        </m:r>
                      </m:e>
                      <m:sup>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𝑠</m:t>
                        </m:r>
                      </m:sup>
                    </m:sSup>
                    <m:r>
                      <m:rPr>
                        <m:sty m:val="p"/>
                      </m:rPr>
                      <a:rPr kumimoji="0" lang="en-US" sz="3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mod</m:t>
                    </m:r>
                    <m:r>
                      <a:rPr kumimoji="0" lang="en-US" sz="3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𝑝</m:t>
                    </m:r>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𝑔</m:t>
                        </m:r>
                      </m:e>
                      <m:sup>
                        <m:r>
                          <a:rPr kumimoji="0" lang="en-US" sz="3000" b="0" i="1" u="none" strike="noStrike" kern="1200" cap="none" spc="0" normalizeH="0" baseline="0" noProof="0" smtClean="0">
                            <a:ln>
                              <a:noFill/>
                            </a:ln>
                            <a:solidFill>
                              <a:srgbClr val="3333CC"/>
                            </a:solidFill>
                            <a:effectLst/>
                            <a:uLnTx/>
                            <a:uFillTx/>
                            <a:latin typeface="Cambria Math" panose="02040503050406030204" pitchFamily="18" charset="0"/>
                            <a:ea typeface="+mn-ea"/>
                            <a:cs typeface="+mn-cs"/>
                          </a:rPr>
                          <m:t>𝑥</m:t>
                        </m:r>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𝑟</m:t>
                        </m:r>
                      </m:sup>
                    </m:sSup>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𝑔</m:t>
                        </m:r>
                      </m:e>
                      <m:sup>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𝑘</m:t>
                        </m:r>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d>
                          <m:dPr>
                            <m:ctrlPr>
                              <a:rPr kumimoji="0" lang="en-US" sz="32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dPr>
                          <m:e>
                            <m:r>
                              <a:rPr kumimoji="0" lang="en-US" sz="32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𝐻</m:t>
                            </m:r>
                            <m:d>
                              <m:dPr>
                                <m:ctrlPr>
                                  <a:rPr kumimoji="0" lang="en-US" sz="32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dPr>
                              <m:e>
                                <m:r>
                                  <a:rPr kumimoji="0" lang="en-US" sz="32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𝑚</m:t>
                                </m:r>
                              </m:e>
                            </m:d>
                            <m:r>
                              <a:rPr kumimoji="0" lang="en-US" sz="32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m:t>
                            </m:r>
                            <m:r>
                              <a:rPr kumimoji="0" lang="en-US" sz="3200" b="0" i="1" u="none" strike="noStrike" kern="1200" cap="none" spc="0" normalizeH="0" baseline="0" noProof="0">
                                <a:ln>
                                  <a:noFill/>
                                </a:ln>
                                <a:solidFill>
                                  <a:srgbClr val="FF0000"/>
                                </a:solidFill>
                                <a:effectLst/>
                                <a:uLnTx/>
                                <a:uFillTx/>
                                <a:latin typeface="Cambria Math" panose="02040503050406030204" pitchFamily="18" charset="0"/>
                                <a:ea typeface="+mn-ea"/>
                                <a:cs typeface="Times New Roman" panose="02020603050405020304" pitchFamily="18" charset="0"/>
                              </a:rPr>
                              <m:t>𝑥</m:t>
                            </m:r>
                            <m:r>
                              <a:rPr kumimoji="0" lang="en-US" sz="32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m:t>
                            </m:r>
                            <m:r>
                              <a:rPr kumimoji="0" lang="en-US" sz="32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𝑟</m:t>
                            </m:r>
                          </m:e>
                        </m:d>
                        <m:r>
                          <a:rPr kumimoji="0" lang="en-US" sz="32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m:t>
                        </m:r>
                        <m:sSup>
                          <m:sSupPr>
                            <m:ctrlPr>
                              <a:rPr kumimoji="0" lang="en-US" sz="32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pPr>
                          <m:e>
                            <m:r>
                              <a:rPr kumimoji="0" lang="en-US" sz="32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𝑘</m:t>
                            </m:r>
                          </m:e>
                          <m:sup>
                            <m:r>
                              <a:rPr kumimoji="0" lang="en-US" sz="32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−1</m:t>
                            </m:r>
                          </m:sup>
                        </m:sSup>
                      </m:sup>
                    </m:sSup>
                  </m:oMath>
                </a14:m>
                <a:endParaRPr kumimoji="0" lang="en-US" sz="30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endParaRPr>
              </a:p>
              <a:p>
                <a:pPr marL="914400" marR="0" lvl="2" indent="0" algn="l" defTabSz="914400" rtl="0" eaLnBrk="0" fontAlgn="base" latinLnBrk="0" hangingPunct="0">
                  <a:lnSpc>
                    <a:spcPct val="100000"/>
                  </a:lnSpc>
                  <a:spcBef>
                    <a:spcPct val="0"/>
                  </a:spcBef>
                  <a:spcAft>
                    <a:spcPct val="0"/>
                  </a:spcAft>
                  <a:buClrTx/>
                  <a:buSzTx/>
                  <a:buFontTx/>
                  <a:buNone/>
                  <a:tabLst/>
                  <a:defRPr/>
                </a:pPr>
                <a:r>
                  <a:rPr kumimoji="0" lang="en-US" sz="3000" b="0" i="1" u="none" strike="noStrike" kern="1200" cap="none" spc="0" normalizeH="0" baseline="0" noProof="0" dirty="0">
                    <a:ln>
                      <a:noFill/>
                    </a:ln>
                    <a:solidFill>
                      <a:srgbClr val="000000"/>
                    </a:solidFill>
                    <a:effectLst/>
                    <a:uLnTx/>
                    <a:uFillTx/>
                    <a:latin typeface="Times" panose="02020603050405020304" pitchFamily="18" charset="0"/>
                    <a:ea typeface="+mn-ea"/>
                    <a:cs typeface="+mn-cs"/>
                  </a:rPr>
                  <a:t>      </a:t>
                </a:r>
                <a14:m>
                  <m:oMath xmlns:m="http://schemas.openxmlformats.org/officeDocument/2006/math">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sSup>
                      <m:sSupPr>
                        <m:ctrlP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𝑔</m:t>
                        </m:r>
                      </m:e>
                      <m:sup>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𝐻</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𝑚</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𝑔</m:t>
                        </m:r>
                      </m:e>
                      <m:sup>
                        <m: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𝐻</m:t>
                        </m:r>
                        <m: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p>
                          <m:sSupPr>
                            <m:ctrlP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𝑚</m:t>
                            </m:r>
                          </m:e>
                          <m:sup>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oMath>
                </a14:m>
                <a:endParaRPr kumimoji="0" lang="en-US" sz="3000" b="0" i="1" u="none" strike="noStrike" kern="1200" cap="none" spc="0" normalizeH="0" baseline="0" noProof="0" dirty="0">
                  <a:ln>
                    <a:noFill/>
                  </a:ln>
                  <a:solidFill>
                    <a:srgbClr val="000000"/>
                  </a:solidFill>
                  <a:effectLst/>
                  <a:uLnTx/>
                  <a:uFillTx/>
                  <a:latin typeface="Times" panose="02020603050405020304" pitchFamily="18" charset="0"/>
                  <a:ea typeface="+mn-ea"/>
                  <a:cs typeface="+mn-cs"/>
                </a:endParaRPr>
              </a:p>
            </p:txBody>
          </p:sp>
        </mc:Choice>
        <mc:Fallback xmlns="">
          <p:sp>
            <p:nvSpPr>
              <p:cNvPr id="15" name="Rectangle 14">
                <a:extLst>
                  <a:ext uri="{FF2B5EF4-FFF2-40B4-BE49-F238E27FC236}">
                    <a16:creationId xmlns:a16="http://schemas.microsoft.com/office/drawing/2014/main" id="{D1E9B940-1116-4169-9986-707AF8E9B003}"/>
                  </a:ext>
                </a:extLst>
              </p:cNvPr>
              <p:cNvSpPr>
                <a:spLocks noRot="1" noChangeAspect="1" noMove="1" noResize="1" noEditPoints="1" noAdjustHandles="1" noChangeArrowheads="1" noChangeShapeType="1" noTextEdit="1"/>
              </p:cNvSpPr>
              <p:nvPr/>
            </p:nvSpPr>
            <p:spPr>
              <a:xfrm>
                <a:off x="467544" y="980728"/>
                <a:ext cx="8496944" cy="5111015"/>
              </a:xfrm>
              <a:prstGeom prst="rect">
                <a:avLst/>
              </a:prstGeom>
              <a:blipFill>
                <a:blip r:embed="rId3"/>
                <a:stretch>
                  <a:fillRect l="-1506" t="-1313"/>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6F0ACE77-9E59-4304-9C31-3C12B79811E9}"/>
              </a:ext>
            </a:extLst>
          </p:cNvPr>
          <p:cNvCxnSpPr/>
          <p:nvPr/>
        </p:nvCxnSpPr>
        <p:spPr bwMode="auto">
          <a:xfrm flipV="1">
            <a:off x="5417266" y="4077072"/>
            <a:ext cx="288032" cy="1008112"/>
          </a:xfrm>
          <a:prstGeom prst="straightConnector1">
            <a:avLst/>
          </a:prstGeom>
          <a:solidFill>
            <a:schemeClr val="accent1"/>
          </a:solidFill>
          <a:ln w="28575" cap="flat" cmpd="sng" algn="ctr">
            <a:solidFill>
              <a:schemeClr val="tx1"/>
            </a:solidFill>
            <a:prstDash val="solid"/>
            <a:round/>
            <a:headEnd type="arrow" w="med" len="med"/>
            <a:tailEnd type="none" w="med" len="med"/>
          </a:ln>
          <a:effectLst/>
        </p:spPr>
      </p:cxnSp>
      <p:sp>
        <p:nvSpPr>
          <p:cNvPr id="7" name="TextBox 6">
            <a:extLst>
              <a:ext uri="{FF2B5EF4-FFF2-40B4-BE49-F238E27FC236}">
                <a16:creationId xmlns:a16="http://schemas.microsoft.com/office/drawing/2014/main" id="{44CAF3E5-592F-4899-997F-EFC22E7B038B}"/>
              </a:ext>
            </a:extLst>
          </p:cNvPr>
          <p:cNvSpPr txBox="1"/>
          <p:nvPr/>
        </p:nvSpPr>
        <p:spPr>
          <a:xfrm>
            <a:off x="4788024" y="3566422"/>
            <a:ext cx="2077813"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Times" panose="02020603050405020304" pitchFamily="18" charset="0"/>
                <a:ea typeface="+mn-ea"/>
                <a:cs typeface="+mn-cs"/>
              </a:rPr>
              <a:t>In public key</a:t>
            </a:r>
          </a:p>
        </p:txBody>
      </p:sp>
      <p:cxnSp>
        <p:nvCxnSpPr>
          <p:cNvPr id="9" name="Straight Arrow Connector 8">
            <a:extLst>
              <a:ext uri="{FF2B5EF4-FFF2-40B4-BE49-F238E27FC236}">
                <a16:creationId xmlns:a16="http://schemas.microsoft.com/office/drawing/2014/main" id="{59C6385A-ADF5-4030-87A3-B1F4360A4058}"/>
              </a:ext>
            </a:extLst>
          </p:cNvPr>
          <p:cNvCxnSpPr/>
          <p:nvPr/>
        </p:nvCxnSpPr>
        <p:spPr bwMode="auto">
          <a:xfrm flipV="1">
            <a:off x="7483114" y="4077072"/>
            <a:ext cx="288032" cy="1008112"/>
          </a:xfrm>
          <a:prstGeom prst="straightConnector1">
            <a:avLst/>
          </a:prstGeom>
          <a:solidFill>
            <a:schemeClr val="accent1"/>
          </a:solidFill>
          <a:ln w="28575" cap="flat" cmpd="sng" algn="ctr">
            <a:solidFill>
              <a:schemeClr val="tx1"/>
            </a:solidFill>
            <a:prstDash val="solid"/>
            <a:round/>
            <a:headEnd type="arrow" w="med" len="med"/>
            <a:tailEnd type="none" w="med" len="med"/>
          </a:ln>
          <a:effectLst/>
        </p:spPr>
      </p:cxnSp>
      <p:sp>
        <p:nvSpPr>
          <p:cNvPr id="10" name="TextBox 9">
            <a:extLst>
              <a:ext uri="{FF2B5EF4-FFF2-40B4-BE49-F238E27FC236}">
                <a16:creationId xmlns:a16="http://schemas.microsoft.com/office/drawing/2014/main" id="{4D41F95E-C222-4261-87EF-B5497A833D96}"/>
              </a:ext>
            </a:extLst>
          </p:cNvPr>
          <p:cNvSpPr txBox="1"/>
          <p:nvPr/>
        </p:nvSpPr>
        <p:spPr>
          <a:xfrm>
            <a:off x="7071021" y="3577372"/>
            <a:ext cx="1688283"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Times" panose="02020603050405020304" pitchFamily="18" charset="0"/>
                <a:ea typeface="+mn-ea"/>
                <a:cs typeface="+mn-cs"/>
              </a:rPr>
              <a:t>Secret key</a:t>
            </a:r>
          </a:p>
        </p:txBody>
      </p:sp>
    </p:spTree>
    <p:extLst>
      <p:ext uri="{BB962C8B-B14F-4D97-AF65-F5344CB8AC3E}">
        <p14:creationId xmlns:p14="http://schemas.microsoft.com/office/powerpoint/2010/main" val="347257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78BB0513-844B-49B2-BEF9-7DE6E9262912}"/>
              </a:ext>
            </a:extLst>
          </p:cNvPr>
          <p:cNvSpPr>
            <a:spLocks noGrp="1" noChangeArrowheads="1"/>
          </p:cNvSpPr>
          <p:nvPr>
            <p:ph type="title"/>
          </p:nvPr>
        </p:nvSpPr>
        <p:spPr>
          <a:xfrm>
            <a:off x="1115616" y="44624"/>
            <a:ext cx="7344816" cy="792163"/>
          </a:xfrm>
        </p:spPr>
        <p:txBody>
          <a:bodyPr/>
          <a:lstStyle/>
          <a:p>
            <a:pPr eaLnBrk="1" hangingPunct="1"/>
            <a:r>
              <a:rPr lang="en-GB" altLang="en-US" dirty="0"/>
              <a:t>Outline</a:t>
            </a:r>
          </a:p>
        </p:txBody>
      </p:sp>
      <p:sp>
        <p:nvSpPr>
          <p:cNvPr id="9219" name="Rectangle 3">
            <a:extLst>
              <a:ext uri="{FF2B5EF4-FFF2-40B4-BE49-F238E27FC236}">
                <a16:creationId xmlns:a16="http://schemas.microsoft.com/office/drawing/2014/main" id="{7ECBA633-F0F9-4B37-8675-A34CE05642B9}"/>
              </a:ext>
            </a:extLst>
          </p:cNvPr>
          <p:cNvSpPr>
            <a:spLocks noGrp="1" noChangeArrowheads="1"/>
          </p:cNvSpPr>
          <p:nvPr>
            <p:ph idx="1"/>
          </p:nvPr>
        </p:nvSpPr>
        <p:spPr>
          <a:xfrm>
            <a:off x="719572" y="836712"/>
            <a:ext cx="8280920" cy="5242883"/>
          </a:xfrm>
        </p:spPr>
        <p:txBody>
          <a:bodyPr/>
          <a:lstStyle/>
          <a:p>
            <a:pPr eaLnBrk="1" hangingPunct="1">
              <a:spcBef>
                <a:spcPct val="25000"/>
              </a:spcBef>
            </a:pPr>
            <a:r>
              <a:rPr lang="en-US"/>
              <a:t>Elgamal </a:t>
            </a:r>
            <a:r>
              <a:rPr lang="en-US" dirty="0"/>
              <a:t>digital signature scheme</a:t>
            </a:r>
          </a:p>
          <a:p>
            <a:pPr eaLnBrk="1" hangingPunct="1">
              <a:spcBef>
                <a:spcPct val="25000"/>
              </a:spcBef>
            </a:pPr>
            <a:r>
              <a:rPr lang="en-US" dirty="0" err="1">
                <a:solidFill>
                  <a:srgbClr val="FF0000"/>
                </a:solidFill>
              </a:rPr>
              <a:t>Schnorr</a:t>
            </a:r>
            <a:r>
              <a:rPr lang="en-US" dirty="0">
                <a:solidFill>
                  <a:srgbClr val="FF0000"/>
                </a:solidFill>
              </a:rPr>
              <a:t> digital signature scheme</a:t>
            </a:r>
          </a:p>
          <a:p>
            <a:pPr eaLnBrk="1" hangingPunct="1">
              <a:spcBef>
                <a:spcPct val="25000"/>
              </a:spcBef>
            </a:pPr>
            <a:r>
              <a:rPr lang="en-US"/>
              <a:t>NIST digital signature schemes</a:t>
            </a:r>
          </a:p>
          <a:p>
            <a:pPr lvl="1" eaLnBrk="1" hangingPunct="1">
              <a:spcBef>
                <a:spcPct val="25000"/>
              </a:spcBef>
            </a:pPr>
            <a:r>
              <a:rPr lang="en-US"/>
              <a:t>RSASSA-PKCS</a:t>
            </a:r>
          </a:p>
          <a:p>
            <a:pPr lvl="1" eaLnBrk="1" hangingPunct="1">
              <a:spcBef>
                <a:spcPct val="25000"/>
              </a:spcBef>
            </a:pPr>
            <a:r>
              <a:rPr lang="en-US"/>
              <a:t>RSASSA-PSS</a:t>
            </a:r>
          </a:p>
          <a:p>
            <a:pPr lvl="1" eaLnBrk="1" hangingPunct="1">
              <a:spcBef>
                <a:spcPct val="25000"/>
              </a:spcBef>
            </a:pPr>
            <a:r>
              <a:rPr lang="en-US"/>
              <a:t>ECDSA</a:t>
            </a:r>
          </a:p>
          <a:p>
            <a:pPr eaLnBrk="1" hangingPunct="1">
              <a:spcBef>
                <a:spcPct val="25000"/>
              </a:spcBef>
            </a:pPr>
            <a:r>
              <a:rPr lang="en-US"/>
              <a:t>Public key distribution (X.509 digital certificates)</a:t>
            </a:r>
          </a:p>
          <a:p>
            <a:pPr lvl="1" eaLnBrk="1" hangingPunct="1">
              <a:spcBef>
                <a:spcPct val="25000"/>
              </a:spcBef>
            </a:pPr>
            <a:endParaRPr lang="en-US"/>
          </a:p>
        </p:txBody>
      </p:sp>
    </p:spTree>
    <p:extLst>
      <p:ext uri="{BB962C8B-B14F-4D97-AF65-F5344CB8AC3E}">
        <p14:creationId xmlns:p14="http://schemas.microsoft.com/office/powerpoint/2010/main" val="19419914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608" y="213524"/>
            <a:ext cx="8229600" cy="553998"/>
          </a:xfrm>
        </p:spPr>
        <p:txBody>
          <a:bodyPr wrap="square">
            <a:noAutofit/>
          </a:bodyPr>
          <a:lstStyle/>
          <a:p>
            <a:r>
              <a:rPr lang="en-US" altLang="en-US" dirty="0" err="1">
                <a:ea typeface="ヒラギノ角ゴ Pro W3" charset="-128"/>
              </a:rPr>
              <a:t>Schnorr</a:t>
            </a:r>
            <a:r>
              <a:rPr lang="en-US" altLang="en-US" dirty="0">
                <a:ea typeface="ヒラギノ角ゴ Pro W3" charset="-128"/>
              </a:rPr>
              <a:t> Digital Signature</a:t>
            </a:r>
            <a:endParaRPr lang="en-US" sz="3600" dirty="0">
              <a:latin typeface="+mj-lt"/>
            </a:endParaRP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D1E9B940-1116-4169-9986-707AF8E9B003}"/>
                  </a:ext>
                </a:extLst>
              </p:cNvPr>
              <p:cNvSpPr/>
              <p:nvPr/>
            </p:nvSpPr>
            <p:spPr>
              <a:xfrm>
                <a:off x="467544" y="908720"/>
                <a:ext cx="8496944" cy="2790892"/>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Parameter generation</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14:m>
                  <m:oMath xmlns:m="http://schemas.openxmlformats.org/officeDocument/2006/math">
                    <m:r>
                      <m:rPr>
                        <m:sty m:val="p"/>
                      </m:rPr>
                      <a:rPr kumimoji="0" lang="en-US" sz="2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prime</m:t>
                    </m:r>
                    <m:r>
                      <a:rPr kumimoji="0" lang="en-US" sz="2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 </m:t>
                    </m:r>
                    <m:r>
                      <m:rPr>
                        <m:sty m:val="p"/>
                      </m:rPr>
                      <a:rPr kumimoji="0" lang="en-US" sz="2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numbers</m:t>
                    </m:r>
                    <m:r>
                      <a:rPr kumimoji="0" lang="en-US" sz="2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 </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𝑝</m:t>
                    </m:r>
                  </m:oMath>
                </a14:m>
                <a:r>
                  <a:rPr kumimoji="0" lang="en-US" sz="2800" b="0"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,q, </a:t>
                </a:r>
                <a:r>
                  <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where</a:t>
                </a:r>
                <a:r>
                  <a:rPr kumimoji="0" lang="en-US" sz="2800" b="0"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14:m>
                  <m:oMath xmlns:m="http://schemas.openxmlformats.org/officeDocument/2006/math">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𝑝</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𝑞𝑟</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+1</m:t>
                    </m:r>
                  </m:oMath>
                </a14:m>
                <a:endParaRPr kumimoji="0" lang="en-US" sz="2800" b="0"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 generator </a:t>
                </a:r>
                <a14:m>
                  <m:oMath xmlns:m="http://schemas.openxmlformats.org/officeDocument/2006/math">
                    <m: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Times New Roman" panose="02020603050405020304" pitchFamily="18" charset="0"/>
                      </a:rPr>
                      <m:t>𝑔</m:t>
                    </m:r>
                  </m:oMath>
                </a14:m>
                <a:r>
                  <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of the multiplicative group </a:t>
                </a:r>
                <a14:m>
                  <m:oMath xmlns:m="http://schemas.openxmlformats.org/officeDocument/2006/math">
                    <m:sSubSup>
                      <m:sSubSupPr>
                        <m:ctrlPr>
                          <a:rPr kumimoji="0" lang="en-US" sz="2800" b="0" i="1" u="none" strike="noStrike" kern="1200" cap="none" spc="0" normalizeH="0" baseline="0" noProof="0" dirty="0" err="1">
                            <a:ln>
                              <a:noFill/>
                            </a:ln>
                            <a:solidFill>
                              <a:srgbClr val="000000"/>
                            </a:solidFill>
                            <a:effectLst/>
                            <a:uLnTx/>
                            <a:uFillTx/>
                            <a:latin typeface="Cambria Math" panose="02040503050406030204" pitchFamily="18" charset="0"/>
                            <a:ea typeface="+mn-ea"/>
                            <a:cs typeface="Times New Roman" panose="02020603050405020304" pitchFamily="18" charset="0"/>
                          </a:rPr>
                        </m:ctrlPr>
                      </m:sSubSupPr>
                      <m:e>
                        <m: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Times New Roman" panose="02020603050405020304" pitchFamily="18" charset="0"/>
                          </a:rPr>
                          <m:t>𝑍</m:t>
                        </m:r>
                      </m:e>
                      <m:sub>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𝑝</m:t>
                        </m:r>
                      </m:sub>
                      <m:sup>
                        <m: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Times New Roman" panose="02020603050405020304" pitchFamily="18" charset="0"/>
                          </a:rPr>
                          <m:t>∗</m:t>
                        </m:r>
                      </m:sup>
                    </m:sSubSup>
                    <m:r>
                      <a:rPr kumimoji="0" lang="en-US" sz="2800" b="0" i="0" u="none" strike="noStrike" kern="1200" cap="none" spc="0" normalizeH="0" baseline="0" noProof="0" dirty="0">
                        <a:ln>
                          <a:noFill/>
                        </a:ln>
                        <a:solidFill>
                          <a:srgbClr val="000000"/>
                        </a:solidFill>
                        <a:effectLst/>
                        <a:uLnTx/>
                        <a:uFillTx/>
                        <a:latin typeface="Cambria Math" panose="02040503050406030204" pitchFamily="18" charset="0"/>
                        <a:ea typeface="+mn-ea"/>
                        <a:cs typeface="Times New Roman" panose="02020603050405020304" pitchFamily="18" charset="0"/>
                      </a:rPr>
                      <m:t>;</m:t>
                    </m:r>
                  </m:oMath>
                </a14:m>
                <a:endPar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 cryptographic hash function </a:t>
                </a:r>
                <a14:m>
                  <m:oMath xmlns:m="http://schemas.openxmlformats.org/officeDocument/2006/math">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𝐻</m:t>
                    </m:r>
                  </m:oMath>
                </a14:m>
                <a:endPar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𝐻</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sSup>
                        <m:sSupPr>
                          <m:ctrlP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pPr>
                        <m:e>
                          <m:d>
                            <m:dPr>
                              <m:begChr m:val="{"/>
                              <m:endChr m:val="}"/>
                              <m:ctrlP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dPr>
                            <m:e>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0,1</m:t>
                              </m:r>
                            </m:e>
                          </m:d>
                        </m:e>
                        <m:sup>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sup>
                      </m:sSup>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sSub>
                        <m:sSubPr>
                          <m:ctrlP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𝑍</m:t>
                          </m:r>
                        </m:e>
                        <m:sub>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𝑞</m:t>
                          </m:r>
                        </m:sub>
                      </m:sSub>
                    </m:oMath>
                  </m:oMathPara>
                </a14:m>
                <a:endPar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Public parameters</a:t>
                </a:r>
                <a:r>
                  <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14:m>
                  <m:oMath xmlns:m="http://schemas.openxmlformats.org/officeDocument/2006/math">
                    <m:r>
                      <a:rPr kumimoji="0" lang="en-US" sz="2800" b="0" i="0" u="none" strike="noStrike" kern="1200" cap="none" spc="0" normalizeH="0" baseline="0" noProof="0" dirty="0" smtClean="0">
                        <a:ln>
                          <a:noFill/>
                        </a:ln>
                        <a:solidFill>
                          <a:srgbClr val="FF0000"/>
                        </a:solidFill>
                        <a:effectLst/>
                        <a:uLnTx/>
                        <a:uFillTx/>
                        <a:latin typeface="Cambria Math" panose="02040503050406030204" pitchFamily="18" charset="0"/>
                        <a:ea typeface="+mn-ea"/>
                        <a:cs typeface="Times New Roman" panose="02020603050405020304" pitchFamily="18" charset="0"/>
                      </a:rPr>
                      <m:t> </m:t>
                    </m:r>
                    <m:r>
                      <a:rPr kumimoji="0" lang="en-US" sz="2800" b="1" i="1" u="none" strike="noStrike" kern="1200" cap="none" spc="0" normalizeH="0" baseline="0" noProof="0" dirty="0" smtClean="0">
                        <a:ln>
                          <a:noFill/>
                        </a:ln>
                        <a:solidFill>
                          <a:srgbClr val="FF0000"/>
                        </a:solidFill>
                        <a:effectLst/>
                        <a:uLnTx/>
                        <a:uFillTx/>
                        <a:latin typeface="Cambria Math" panose="02040503050406030204" pitchFamily="18" charset="0"/>
                        <a:ea typeface="+mn-ea"/>
                        <a:cs typeface="Times New Roman" panose="02020603050405020304" pitchFamily="18" charset="0"/>
                      </a:rPr>
                      <m:t>(</m:t>
                    </m:r>
                    <m:r>
                      <a:rPr kumimoji="0" lang="en-US" sz="2800" b="1" i="1" u="none" strike="noStrike" kern="1200" cap="none" spc="0" normalizeH="0" baseline="0" noProof="0" dirty="0" smtClean="0">
                        <a:ln>
                          <a:noFill/>
                        </a:ln>
                        <a:solidFill>
                          <a:srgbClr val="FF0000"/>
                        </a:solidFill>
                        <a:effectLst/>
                        <a:uLnTx/>
                        <a:uFillTx/>
                        <a:latin typeface="Cambria Math" panose="02040503050406030204" pitchFamily="18" charset="0"/>
                        <a:ea typeface="+mn-ea"/>
                        <a:cs typeface="Times New Roman" panose="02020603050405020304" pitchFamily="18" charset="0"/>
                      </a:rPr>
                      <m:t>𝒑</m:t>
                    </m:r>
                    <m:r>
                      <a:rPr kumimoji="0" lang="en-US" sz="2800" b="1" i="1" u="none" strike="noStrike" kern="1200" cap="none" spc="0" normalizeH="0" baseline="0" noProof="0" dirty="0" smtClean="0">
                        <a:ln>
                          <a:noFill/>
                        </a:ln>
                        <a:solidFill>
                          <a:srgbClr val="FF0000"/>
                        </a:solidFill>
                        <a:effectLst/>
                        <a:uLnTx/>
                        <a:uFillTx/>
                        <a:latin typeface="Cambria Math" panose="02040503050406030204" pitchFamily="18" charset="0"/>
                        <a:ea typeface="+mn-ea"/>
                        <a:cs typeface="Times New Roman" panose="02020603050405020304" pitchFamily="18" charset="0"/>
                      </a:rPr>
                      <m:t>, </m:t>
                    </m:r>
                    <m:r>
                      <a:rPr kumimoji="0" lang="en-US" sz="2800" b="1" i="1" u="none" strike="noStrike" kern="1200" cap="none" spc="0" normalizeH="0" baseline="0" noProof="0" dirty="0" smtClean="0">
                        <a:ln>
                          <a:noFill/>
                        </a:ln>
                        <a:solidFill>
                          <a:srgbClr val="FF0000"/>
                        </a:solidFill>
                        <a:effectLst/>
                        <a:uLnTx/>
                        <a:uFillTx/>
                        <a:latin typeface="Cambria Math" panose="02040503050406030204" pitchFamily="18" charset="0"/>
                        <a:ea typeface="+mn-ea"/>
                        <a:cs typeface="Times New Roman" panose="02020603050405020304" pitchFamily="18" charset="0"/>
                      </a:rPr>
                      <m:t>𝒒</m:t>
                    </m:r>
                    <m:r>
                      <a:rPr kumimoji="0" lang="en-US" sz="2800" b="1" i="1" u="none" strike="noStrike" kern="1200" cap="none" spc="0" normalizeH="0" baseline="0" noProof="0" dirty="0" smtClean="0">
                        <a:ln>
                          <a:noFill/>
                        </a:ln>
                        <a:solidFill>
                          <a:srgbClr val="FF0000"/>
                        </a:solidFill>
                        <a:effectLst/>
                        <a:uLnTx/>
                        <a:uFillTx/>
                        <a:latin typeface="Cambria Math" panose="02040503050406030204" pitchFamily="18" charset="0"/>
                        <a:ea typeface="+mn-ea"/>
                        <a:cs typeface="Times New Roman" panose="02020603050405020304" pitchFamily="18" charset="0"/>
                      </a:rPr>
                      <m:t>,</m:t>
                    </m:r>
                    <m:r>
                      <a:rPr kumimoji="0" lang="en-US" sz="2800" b="1" i="1" u="none" strike="noStrike" kern="1200" cap="none" spc="0" normalizeH="0" baseline="0" noProof="0" dirty="0" smtClean="0">
                        <a:ln>
                          <a:noFill/>
                        </a:ln>
                        <a:solidFill>
                          <a:srgbClr val="FF0000"/>
                        </a:solidFill>
                        <a:effectLst/>
                        <a:uLnTx/>
                        <a:uFillTx/>
                        <a:latin typeface="Cambria Math" panose="02040503050406030204" pitchFamily="18" charset="0"/>
                        <a:ea typeface="+mn-ea"/>
                        <a:cs typeface="Times New Roman" panose="02020603050405020304" pitchFamily="18" charset="0"/>
                      </a:rPr>
                      <m:t>𝒈</m:t>
                    </m:r>
                    <m:r>
                      <a:rPr kumimoji="0" lang="en-US" sz="2800" b="1" i="1" u="none" strike="noStrike" kern="1200" cap="none" spc="0" normalizeH="0" baseline="0" noProof="0" dirty="0" smtClean="0">
                        <a:ln>
                          <a:noFill/>
                        </a:ln>
                        <a:solidFill>
                          <a:srgbClr val="FF0000"/>
                        </a:solidFill>
                        <a:effectLst/>
                        <a:uLnTx/>
                        <a:uFillTx/>
                        <a:latin typeface="Cambria Math" panose="02040503050406030204" pitchFamily="18" charset="0"/>
                        <a:ea typeface="+mn-ea"/>
                        <a:cs typeface="Times New Roman" panose="02020603050405020304" pitchFamily="18" charset="0"/>
                      </a:rPr>
                      <m:t>, </m:t>
                    </m:r>
                    <m:r>
                      <a:rPr kumimoji="0" lang="en-US" sz="2800" b="1" i="1" u="none" strike="noStrike" kern="1200" cap="none" spc="0" normalizeH="0" baseline="0" noProof="0" dirty="0" smtClean="0">
                        <a:ln>
                          <a:noFill/>
                        </a:ln>
                        <a:solidFill>
                          <a:srgbClr val="FF0000"/>
                        </a:solidFill>
                        <a:effectLst/>
                        <a:uLnTx/>
                        <a:uFillTx/>
                        <a:latin typeface="Cambria Math" panose="02040503050406030204" pitchFamily="18" charset="0"/>
                        <a:ea typeface="+mn-ea"/>
                        <a:cs typeface="Times New Roman" panose="02020603050405020304" pitchFamily="18" charset="0"/>
                      </a:rPr>
                      <m:t>𝑯</m:t>
                    </m:r>
                    <m:r>
                      <a:rPr kumimoji="0" lang="en-US" sz="2800" b="1" i="1" u="none" strike="noStrike" kern="1200" cap="none" spc="0" normalizeH="0" baseline="0" noProof="0" dirty="0" smtClean="0">
                        <a:ln>
                          <a:noFill/>
                        </a:ln>
                        <a:solidFill>
                          <a:srgbClr val="FF0000"/>
                        </a:solidFill>
                        <a:effectLst/>
                        <a:uLnTx/>
                        <a:uFillTx/>
                        <a:latin typeface="Cambria Math" panose="02040503050406030204" pitchFamily="18" charset="0"/>
                        <a:ea typeface="+mn-ea"/>
                        <a:cs typeface="Times New Roman" panose="02020603050405020304" pitchFamily="18" charset="0"/>
                      </a:rPr>
                      <m:t>)</m:t>
                    </m:r>
                  </m:oMath>
                </a14:m>
                <a:endParaRPr kumimoji="0" 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p:txBody>
          </p:sp>
        </mc:Choice>
        <mc:Fallback xmlns="">
          <p:sp>
            <p:nvSpPr>
              <p:cNvPr id="15" name="Rectangle 14">
                <a:extLst>
                  <a:ext uri="{FF2B5EF4-FFF2-40B4-BE49-F238E27FC236}">
                    <a16:creationId xmlns:a16="http://schemas.microsoft.com/office/drawing/2014/main" id="{D1E9B940-1116-4169-9986-707AF8E9B003}"/>
                  </a:ext>
                </a:extLst>
              </p:cNvPr>
              <p:cNvSpPr>
                <a:spLocks noRot="1" noChangeAspect="1" noMove="1" noResize="1" noEditPoints="1" noAdjustHandles="1" noChangeArrowheads="1" noChangeShapeType="1" noTextEdit="1"/>
              </p:cNvSpPr>
              <p:nvPr/>
            </p:nvSpPr>
            <p:spPr>
              <a:xfrm>
                <a:off x="467544" y="908720"/>
                <a:ext cx="8496944" cy="2790892"/>
              </a:xfrm>
              <a:prstGeom prst="rect">
                <a:avLst/>
              </a:prstGeom>
              <a:blipFill>
                <a:blip r:embed="rId3"/>
                <a:stretch>
                  <a:fillRect l="-1506" t="-2183" b="-3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A6346DD5-D3E0-4617-A0FC-DEF070008F2E}"/>
                  </a:ext>
                </a:extLst>
              </p:cNvPr>
              <p:cNvSpPr/>
              <p:nvPr/>
            </p:nvSpPr>
            <p:spPr>
              <a:xfrm>
                <a:off x="469286" y="3840810"/>
                <a:ext cx="8496944" cy="1418209"/>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Key generation (for signer)</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mn-ea"/>
                    <a:cs typeface="Times New Roman" panose="02020603050405020304" pitchFamily="18" charset="0"/>
                  </a:rPr>
                  <a:t>Secret key: </a:t>
                </a:r>
                <a14:m>
                  <m:oMath xmlns:m="http://schemas.openxmlformats.org/officeDocument/2006/math">
                    <m:sSubSup>
                      <m:sSubSupPr>
                        <m:ctrlP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Times New Roman" panose="02020603050405020304" pitchFamily="18" charset="0"/>
                          </a:rPr>
                        </m:ctrlPr>
                      </m:sSubSupPr>
                      <m:e>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𝑥</m:t>
                        </m:r>
                        <m:sSub>
                          <m:sSubPr>
                            <m:ctrlP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e>
                          <m:sub>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𝑅</m:t>
                            </m:r>
                          </m:sub>
                        </m:sSub>
                        <m: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Times New Roman" panose="02020603050405020304" pitchFamily="18" charset="0"/>
                          </a:rPr>
                          <m:t>𝑍</m:t>
                        </m:r>
                      </m:e>
                      <m:sub>
                        <m:r>
                          <a:rPr kumimoji="0" lang="en-US" sz="2800" b="0" i="1" u="none" strike="noStrike" kern="1200" cap="none" spc="0" normalizeH="0" baseline="0" noProof="0" dirty="0" err="1">
                            <a:ln>
                              <a:noFill/>
                            </a:ln>
                            <a:solidFill>
                              <a:srgbClr val="000000"/>
                            </a:solidFill>
                            <a:effectLst/>
                            <a:uLnTx/>
                            <a:uFillTx/>
                            <a:latin typeface="Cambria Math" panose="02040503050406030204" pitchFamily="18" charset="0"/>
                            <a:ea typeface="+mn-ea"/>
                            <a:cs typeface="Times New Roman" panose="02020603050405020304" pitchFamily="18" charset="0"/>
                          </a:rPr>
                          <m:t>𝑝</m:t>
                        </m:r>
                      </m:sub>
                      <m:sup>
                        <m: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Times New Roman" panose="02020603050405020304" pitchFamily="18" charset="0"/>
                          </a:rPr>
                          <m:t>∗</m:t>
                        </m:r>
                      </m:sup>
                    </m:sSubSup>
                    <m:r>
                      <a:rPr kumimoji="0" lang="en-US" sz="2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oMath>
                </a14:m>
                <a:endPar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Public key: </a:t>
                </a:r>
                <a14:m>
                  <m:oMath xmlns:m="http://schemas.openxmlformats.org/officeDocument/2006/math">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𝑦</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sSup>
                      <m:sSupPr>
                        <m:ctrlP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pPr>
                      <m:e>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𝑔</m:t>
                        </m:r>
                      </m:e>
                      <m:sup>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𝑥</m:t>
                        </m:r>
                      </m:sup>
                    </m:sSup>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 </m:t>
                    </m:r>
                    <m:r>
                      <m:rPr>
                        <m:sty m:val="p"/>
                      </m:rPr>
                      <a:rPr kumimoji="0" lang="en-US" sz="2800" b="0" i="0"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mod</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 </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𝑝</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oMath>
                </a14:m>
                <a:endPar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mc:Choice>
        <mc:Fallback xmlns="">
          <p:sp>
            <p:nvSpPr>
              <p:cNvPr id="4" name="Rectangle 3">
                <a:extLst>
                  <a:ext uri="{FF2B5EF4-FFF2-40B4-BE49-F238E27FC236}">
                    <a16:creationId xmlns:a16="http://schemas.microsoft.com/office/drawing/2014/main" id="{A6346DD5-D3E0-4617-A0FC-DEF070008F2E}"/>
                  </a:ext>
                </a:extLst>
              </p:cNvPr>
              <p:cNvSpPr>
                <a:spLocks noRot="1" noChangeAspect="1" noMove="1" noResize="1" noEditPoints="1" noAdjustHandles="1" noChangeArrowheads="1" noChangeShapeType="1" noTextEdit="1"/>
              </p:cNvSpPr>
              <p:nvPr/>
            </p:nvSpPr>
            <p:spPr>
              <a:xfrm>
                <a:off x="469286" y="3840810"/>
                <a:ext cx="8496944" cy="1418209"/>
              </a:xfrm>
              <a:prstGeom prst="rect">
                <a:avLst/>
              </a:prstGeom>
              <a:blipFill>
                <a:blip r:embed="rId4"/>
                <a:stretch>
                  <a:fillRect l="-1506" t="-4292" b="-111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FEF96815-430B-4269-BB35-654B567D1CB2}"/>
                  </a:ext>
                </a:extLst>
              </p:cNvPr>
              <p:cNvSpPr/>
              <p:nvPr/>
            </p:nvSpPr>
            <p:spPr>
              <a:xfrm>
                <a:off x="478505" y="5385752"/>
                <a:ext cx="8496944" cy="954107"/>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Times" panose="02020603050405020304" pitchFamily="18" charset="0"/>
                    <a:ea typeface="+mn-ea"/>
                    <a:cs typeface="+mn-cs"/>
                  </a:rPr>
                  <a:t>Key distribution</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Verifiers have to know the signer’s public key </a:t>
                </a:r>
                <a14:m>
                  <m:oMath xmlns:m="http://schemas.openxmlformats.org/officeDocument/2006/math">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𝑦</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sSup>
                      <m:sSupPr>
                        <m:ctrlP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pPr>
                      <m:e>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𝑔</m:t>
                        </m:r>
                      </m:e>
                      <m:sup>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𝑥</m:t>
                        </m:r>
                      </m:sup>
                    </m:sSup>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oMath>
                </a14:m>
                <a:endPar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mc:Choice>
        <mc:Fallback xmlns="">
          <p:sp>
            <p:nvSpPr>
              <p:cNvPr id="5" name="Rectangle 4">
                <a:extLst>
                  <a:ext uri="{FF2B5EF4-FFF2-40B4-BE49-F238E27FC236}">
                    <a16:creationId xmlns:a16="http://schemas.microsoft.com/office/drawing/2014/main" id="{FEF96815-430B-4269-BB35-654B567D1CB2}"/>
                  </a:ext>
                </a:extLst>
              </p:cNvPr>
              <p:cNvSpPr>
                <a:spLocks noRot="1" noChangeAspect="1" noMove="1" noResize="1" noEditPoints="1" noAdjustHandles="1" noChangeArrowheads="1" noChangeShapeType="1" noTextEdit="1"/>
              </p:cNvSpPr>
              <p:nvPr/>
            </p:nvSpPr>
            <p:spPr>
              <a:xfrm>
                <a:off x="478505" y="5385752"/>
                <a:ext cx="8496944" cy="954107"/>
              </a:xfrm>
              <a:prstGeom prst="rect">
                <a:avLst/>
              </a:prstGeom>
              <a:blipFill>
                <a:blip r:embed="rId5"/>
                <a:stretch>
                  <a:fillRect l="-1435" t="-6369" b="-16561"/>
                </a:stretch>
              </a:blipFill>
            </p:spPr>
            <p:txBody>
              <a:bodyPr/>
              <a:lstStyle/>
              <a:p>
                <a:r>
                  <a:rPr lang="en-US">
                    <a:noFill/>
                  </a:rPr>
                  <a:t> </a:t>
                </a:r>
              </a:p>
            </p:txBody>
          </p:sp>
        </mc:Fallback>
      </mc:AlternateContent>
    </p:spTree>
    <p:extLst>
      <p:ext uri="{BB962C8B-B14F-4D97-AF65-F5344CB8AC3E}">
        <p14:creationId xmlns:p14="http://schemas.microsoft.com/office/powerpoint/2010/main" val="12467605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238" y="122029"/>
            <a:ext cx="8229600" cy="553998"/>
          </a:xfrm>
        </p:spPr>
        <p:txBody>
          <a:bodyPr wrap="square">
            <a:noAutofit/>
          </a:bodyPr>
          <a:lstStyle/>
          <a:p>
            <a:r>
              <a:rPr lang="en-US" altLang="en-US" dirty="0" err="1">
                <a:ea typeface="ヒラギノ角ゴ Pro W3" charset="-128"/>
              </a:rPr>
              <a:t>Schnorr</a:t>
            </a:r>
            <a:r>
              <a:rPr lang="en-US" altLang="en-US" dirty="0">
                <a:ea typeface="ヒラギノ角ゴ Pro W3" charset="-128"/>
              </a:rPr>
              <a:t> Digital Signature</a:t>
            </a:r>
            <a:endParaRPr lang="en-US" sz="3600" dirty="0">
              <a:latin typeface="+mj-lt"/>
            </a:endParaRP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D1E9B940-1116-4169-9986-707AF8E9B003}"/>
                  </a:ext>
                </a:extLst>
              </p:cNvPr>
              <p:cNvSpPr/>
              <p:nvPr/>
            </p:nvSpPr>
            <p:spPr>
              <a:xfrm>
                <a:off x="467544" y="897505"/>
                <a:ext cx="8496944" cy="5062989"/>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Times" panose="02020603050405020304" pitchFamily="18" charset="0"/>
                    <a:ea typeface="+mn-ea"/>
                    <a:cs typeface="+mn-cs"/>
                  </a:rPr>
                  <a:t>Signing (the message </a:t>
                </a:r>
                <a14:m>
                  <m:oMath xmlns:m="http://schemas.openxmlformats.org/officeDocument/2006/math">
                    <m:r>
                      <a:rPr kumimoji="0" lang="en-US" sz="2800" b="1"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𝒎</m:t>
                    </m:r>
                  </m:oMath>
                </a14:m>
                <a:r>
                  <a:rPr kumimoji="0" lang="en-US" sz="2800" b="1" i="0" u="none" strike="noStrike" kern="1200" cap="none" spc="0" normalizeH="0" baseline="0" noProof="0" dirty="0">
                    <a:ln>
                      <a:noFill/>
                    </a:ln>
                    <a:solidFill>
                      <a:srgbClr val="000000"/>
                    </a:solidFill>
                    <a:effectLst/>
                    <a:uLnTx/>
                    <a:uFillTx/>
                    <a:latin typeface="Times" panose="02020603050405020304" pitchFamily="18" charset="0"/>
                    <a:ea typeface="+mn-ea"/>
                    <a:cs typeface="+mn-cs"/>
                  </a:rPr>
                  <a:t>)</a:t>
                </a:r>
              </a:p>
              <a:p>
                <a:pPr marL="914400" marR="0" lvl="1" indent="-457200" algn="l" defTabSz="914400" rtl="0" eaLnBrk="0" fontAlgn="base" latinLnBrk="0" hangingPunct="0">
                  <a:lnSpc>
                    <a:spcPct val="100000"/>
                  </a:lnSpc>
                  <a:spcBef>
                    <a:spcPts val="60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rPr>
                  <a:t>Choose </a:t>
                </a:r>
                <a14:m>
                  <m:oMath xmlns:m="http://schemas.openxmlformats.org/officeDocument/2006/math">
                    <m:r>
                      <a:rPr kumimoji="0" lang="en-US" sz="2800" b="0" i="0"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 </m:t>
                    </m:r>
                    <m:sSubSup>
                      <m:sSubSupPr>
                        <m:ctrlP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Times New Roman" panose="02020603050405020304" pitchFamily="18" charset="0"/>
                          </a:rPr>
                        </m:ctrlPr>
                      </m:sSubSupPr>
                      <m:e>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𝑘</m:t>
                        </m:r>
                        <m:sSub>
                          <m:sSubPr>
                            <m:ctrlP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Times New Roman" panose="02020603050405020304" pitchFamily="18" charset="0"/>
                              </a:rPr>
                              <m:t>∈</m:t>
                            </m:r>
                          </m:e>
                          <m:sub>
                            <m: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Times New Roman" panose="02020603050405020304" pitchFamily="18" charset="0"/>
                              </a:rPr>
                              <m:t>𝑅</m:t>
                            </m:r>
                          </m:sub>
                        </m:sSub>
                        <m: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Times New Roman" panose="02020603050405020304" pitchFamily="18" charset="0"/>
                          </a:rPr>
                          <m:t>𝑍</m:t>
                        </m:r>
                      </m:e>
                      <m:sub>
                        <m:r>
                          <a:rPr kumimoji="0" lang="en-US" sz="2800" b="0" i="1" u="none" strike="noStrike" kern="1200" cap="none" spc="0" normalizeH="0" baseline="0" noProof="0" dirty="0" err="1">
                            <a:ln>
                              <a:noFill/>
                            </a:ln>
                            <a:solidFill>
                              <a:srgbClr val="000000"/>
                            </a:solidFill>
                            <a:effectLst/>
                            <a:uLnTx/>
                            <a:uFillTx/>
                            <a:latin typeface="Cambria Math" panose="02040503050406030204" pitchFamily="18" charset="0"/>
                            <a:ea typeface="+mn-ea"/>
                            <a:cs typeface="Times New Roman" panose="02020603050405020304" pitchFamily="18" charset="0"/>
                          </a:rPr>
                          <m:t>𝑝</m:t>
                        </m:r>
                      </m:sub>
                      <m:sup>
                        <m: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Times New Roman" panose="02020603050405020304" pitchFamily="18" charset="0"/>
                          </a:rPr>
                          <m:t>∗</m:t>
                        </m:r>
                      </m:sup>
                    </m:sSubSup>
                  </m:oMath>
                </a14:m>
                <a:endPar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914400" marR="0" lvl="1"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Compute </a:t>
                </a:r>
                <a14:m>
                  <m:oMath xmlns:m="http://schemas.openxmlformats.org/officeDocument/2006/math">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𝑟</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sSup>
                      <m:sSupPr>
                        <m:ctrlP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pPr>
                      <m:e>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𝑔</m:t>
                        </m:r>
                      </m:e>
                      <m:sup>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𝑘</m:t>
                        </m:r>
                      </m:sup>
                    </m:sSup>
                  </m:oMath>
                </a14:m>
                <a:endPar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914400" marR="0" lvl="1"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Compute </a:t>
                </a:r>
                <a14:m>
                  <m:oMath xmlns:m="http://schemas.openxmlformats.org/officeDocument/2006/math">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𝑒</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h</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𝑟</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d>
                      <m:dPr>
                        <m:begChr m:val="|"/>
                        <m:ctrlP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dPr>
                      <m:e>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𝑚</m:t>
                        </m:r>
                      </m:e>
                    </m:d>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sSub>
                      <m:sSubPr>
                        <m:ctrlP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𝑍</m:t>
                        </m:r>
                      </m:e>
                      <m:sub>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𝑞</m:t>
                        </m:r>
                      </m:sub>
                    </m:sSub>
                  </m:oMath>
                </a14:m>
                <a:endPar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914400" marR="0" lvl="1"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Compute </a:t>
                </a:r>
                <a14:m>
                  <m:oMath xmlns:m="http://schemas.openxmlformats.org/officeDocument/2006/math">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𝑠</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𝑘</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r>
                      <a:rPr kumimoji="0" lang="en-US" sz="2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Times New Roman" panose="02020603050405020304" pitchFamily="18" charset="0"/>
                      </a:rPr>
                      <m:t>𝑥</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𝑒</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 </m:t>
                    </m:r>
                    <m:r>
                      <m:rPr>
                        <m:sty m:val="p"/>
                      </m:rPr>
                      <a:rPr kumimoji="0" lang="en-US" sz="2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mod</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 </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𝑞</m:t>
                    </m:r>
                  </m:oMath>
                </a14:m>
                <a:endPar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914400" marR="0" lvl="1"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rPr>
                  <a:t>Output signature </a:t>
                </a:r>
                <a14:m>
                  <m:oMath xmlns:m="http://schemas.openxmlformats.org/officeDocument/2006/math">
                    <m:r>
                      <a:rPr kumimoji="0" lang="en-US" sz="2800" b="1"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r>
                      <a:rPr kumimoji="0" lang="en-US" sz="2800" b="1"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𝒔</m:t>
                    </m:r>
                    <m:r>
                      <a:rPr kumimoji="0" lang="en-US" sz="2800" b="1"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r>
                      <a:rPr kumimoji="0" lang="en-US" sz="2800" b="1"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𝒆</m:t>
                    </m:r>
                    <m:r>
                      <a:rPr kumimoji="0" lang="en-US" sz="2800" b="1"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oMath>
                </a14:m>
                <a:endParaRPr kumimoji="0" lang="en-US" sz="2800" b="1" i="0" u="none" strike="noStrike" kern="1200" cap="none" spc="0" normalizeH="0" baseline="0" noProof="0" dirty="0">
                  <a:ln>
                    <a:noFill/>
                  </a:ln>
                  <a:solidFill>
                    <a:srgbClr val="000000"/>
                  </a:solidFill>
                  <a:effectLst/>
                  <a:uLnTx/>
                  <a:uFillTx/>
                  <a:latin typeface="Times" panose="02020603050405020304" pitchFamily="18"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Times" panose="02020603050405020304" pitchFamily="18" charset="0"/>
                    <a:ea typeface="+mn-ea"/>
                    <a:cs typeface="+mn-cs"/>
                  </a:rPr>
                  <a:t>Verifying a signature</a:t>
                </a:r>
              </a:p>
              <a:p>
                <a:pPr marL="914400" marR="0" lvl="1"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rPr>
                  <a:t>Input </a:t>
                </a:r>
                <a14:m>
                  <m:oMath xmlns:m="http://schemas.openxmlformats.org/officeDocument/2006/math">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sSup>
                      <m:sSupPr>
                        <m:ctrlP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ctrlPr>
                      </m:sSupPr>
                      <m:e>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𝑚</m:t>
                        </m:r>
                      </m:e>
                      <m:sup>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sup>
                    </m:sSup>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𝑠</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 </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𝑒</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oMath>
                </a14:m>
                <a:endPar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endParaRPr>
              </a:p>
              <a:p>
                <a:pPr marL="914400" marR="0" lvl="1"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rPr>
                  <a:t>Compute  </a:t>
                </a:r>
                <a14:m>
                  <m:oMath xmlns:m="http://schemas.openxmlformats.org/officeDocument/2006/math">
                    <m:sSup>
                      <m:sSupPr>
                        <m:ctrlP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𝑔</m:t>
                        </m:r>
                      </m:e>
                      <m:sup>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𝑠</m:t>
                        </m:r>
                      </m:sup>
                    </m:sSup>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𝑦</m:t>
                        </m:r>
                      </m:e>
                      <m:sup>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𝑒</m:t>
                        </m:r>
                      </m:sup>
                    </m:sSup>
                    <m:r>
                      <m:rPr>
                        <m:sty m:val="p"/>
                      </m:rPr>
                      <a:rPr kumimoji="0" lang="en-US" sz="3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mod</m:t>
                    </m:r>
                    <m:r>
                      <a:rPr kumimoji="0" lang="en-US" sz="3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𝑝</m:t>
                    </m:r>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𝑔</m:t>
                        </m:r>
                      </m:e>
                      <m:sup>
                        <m:r>
                          <a:rPr kumimoji="0" lang="en-US" sz="32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𝑘</m:t>
                        </m:r>
                        <m:r>
                          <a:rPr kumimoji="0" lang="en-US" sz="32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m:t>
                        </m:r>
                        <m:r>
                          <a:rPr kumimoji="0" lang="en-US" sz="3200" b="0" i="1" u="none" strike="noStrike" kern="1200" cap="none" spc="0" normalizeH="0" baseline="0" noProof="0">
                            <a:ln>
                              <a:noFill/>
                            </a:ln>
                            <a:solidFill>
                              <a:srgbClr val="FF0000"/>
                            </a:solidFill>
                            <a:effectLst/>
                            <a:uLnTx/>
                            <a:uFillTx/>
                            <a:latin typeface="Cambria Math" panose="02040503050406030204" pitchFamily="18" charset="0"/>
                            <a:ea typeface="+mn-ea"/>
                            <a:cs typeface="Times New Roman" panose="02020603050405020304" pitchFamily="18" charset="0"/>
                          </a:rPr>
                          <m:t>𝑥</m:t>
                        </m:r>
                        <m:r>
                          <a:rPr kumimoji="0" lang="en-US" sz="32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m:t>
                        </m:r>
                        <m:r>
                          <a:rPr kumimoji="0" lang="en-US" sz="32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𝑒</m:t>
                        </m:r>
                        <m:r>
                          <m:rPr>
                            <m:nor/>
                          </m:rPr>
                          <a:rPr kumimoji="0" lang="en-US" sz="3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m:t> </m:t>
                        </m:r>
                      </m:sup>
                    </m:sSup>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𝑔</m:t>
                        </m:r>
                      </m:e>
                      <m:sup>
                        <m:r>
                          <a:rPr kumimoji="0" lang="en-US" sz="3000" b="0" i="1" u="none" strike="noStrike" kern="1200" cap="none" spc="0" normalizeH="0" baseline="0" noProof="0" smtClean="0">
                            <a:ln>
                              <a:noFill/>
                            </a:ln>
                            <a:solidFill>
                              <a:srgbClr val="3333CC"/>
                            </a:solidFill>
                            <a:effectLst/>
                            <a:uLnTx/>
                            <a:uFillTx/>
                            <a:latin typeface="Cambria Math" panose="02040503050406030204" pitchFamily="18" charset="0"/>
                            <a:ea typeface="+mn-ea"/>
                            <a:cs typeface="+mn-cs"/>
                          </a:rPr>
                          <m:t>𝑥</m:t>
                        </m:r>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𝑒</m:t>
                        </m:r>
                      </m:sup>
                    </m:sSup>
                    <m:r>
                      <m:rPr>
                        <m:sty m:val="p"/>
                      </m:rPr>
                      <a:rPr kumimoji="0" lang="en-US" sz="3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mod</m:t>
                    </m:r>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𝑝</m:t>
                    </m:r>
                  </m:oMath>
                </a14:m>
                <a:endParaRPr kumimoji="0" lang="en-US" sz="30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endParaRPr>
              </a:p>
              <a:p>
                <a:pPr marL="914400" marR="0" lvl="2" indent="0" algn="l" defTabSz="914400" rtl="0" eaLnBrk="0" fontAlgn="base" latinLnBrk="0" hangingPunct="0">
                  <a:lnSpc>
                    <a:spcPct val="100000"/>
                  </a:lnSpc>
                  <a:spcBef>
                    <a:spcPct val="0"/>
                  </a:spcBef>
                  <a:spcAft>
                    <a:spcPct val="0"/>
                  </a:spcAft>
                  <a:buClrTx/>
                  <a:buSzTx/>
                  <a:buFontTx/>
                  <a:buNone/>
                  <a:tabLst/>
                  <a:defRPr/>
                </a:pPr>
                <a:r>
                  <a:rPr kumimoji="0" lang="en-US" sz="3000" b="0" i="1" u="none" strike="noStrike" kern="1200" cap="none" spc="0" normalizeH="0" baseline="0" noProof="0" dirty="0">
                    <a:ln>
                      <a:noFill/>
                    </a:ln>
                    <a:solidFill>
                      <a:srgbClr val="000000"/>
                    </a:solidFill>
                    <a:effectLst/>
                    <a:uLnTx/>
                    <a:uFillTx/>
                    <a:latin typeface="Times" panose="02020603050405020304" pitchFamily="18" charset="0"/>
                    <a:ea typeface="+mn-ea"/>
                    <a:cs typeface="+mn-cs"/>
                  </a:rPr>
                  <a:t>      </a:t>
                </a:r>
                <a14:m>
                  <m:oMath xmlns:m="http://schemas.openxmlformats.org/officeDocument/2006/math">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sSup>
                      <m:sSupPr>
                        <m:ctrlP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𝑔</m:t>
                        </m:r>
                      </m:e>
                      <m:sup>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𝑘</m:t>
                        </m:r>
                      </m:sup>
                    </m:sSup>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𝑟</m:t>
                        </m:r>
                      </m:e>
                      <m:sub>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𝑣</m:t>
                        </m:r>
                      </m:sub>
                    </m:sSub>
                  </m:oMath>
                </a14:m>
                <a:endParaRPr kumimoji="0" lang="en-US" sz="3000" b="0" i="1" u="none" strike="noStrike" kern="1200" cap="none" spc="0" normalizeH="0" baseline="0" noProof="0" dirty="0">
                  <a:ln>
                    <a:noFill/>
                  </a:ln>
                  <a:solidFill>
                    <a:srgbClr val="000000"/>
                  </a:solidFill>
                  <a:effectLst/>
                  <a:uLnTx/>
                  <a:uFillTx/>
                  <a:latin typeface="Times" panose="02020603050405020304" pitchFamily="18" charset="0"/>
                  <a:ea typeface="+mn-ea"/>
                  <a:cs typeface="+mn-cs"/>
                </a:endParaRPr>
              </a:p>
              <a:p>
                <a:pPr marL="914400" marR="0" lvl="1"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30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rPr>
                  <a:t>Verify</a:t>
                </a:r>
                <a:r>
                  <a:rPr kumimoji="0" lang="en-US" sz="3000" b="0" i="1" u="none" strike="noStrike" kern="1200" cap="none" spc="0" normalizeH="0" baseline="0" noProof="0" dirty="0">
                    <a:ln>
                      <a:noFill/>
                    </a:ln>
                    <a:solidFill>
                      <a:srgbClr val="000000"/>
                    </a:solidFill>
                    <a:effectLst/>
                    <a:uLnTx/>
                    <a:uFillTx/>
                    <a:latin typeface="Times" panose="02020603050405020304" pitchFamily="18" charset="0"/>
                    <a:ea typeface="+mn-ea"/>
                    <a:cs typeface="+mn-cs"/>
                  </a:rPr>
                  <a:t> </a:t>
                </a:r>
                <a14:m>
                  <m:oMath xmlns:m="http://schemas.openxmlformats.org/officeDocument/2006/math">
                    <m:r>
                      <a:rPr kumimoji="0" lang="en-US" sz="3000" b="0" i="1" u="none" strike="noStrike" kern="1200" cap="none" spc="0" normalizeH="0" baseline="0" noProof="0" smtClean="0">
                        <a:ln>
                          <a:noFill/>
                        </a:ln>
                        <a:solidFill>
                          <a:srgbClr val="3333CC"/>
                        </a:solidFill>
                        <a:effectLst/>
                        <a:uLnTx/>
                        <a:uFillTx/>
                        <a:latin typeface="Cambria Math" panose="02040503050406030204" pitchFamily="18" charset="0"/>
                        <a:ea typeface="+mn-ea"/>
                        <a:cs typeface="+mn-cs"/>
                      </a:rPr>
                      <m:t>𝑒</m:t>
                    </m:r>
                    <m:r>
                      <a:rPr kumimoji="0" lang="en-US" sz="3000" b="0" i="1" u="none" strike="noStrike" kern="1200" cap="none" spc="0" normalizeH="0" baseline="0" noProof="0" smtClean="0">
                        <a:ln>
                          <a:noFill/>
                        </a:ln>
                        <a:solidFill>
                          <a:srgbClr val="3333CC"/>
                        </a:solidFill>
                        <a:effectLst/>
                        <a:uLnTx/>
                        <a:uFillTx/>
                        <a:latin typeface="Cambria Math" panose="02040503050406030204" pitchFamily="18" charset="0"/>
                        <a:ea typeface="+mn-ea"/>
                        <a:cs typeface="+mn-cs"/>
                      </a:rPr>
                      <m:t>=</m:t>
                    </m:r>
                    <m:r>
                      <a:rPr kumimoji="0" lang="en-US" sz="3000" b="0" i="1" u="none" strike="noStrike" kern="1200" cap="none" spc="0" normalizeH="0" baseline="0" noProof="0" smtClean="0">
                        <a:ln>
                          <a:noFill/>
                        </a:ln>
                        <a:solidFill>
                          <a:srgbClr val="3333CC"/>
                        </a:solidFill>
                        <a:effectLst/>
                        <a:uLnTx/>
                        <a:uFillTx/>
                        <a:latin typeface="Cambria Math" panose="02040503050406030204" pitchFamily="18" charset="0"/>
                        <a:ea typeface="+mn-ea"/>
                        <a:cs typeface="+mn-cs"/>
                      </a:rPr>
                      <m:t>h</m:t>
                    </m:r>
                    <m:r>
                      <a:rPr kumimoji="0" lang="en-US" sz="3000" b="0" i="1" u="none" strike="noStrike" kern="1200" cap="none" spc="0" normalizeH="0" baseline="0" noProof="0" smtClean="0">
                        <a:ln>
                          <a:noFill/>
                        </a:ln>
                        <a:solidFill>
                          <a:srgbClr val="3333CC"/>
                        </a:solidFill>
                        <a:effectLst/>
                        <a:uLnTx/>
                        <a:uFillTx/>
                        <a:latin typeface="Cambria Math" panose="02040503050406030204" pitchFamily="18" charset="0"/>
                        <a:ea typeface="+mn-ea"/>
                        <a:cs typeface="+mn-cs"/>
                      </a:rPr>
                      <m:t>(</m:t>
                    </m:r>
                    <m:r>
                      <a:rPr kumimoji="0" lang="en-US" sz="3000" b="0" i="1" u="none" strike="noStrike" kern="1200" cap="none" spc="0" normalizeH="0" baseline="0" noProof="0" smtClean="0">
                        <a:ln>
                          <a:noFill/>
                        </a:ln>
                        <a:solidFill>
                          <a:srgbClr val="3333CC"/>
                        </a:solidFill>
                        <a:effectLst/>
                        <a:uLnTx/>
                        <a:uFillTx/>
                        <a:latin typeface="Cambria Math" panose="02040503050406030204" pitchFamily="18" charset="0"/>
                        <a:ea typeface="+mn-ea"/>
                        <a:cs typeface="+mn-cs"/>
                      </a:rPr>
                      <m:t>𝑟</m:t>
                    </m:r>
                    <m:r>
                      <a:rPr kumimoji="0" lang="en-US" sz="3000" b="0" i="1" u="none" strike="noStrike" kern="1200" cap="none" spc="0" normalizeH="0" baseline="0" noProof="0" smtClean="0">
                        <a:ln>
                          <a:noFill/>
                        </a:ln>
                        <a:solidFill>
                          <a:srgbClr val="3333CC"/>
                        </a:solidFill>
                        <a:effectLst/>
                        <a:uLnTx/>
                        <a:uFillTx/>
                        <a:latin typeface="Cambria Math" panose="02040503050406030204" pitchFamily="18" charset="0"/>
                        <a:ea typeface="+mn-ea"/>
                        <a:cs typeface="+mn-cs"/>
                      </a:rPr>
                      <m:t>|</m:t>
                    </m:r>
                    <m:d>
                      <m:dPr>
                        <m:begChr m:val="|"/>
                        <m:ctrlPr>
                          <a:rPr kumimoji="0" lang="en-US" sz="3000" b="0" i="1" u="none" strike="noStrike" kern="1200" cap="none" spc="0" normalizeH="0" baseline="0" noProof="0" smtClean="0">
                            <a:ln>
                              <a:noFill/>
                            </a:ln>
                            <a:solidFill>
                              <a:srgbClr val="3333CC"/>
                            </a:solidFill>
                            <a:effectLst/>
                            <a:uLnTx/>
                            <a:uFillTx/>
                            <a:latin typeface="Cambria Math" panose="02040503050406030204" pitchFamily="18" charset="0"/>
                            <a:ea typeface="+mn-ea"/>
                            <a:cs typeface="+mn-cs"/>
                          </a:rPr>
                        </m:ctrlPr>
                      </m:dPr>
                      <m:e>
                        <m:r>
                          <a:rPr kumimoji="0" lang="en-US" sz="3000" b="0" i="1" u="none" strike="noStrike" kern="1200" cap="none" spc="0" normalizeH="0" baseline="0" noProof="0" smtClean="0">
                            <a:ln>
                              <a:noFill/>
                            </a:ln>
                            <a:solidFill>
                              <a:srgbClr val="3333CC"/>
                            </a:solidFill>
                            <a:effectLst/>
                            <a:uLnTx/>
                            <a:uFillTx/>
                            <a:latin typeface="Cambria Math" panose="02040503050406030204" pitchFamily="18" charset="0"/>
                            <a:ea typeface="+mn-ea"/>
                            <a:cs typeface="+mn-cs"/>
                          </a:rPr>
                          <m:t>𝑚</m:t>
                        </m:r>
                      </m:e>
                    </m:d>
                    <m:r>
                      <a:rPr kumimoji="0" lang="en-US" sz="3000" b="0" i="1" u="none" strike="noStrike" kern="1200" cap="none" spc="0" normalizeH="0" baseline="0" noProof="0" smtClean="0">
                        <a:ln>
                          <a:noFill/>
                        </a:ln>
                        <a:solidFill>
                          <a:srgbClr val="3333CC"/>
                        </a:solidFill>
                        <a:effectLst/>
                        <a:uLnTx/>
                        <a:uFillTx/>
                        <a:latin typeface="Cambria Math" panose="02040503050406030204" pitchFamily="18" charset="0"/>
                        <a:ea typeface="+mn-ea"/>
                        <a:cs typeface="+mn-cs"/>
                      </a:rPr>
                      <m:t>=?</m:t>
                    </m:r>
                    <m:r>
                      <a:rPr kumimoji="0" lang="en-US" sz="3000" b="0" i="1" u="none" strike="noStrike" kern="1200" cap="none" spc="0" normalizeH="0" baseline="0" noProof="0" smtClean="0">
                        <a:ln>
                          <a:noFill/>
                        </a:ln>
                        <a:solidFill>
                          <a:srgbClr val="3333CC"/>
                        </a:solidFill>
                        <a:effectLst/>
                        <a:uLnTx/>
                        <a:uFillTx/>
                        <a:latin typeface="Cambria Math" panose="02040503050406030204" pitchFamily="18" charset="0"/>
                        <a:ea typeface="+mn-ea"/>
                        <a:cs typeface="+mn-cs"/>
                      </a:rPr>
                      <m:t>h</m:t>
                    </m:r>
                    <m:r>
                      <a:rPr kumimoji="0" lang="en-US" sz="3000" b="0" i="1" u="none" strike="noStrike" kern="1200" cap="none" spc="0" normalizeH="0" baseline="0" noProof="0" smtClean="0">
                        <a:ln>
                          <a:noFill/>
                        </a:ln>
                        <a:solidFill>
                          <a:srgbClr val="3333CC"/>
                        </a:solidFill>
                        <a:effectLst/>
                        <a:uLnTx/>
                        <a:uFillTx/>
                        <a:latin typeface="Cambria Math" panose="02040503050406030204" pitchFamily="18" charset="0"/>
                        <a:ea typeface="+mn-ea"/>
                        <a:cs typeface="+mn-cs"/>
                      </a:rPr>
                      <m:t>(</m:t>
                    </m:r>
                    <m:sSub>
                      <m:sSubPr>
                        <m:ctrlPr>
                          <a:rPr kumimoji="0" lang="en-US" sz="3000" b="0" i="1" u="none" strike="noStrike" kern="1200" cap="none" spc="0" normalizeH="0" baseline="0" noProof="0" smtClean="0">
                            <a:ln>
                              <a:noFill/>
                            </a:ln>
                            <a:solidFill>
                              <a:srgbClr val="3333CC"/>
                            </a:solidFill>
                            <a:effectLst/>
                            <a:uLnTx/>
                            <a:uFillTx/>
                            <a:latin typeface="Cambria Math" panose="02040503050406030204" pitchFamily="18" charset="0"/>
                            <a:ea typeface="+mn-ea"/>
                            <a:cs typeface="+mn-cs"/>
                          </a:rPr>
                        </m:ctrlPr>
                      </m:sSubPr>
                      <m:e>
                        <m:r>
                          <a:rPr kumimoji="0" lang="en-US" sz="3000" b="0" i="1" u="none" strike="noStrike" kern="1200" cap="none" spc="0" normalizeH="0" baseline="0" noProof="0" smtClean="0">
                            <a:ln>
                              <a:noFill/>
                            </a:ln>
                            <a:solidFill>
                              <a:srgbClr val="3333CC"/>
                            </a:solidFill>
                            <a:effectLst/>
                            <a:uLnTx/>
                            <a:uFillTx/>
                            <a:latin typeface="Cambria Math" panose="02040503050406030204" pitchFamily="18" charset="0"/>
                            <a:ea typeface="+mn-ea"/>
                            <a:cs typeface="+mn-cs"/>
                          </a:rPr>
                          <m:t>𝑟</m:t>
                        </m:r>
                      </m:e>
                      <m:sub>
                        <m:r>
                          <a:rPr kumimoji="0" lang="en-US" sz="3000" b="0" i="1" u="none" strike="noStrike" kern="1200" cap="none" spc="0" normalizeH="0" baseline="0" noProof="0" smtClean="0">
                            <a:ln>
                              <a:noFill/>
                            </a:ln>
                            <a:solidFill>
                              <a:srgbClr val="3333CC"/>
                            </a:solidFill>
                            <a:effectLst/>
                            <a:uLnTx/>
                            <a:uFillTx/>
                            <a:latin typeface="Cambria Math" panose="02040503050406030204" pitchFamily="18" charset="0"/>
                            <a:ea typeface="+mn-ea"/>
                            <a:cs typeface="+mn-cs"/>
                          </a:rPr>
                          <m:t>𝑣</m:t>
                        </m:r>
                      </m:sub>
                    </m:sSub>
                    <m:r>
                      <a:rPr kumimoji="0" lang="en-US" sz="3000" b="0" i="1" u="none" strike="noStrike" kern="1200" cap="none" spc="0" normalizeH="0" baseline="0" noProof="0" smtClean="0">
                        <a:ln>
                          <a:noFill/>
                        </a:ln>
                        <a:solidFill>
                          <a:srgbClr val="3333CC"/>
                        </a:solidFill>
                        <a:effectLst/>
                        <a:uLnTx/>
                        <a:uFillTx/>
                        <a:latin typeface="Cambria Math" panose="02040503050406030204" pitchFamily="18" charset="0"/>
                        <a:ea typeface="+mn-ea"/>
                        <a:cs typeface="+mn-cs"/>
                      </a:rPr>
                      <m:t>||</m:t>
                    </m:r>
                    <m:sSup>
                      <m:sSupPr>
                        <m:ctrlPr>
                          <a:rPr kumimoji="0" lang="en-US" sz="3000" b="0" i="1" u="none" strike="noStrike" kern="1200" cap="none" spc="0" normalizeH="0" baseline="0" noProof="0" smtClean="0">
                            <a:ln>
                              <a:noFill/>
                            </a:ln>
                            <a:solidFill>
                              <a:srgbClr val="3333CC"/>
                            </a:solidFill>
                            <a:effectLst/>
                            <a:uLnTx/>
                            <a:uFillTx/>
                            <a:latin typeface="Cambria Math" panose="02040503050406030204" pitchFamily="18" charset="0"/>
                            <a:ea typeface="+mn-ea"/>
                            <a:cs typeface="+mn-cs"/>
                          </a:rPr>
                        </m:ctrlPr>
                      </m:sSupPr>
                      <m:e>
                        <m:r>
                          <a:rPr kumimoji="0" lang="en-US" sz="3000" b="0" i="1" u="none" strike="noStrike" kern="1200" cap="none" spc="0" normalizeH="0" baseline="0" noProof="0" smtClean="0">
                            <a:ln>
                              <a:noFill/>
                            </a:ln>
                            <a:solidFill>
                              <a:srgbClr val="3333CC"/>
                            </a:solidFill>
                            <a:effectLst/>
                            <a:uLnTx/>
                            <a:uFillTx/>
                            <a:latin typeface="Cambria Math" panose="02040503050406030204" pitchFamily="18" charset="0"/>
                            <a:ea typeface="+mn-ea"/>
                            <a:cs typeface="+mn-cs"/>
                          </a:rPr>
                          <m:t>𝑚</m:t>
                        </m:r>
                      </m:e>
                      <m:sup>
                        <m:r>
                          <a:rPr kumimoji="0" lang="en-US" sz="3000" b="0" i="1" u="none" strike="noStrike" kern="1200" cap="none" spc="0" normalizeH="0" baseline="0" noProof="0" smtClean="0">
                            <a:ln>
                              <a:noFill/>
                            </a:ln>
                            <a:solidFill>
                              <a:srgbClr val="3333CC"/>
                            </a:solidFill>
                            <a:effectLst/>
                            <a:uLnTx/>
                            <a:uFillTx/>
                            <a:latin typeface="Cambria Math" panose="02040503050406030204" pitchFamily="18" charset="0"/>
                            <a:ea typeface="+mn-ea"/>
                            <a:cs typeface="+mn-cs"/>
                          </a:rPr>
                          <m:t>′</m:t>
                        </m:r>
                      </m:sup>
                    </m:sSup>
                    <m:r>
                      <a:rPr kumimoji="0" lang="en-US" sz="3000" b="0" i="1" u="none" strike="noStrike" kern="1200" cap="none" spc="0" normalizeH="0" baseline="0" noProof="0" smtClean="0">
                        <a:ln>
                          <a:noFill/>
                        </a:ln>
                        <a:solidFill>
                          <a:srgbClr val="3333CC"/>
                        </a:solidFill>
                        <a:effectLst/>
                        <a:uLnTx/>
                        <a:uFillTx/>
                        <a:latin typeface="Cambria Math" panose="02040503050406030204" pitchFamily="18" charset="0"/>
                        <a:ea typeface="+mn-ea"/>
                        <a:cs typeface="+mn-cs"/>
                      </a:rPr>
                      <m:t>)</m:t>
                    </m:r>
                  </m:oMath>
                </a14:m>
                <a:endParaRPr kumimoji="0" lang="en-US" sz="3000" b="0" i="1" u="none" strike="noStrike" kern="1200" cap="none" spc="0" normalizeH="0" baseline="0" noProof="0" dirty="0">
                  <a:ln>
                    <a:noFill/>
                  </a:ln>
                  <a:solidFill>
                    <a:srgbClr val="000000"/>
                  </a:solidFill>
                  <a:effectLst/>
                  <a:uLnTx/>
                  <a:uFillTx/>
                  <a:latin typeface="Times" panose="02020603050405020304" pitchFamily="18" charset="0"/>
                  <a:ea typeface="+mn-ea"/>
                  <a:cs typeface="+mn-cs"/>
                </a:endParaRPr>
              </a:p>
            </p:txBody>
          </p:sp>
        </mc:Choice>
        <mc:Fallback xmlns="">
          <p:sp>
            <p:nvSpPr>
              <p:cNvPr id="15" name="Rectangle 14">
                <a:extLst>
                  <a:ext uri="{FF2B5EF4-FFF2-40B4-BE49-F238E27FC236}">
                    <a16:creationId xmlns:a16="http://schemas.microsoft.com/office/drawing/2014/main" id="{D1E9B940-1116-4169-9986-707AF8E9B003}"/>
                  </a:ext>
                </a:extLst>
              </p:cNvPr>
              <p:cNvSpPr>
                <a:spLocks noRot="1" noChangeAspect="1" noMove="1" noResize="1" noEditPoints="1" noAdjustHandles="1" noChangeArrowheads="1" noChangeShapeType="1" noTextEdit="1"/>
              </p:cNvSpPr>
              <p:nvPr/>
            </p:nvSpPr>
            <p:spPr>
              <a:xfrm>
                <a:off x="467544" y="897505"/>
                <a:ext cx="8496944" cy="5062989"/>
              </a:xfrm>
              <a:prstGeom prst="rect">
                <a:avLst/>
              </a:prstGeom>
              <a:blipFill>
                <a:blip r:embed="rId3"/>
                <a:stretch>
                  <a:fillRect l="-1506" t="-1203" b="-3369"/>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C004884D-5589-431D-866D-388B5B79754C}"/>
              </a:ext>
            </a:extLst>
          </p:cNvPr>
          <p:cNvCxnSpPr/>
          <p:nvPr/>
        </p:nvCxnSpPr>
        <p:spPr bwMode="auto">
          <a:xfrm flipV="1">
            <a:off x="6145756" y="3567284"/>
            <a:ext cx="288032" cy="1008112"/>
          </a:xfrm>
          <a:prstGeom prst="straightConnector1">
            <a:avLst/>
          </a:prstGeom>
          <a:solidFill>
            <a:schemeClr val="accent1"/>
          </a:solidFill>
          <a:ln w="28575" cap="flat" cmpd="sng" algn="ctr">
            <a:solidFill>
              <a:schemeClr val="tx1"/>
            </a:solidFill>
            <a:prstDash val="solid"/>
            <a:round/>
            <a:headEnd type="arrow" w="med" len="med"/>
            <a:tailEnd type="none" w="med" len="med"/>
          </a:ln>
          <a:effectLst/>
        </p:spPr>
      </p:cxnSp>
      <p:sp>
        <p:nvSpPr>
          <p:cNvPr id="5" name="TextBox 4">
            <a:extLst>
              <a:ext uri="{FF2B5EF4-FFF2-40B4-BE49-F238E27FC236}">
                <a16:creationId xmlns:a16="http://schemas.microsoft.com/office/drawing/2014/main" id="{3F8E522B-12DD-4CBA-B342-99C940E2ED9B}"/>
              </a:ext>
            </a:extLst>
          </p:cNvPr>
          <p:cNvSpPr txBox="1"/>
          <p:nvPr/>
        </p:nvSpPr>
        <p:spPr>
          <a:xfrm>
            <a:off x="7058855" y="3097221"/>
            <a:ext cx="2077813"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Times" panose="02020603050405020304" pitchFamily="18" charset="0"/>
                <a:ea typeface="+mn-ea"/>
                <a:cs typeface="+mn-cs"/>
              </a:rPr>
              <a:t>In public key</a:t>
            </a:r>
          </a:p>
        </p:txBody>
      </p:sp>
      <p:cxnSp>
        <p:nvCxnSpPr>
          <p:cNvPr id="6" name="Straight Arrow Connector 5">
            <a:extLst>
              <a:ext uri="{FF2B5EF4-FFF2-40B4-BE49-F238E27FC236}">
                <a16:creationId xmlns:a16="http://schemas.microsoft.com/office/drawing/2014/main" id="{FEC4DFBC-197D-4449-83F2-FDE4EBCF1042}"/>
              </a:ext>
            </a:extLst>
          </p:cNvPr>
          <p:cNvCxnSpPr/>
          <p:nvPr/>
        </p:nvCxnSpPr>
        <p:spPr bwMode="auto">
          <a:xfrm flipV="1">
            <a:off x="7095304" y="3567284"/>
            <a:ext cx="288032" cy="1008112"/>
          </a:xfrm>
          <a:prstGeom prst="straightConnector1">
            <a:avLst/>
          </a:prstGeom>
          <a:solidFill>
            <a:schemeClr val="accent1"/>
          </a:solidFill>
          <a:ln w="28575" cap="flat" cmpd="sng" algn="ctr">
            <a:solidFill>
              <a:schemeClr val="tx1"/>
            </a:solidFill>
            <a:prstDash val="solid"/>
            <a:round/>
            <a:headEnd type="arrow" w="med" len="med"/>
            <a:tailEnd type="none" w="med" len="med"/>
          </a:ln>
          <a:effectLst/>
        </p:spPr>
      </p:cxnSp>
      <p:sp>
        <p:nvSpPr>
          <p:cNvPr id="7" name="TextBox 6">
            <a:extLst>
              <a:ext uri="{FF2B5EF4-FFF2-40B4-BE49-F238E27FC236}">
                <a16:creationId xmlns:a16="http://schemas.microsoft.com/office/drawing/2014/main" id="{7AFF1286-5C43-4475-87A6-20DA059DE885}"/>
              </a:ext>
            </a:extLst>
          </p:cNvPr>
          <p:cNvSpPr txBox="1"/>
          <p:nvPr/>
        </p:nvSpPr>
        <p:spPr>
          <a:xfrm>
            <a:off x="5382520" y="3116961"/>
            <a:ext cx="1688283"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Times" panose="02020603050405020304" pitchFamily="18" charset="0"/>
                <a:ea typeface="+mn-ea"/>
                <a:cs typeface="+mn-cs"/>
              </a:rPr>
              <a:t>Secret key</a:t>
            </a:r>
          </a:p>
        </p:txBody>
      </p:sp>
    </p:spTree>
    <p:extLst>
      <p:ext uri="{BB962C8B-B14F-4D97-AF65-F5344CB8AC3E}">
        <p14:creationId xmlns:p14="http://schemas.microsoft.com/office/powerpoint/2010/main" val="3912500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78BB0513-844B-49B2-BEF9-7DE6E9262912}"/>
              </a:ext>
            </a:extLst>
          </p:cNvPr>
          <p:cNvSpPr>
            <a:spLocks noGrp="1" noChangeArrowheads="1"/>
          </p:cNvSpPr>
          <p:nvPr>
            <p:ph type="title"/>
          </p:nvPr>
        </p:nvSpPr>
        <p:spPr>
          <a:xfrm>
            <a:off x="1115616" y="44624"/>
            <a:ext cx="7344816" cy="792163"/>
          </a:xfrm>
        </p:spPr>
        <p:txBody>
          <a:bodyPr/>
          <a:lstStyle/>
          <a:p>
            <a:pPr eaLnBrk="1" hangingPunct="1"/>
            <a:r>
              <a:rPr lang="en-GB" altLang="en-US" dirty="0"/>
              <a:t>Outline</a:t>
            </a:r>
          </a:p>
        </p:txBody>
      </p:sp>
      <p:sp>
        <p:nvSpPr>
          <p:cNvPr id="9219" name="Rectangle 3">
            <a:extLst>
              <a:ext uri="{FF2B5EF4-FFF2-40B4-BE49-F238E27FC236}">
                <a16:creationId xmlns:a16="http://schemas.microsoft.com/office/drawing/2014/main" id="{7ECBA633-F0F9-4B37-8675-A34CE05642B9}"/>
              </a:ext>
            </a:extLst>
          </p:cNvPr>
          <p:cNvSpPr>
            <a:spLocks noGrp="1" noChangeArrowheads="1"/>
          </p:cNvSpPr>
          <p:nvPr>
            <p:ph idx="1"/>
          </p:nvPr>
        </p:nvSpPr>
        <p:spPr>
          <a:xfrm>
            <a:off x="719572" y="836712"/>
            <a:ext cx="8280920" cy="5242883"/>
          </a:xfrm>
        </p:spPr>
        <p:txBody>
          <a:bodyPr/>
          <a:lstStyle/>
          <a:p>
            <a:pPr eaLnBrk="1" hangingPunct="1">
              <a:spcBef>
                <a:spcPct val="25000"/>
              </a:spcBef>
            </a:pPr>
            <a:r>
              <a:rPr lang="en-US"/>
              <a:t>Elgamal </a:t>
            </a:r>
            <a:r>
              <a:rPr lang="en-US" dirty="0"/>
              <a:t>digital signature scheme</a:t>
            </a:r>
          </a:p>
          <a:p>
            <a:pPr eaLnBrk="1" hangingPunct="1">
              <a:spcBef>
                <a:spcPct val="25000"/>
              </a:spcBef>
            </a:pPr>
            <a:r>
              <a:rPr lang="en-US" dirty="0" err="1"/>
              <a:t>Schnorr</a:t>
            </a:r>
            <a:r>
              <a:rPr lang="en-US" dirty="0"/>
              <a:t> digital signature scheme</a:t>
            </a:r>
          </a:p>
          <a:p>
            <a:pPr eaLnBrk="1" hangingPunct="1">
              <a:spcBef>
                <a:spcPct val="25000"/>
              </a:spcBef>
            </a:pPr>
            <a:r>
              <a:rPr lang="en-US">
                <a:solidFill>
                  <a:srgbClr val="FF0000"/>
                </a:solidFill>
              </a:rPr>
              <a:t>NIST digital signature schemes</a:t>
            </a:r>
          </a:p>
          <a:p>
            <a:pPr lvl="1" eaLnBrk="1" hangingPunct="1">
              <a:spcBef>
                <a:spcPct val="25000"/>
              </a:spcBef>
            </a:pPr>
            <a:r>
              <a:rPr lang="en-US">
                <a:solidFill>
                  <a:srgbClr val="FF0000"/>
                </a:solidFill>
              </a:rPr>
              <a:t>RSASSA-PKCS</a:t>
            </a:r>
          </a:p>
          <a:p>
            <a:pPr lvl="1" eaLnBrk="1" hangingPunct="1">
              <a:spcBef>
                <a:spcPct val="25000"/>
              </a:spcBef>
            </a:pPr>
            <a:r>
              <a:rPr lang="en-US">
                <a:solidFill>
                  <a:srgbClr val="FF0000"/>
                </a:solidFill>
              </a:rPr>
              <a:t>RSASSA-PSS</a:t>
            </a:r>
          </a:p>
          <a:p>
            <a:pPr lvl="1" eaLnBrk="1" hangingPunct="1">
              <a:spcBef>
                <a:spcPct val="25000"/>
              </a:spcBef>
            </a:pPr>
            <a:r>
              <a:rPr lang="en-US">
                <a:solidFill>
                  <a:srgbClr val="FF0000"/>
                </a:solidFill>
              </a:rPr>
              <a:t>ECDSA</a:t>
            </a:r>
          </a:p>
          <a:p>
            <a:pPr eaLnBrk="1" hangingPunct="1">
              <a:spcBef>
                <a:spcPct val="25000"/>
              </a:spcBef>
            </a:pPr>
            <a:r>
              <a:rPr lang="en-US"/>
              <a:t>Public key distribution (X.509 digital certificates)</a:t>
            </a:r>
          </a:p>
          <a:p>
            <a:pPr lvl="1" eaLnBrk="1" hangingPunct="1">
              <a:spcBef>
                <a:spcPct val="25000"/>
              </a:spcBef>
            </a:pPr>
            <a:endParaRPr lang="en-US"/>
          </a:p>
        </p:txBody>
      </p:sp>
    </p:spTree>
    <p:extLst>
      <p:ext uri="{BB962C8B-B14F-4D97-AF65-F5344CB8AC3E}">
        <p14:creationId xmlns:p14="http://schemas.microsoft.com/office/powerpoint/2010/main" val="6555575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1554"/>
            <a:ext cx="8229600" cy="550652"/>
          </a:xfrm>
        </p:spPr>
        <p:txBody>
          <a:bodyPr wrap="square">
            <a:noAutofit/>
          </a:bodyPr>
          <a:lstStyle/>
          <a:p>
            <a:r>
              <a:rPr lang="en-US" altLang="en-US" sz="3600" spc="-450" dirty="0">
                <a:latin typeface="+mj-lt"/>
                <a:ea typeface="ヒラギノ角ゴ Pro W3" charset="-128"/>
              </a:rPr>
              <a:t>N I S </a:t>
            </a:r>
            <a:r>
              <a:rPr lang="en-US" altLang="en-US" sz="3600" dirty="0">
                <a:latin typeface="+mj-lt"/>
                <a:ea typeface="ヒラギノ角ゴ Pro W3" charset="-128"/>
              </a:rPr>
              <a:t>T Digital Signature Algorithm</a:t>
            </a:r>
            <a:endParaRPr lang="en-US" sz="4000" dirty="0">
              <a:latin typeface="+mj-lt"/>
            </a:endParaRPr>
          </a:p>
        </p:txBody>
      </p:sp>
      <p:sp>
        <p:nvSpPr>
          <p:cNvPr id="4" name="Content Placeholder 3"/>
          <p:cNvSpPr>
            <a:spLocks noGrp="1"/>
          </p:cNvSpPr>
          <p:nvPr>
            <p:ph idx="1"/>
          </p:nvPr>
        </p:nvSpPr>
        <p:spPr>
          <a:xfrm>
            <a:off x="465967" y="1072488"/>
            <a:ext cx="8229600" cy="2661312"/>
          </a:xfrm>
        </p:spPr>
        <p:txBody>
          <a:bodyPr/>
          <a:lstStyle/>
          <a:p>
            <a:r>
              <a:rPr lang="en-AU" sz="2400" dirty="0"/>
              <a:t>Published by </a:t>
            </a:r>
            <a:r>
              <a:rPr lang="en-AU" sz="2400" spc="-350" dirty="0"/>
              <a:t>N I S </a:t>
            </a:r>
            <a:r>
              <a:rPr lang="en-AU" sz="2400" dirty="0"/>
              <a:t>T as Federal Information Processing Standard </a:t>
            </a:r>
            <a:r>
              <a:rPr lang="en-AU" sz="2400" spc="-350" dirty="0"/>
              <a:t>F I P </a:t>
            </a:r>
            <a:r>
              <a:rPr lang="en-AU" sz="2400"/>
              <a:t>S 186 (1994)</a:t>
            </a:r>
          </a:p>
          <a:p>
            <a:pPr lvl="1"/>
            <a:r>
              <a:rPr lang="en-AU" sz="2400"/>
              <a:t>https://nvlpubs.nist.gov/nistpubs/Legacy/FIPS/fipspub186.pdf</a:t>
            </a:r>
            <a:endParaRPr lang="en-AU" sz="2400" dirty="0"/>
          </a:p>
          <a:p>
            <a:pPr lvl="1"/>
            <a:r>
              <a:rPr lang="en-AU" sz="2400"/>
              <a:t>Makes use of the Secure Hash Algorithm (</a:t>
            </a:r>
            <a:r>
              <a:rPr lang="en-AU" sz="2400" spc="-350"/>
              <a:t>S H </a:t>
            </a:r>
            <a:r>
              <a:rPr lang="en-AU" sz="2400"/>
              <a:t>A)</a:t>
            </a:r>
          </a:p>
          <a:p>
            <a:r>
              <a:rPr lang="en-AU" sz="2400"/>
              <a:t>The </a:t>
            </a:r>
            <a:r>
              <a:rPr lang="en-AU" sz="2400" dirty="0"/>
              <a:t>latest version, </a:t>
            </a:r>
            <a:r>
              <a:rPr lang="en-AU" sz="2400" spc="-350" dirty="0"/>
              <a:t>F I P </a:t>
            </a:r>
            <a:r>
              <a:rPr lang="en-AU" sz="2400" dirty="0"/>
              <a:t>S 186-4 (2013)</a:t>
            </a:r>
          </a:p>
          <a:p>
            <a:pPr lvl="1" indent="-342900"/>
            <a:r>
              <a:rPr lang="en-AU" sz="2400" dirty="0"/>
              <a:t>https://nvlpubs.nist.gov/nistpubs/FIPS/NIST.FIPS.186-4</a:t>
            </a:r>
            <a:r>
              <a:rPr lang="en-AU" sz="2400"/>
              <a:t>.pdf</a:t>
            </a:r>
          </a:p>
          <a:p>
            <a:r>
              <a:rPr lang="en-AU" sz="2400"/>
              <a:t>Next version </a:t>
            </a:r>
            <a:r>
              <a:rPr lang="en-AU" sz="2400" spc="-350"/>
              <a:t>F I P </a:t>
            </a:r>
            <a:r>
              <a:rPr lang="en-AU" sz="2400"/>
              <a:t>S 186-5 (2019, 2022?)</a:t>
            </a:r>
          </a:p>
          <a:p>
            <a:pPr lvl="1" indent="-342900"/>
            <a:r>
              <a:rPr lang="en-AU" sz="2400"/>
              <a:t>https://csrc.nist.gov/publications/detail/fips/186/5/draft</a:t>
            </a:r>
          </a:p>
          <a:p>
            <a:endParaRPr lang="en-AU" sz="2400"/>
          </a:p>
          <a:p>
            <a:endParaRPr lang="en-AU" sz="2400" dirty="0"/>
          </a:p>
        </p:txBody>
      </p:sp>
    </p:spTree>
    <p:extLst>
      <p:ext uri="{BB962C8B-B14F-4D97-AF65-F5344CB8AC3E}">
        <p14:creationId xmlns:p14="http://schemas.microsoft.com/office/powerpoint/2010/main" val="3775030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2418" y="-122267"/>
            <a:ext cx="8229600" cy="1097280"/>
          </a:xfrm>
        </p:spPr>
        <p:txBody>
          <a:bodyPr wrap="square">
            <a:noAutofit/>
          </a:bodyPr>
          <a:lstStyle/>
          <a:p>
            <a:r>
              <a:rPr lang="en-US" altLang="en-US" sz="3600" dirty="0">
                <a:latin typeface="+mj-lt"/>
                <a:ea typeface="ヒラギノ角ゴ Pro W3" charset="-128"/>
              </a:rPr>
              <a:t>Two Approaches to Digital Signatures</a:t>
            </a:r>
            <a:endParaRPr lang="en-US" sz="4000" dirty="0">
              <a:latin typeface="+mj-lt"/>
            </a:endParaRPr>
          </a:p>
        </p:txBody>
      </p:sp>
      <p:pic>
        <p:nvPicPr>
          <p:cNvPr id="7" name="Picture 2" descr="1. R S A approach: M passes through H then E, with input P R sub a, with output joining M to get M plus E(P R sub a, H(M)). M then goes through H while E goes through D, with input P U sub a, with outputs compared.&#10;2. D S A approach: M passes through H then Sig, with inputs k, P U sub G, and P R sub a. Output from Sig joins M to get M plus s and r. M then goes through H with output to V e r, with input s , r, P U sub G, and P U sub g. Output V e r is compared to r.&#10;"/>
          <p:cNvPicPr>
            <a:picLocks noGrp="1" noChangeAspect="1" noChangeArrowheads="1"/>
          </p:cNvPicPr>
          <p:nvPr>
            <p:ph type="pic" sz="quarter" idx="14"/>
          </p:nvPr>
        </p:nvPicPr>
        <p:blipFill>
          <a:blip r:embed="rId3">
            <a:extLst>
              <a:ext uri="{28A0092B-C50C-407E-A947-70E740481C1C}">
                <a14:useLocalDpi xmlns:a14="http://schemas.microsoft.com/office/drawing/2010/main" val="0"/>
              </a:ext>
            </a:extLst>
          </a:blip>
          <a:stretch>
            <a:fillRect/>
          </a:stretch>
        </p:blipFill>
        <p:spPr bwMode="auto">
          <a:xfrm>
            <a:off x="251520" y="1196752"/>
            <a:ext cx="8752585" cy="5112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5BF807D-6333-4830-8244-AF6DEA8449DD}"/>
                  </a:ext>
                </a:extLst>
              </p:cNvPr>
              <p:cNvSpPr txBox="1"/>
              <p:nvPr/>
            </p:nvSpPr>
            <p:spPr>
              <a:xfrm>
                <a:off x="6588224" y="3196602"/>
                <a:ext cx="2795509" cy="556434"/>
              </a:xfrm>
              <a:prstGeom prst="rect">
                <a:avLst/>
              </a:prstGeom>
              <a:noFill/>
            </p:spPr>
            <p:txBody>
              <a:bodyPr wrap="none" rtlCol="0">
                <a:spAutoFit/>
              </a:bodyPr>
              <a:lstStyle/>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000000"/>
                    </a:solidFill>
                    <a:effectLst/>
                    <a:uLnTx/>
                    <a:uFillTx/>
                    <a:latin typeface="Times" panose="02020603050405020304" pitchFamily="18" charset="0"/>
                    <a:ea typeface="+mn-ea"/>
                    <a:cs typeface="+mn-cs"/>
                  </a:rPr>
                  <a:t>Finite field </a:t>
                </a:r>
                <a14:m>
                  <m:oMath xmlns:m="http://schemas.openxmlformats.org/officeDocument/2006/math">
                    <m:sSub>
                      <m:sSubPr>
                        <m:ctrlP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𝑍</m:t>
                        </m:r>
                      </m:e>
                      <m:sub>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𝑝</m:t>
                        </m:r>
                      </m:sub>
                    </m:sSub>
                  </m:oMath>
                </a14:m>
                <a:r>
                  <a:rPr kumimoji="0" lang="en-US" sz="2800" b="0" i="0" u="none" strike="noStrike" kern="1200" cap="none" spc="0" normalizeH="0" baseline="0" noProof="0">
                    <a:ln>
                      <a:noFill/>
                    </a:ln>
                    <a:solidFill>
                      <a:srgbClr val="000000"/>
                    </a:solidFill>
                    <a:effectLst/>
                    <a:uLnTx/>
                    <a:uFillTx/>
                    <a:latin typeface="Times" panose="02020603050405020304" pitchFamily="18" charset="0"/>
                    <a:ea typeface="+mn-ea"/>
                    <a:cs typeface="+mn-cs"/>
                  </a:rPr>
                  <a:t> </a:t>
                </a:r>
              </a:p>
            </p:txBody>
          </p:sp>
        </mc:Choice>
        <mc:Fallback xmlns="">
          <p:sp>
            <p:nvSpPr>
              <p:cNvPr id="3" name="TextBox 2">
                <a:extLst>
                  <a:ext uri="{FF2B5EF4-FFF2-40B4-BE49-F238E27FC236}">
                    <a16:creationId xmlns:a16="http://schemas.microsoft.com/office/drawing/2014/main" id="{85BF807D-6333-4830-8244-AF6DEA8449DD}"/>
                  </a:ext>
                </a:extLst>
              </p:cNvPr>
              <p:cNvSpPr txBox="1">
                <a:spLocks noRot="1" noChangeAspect="1" noMove="1" noResize="1" noEditPoints="1" noAdjustHandles="1" noChangeArrowheads="1" noChangeShapeType="1" noTextEdit="1"/>
              </p:cNvSpPr>
              <p:nvPr/>
            </p:nvSpPr>
            <p:spPr>
              <a:xfrm>
                <a:off x="6588224" y="3196602"/>
                <a:ext cx="2795509" cy="556434"/>
              </a:xfrm>
              <a:prstGeom prst="rect">
                <a:avLst/>
              </a:prstGeom>
              <a:blipFill>
                <a:blip r:embed="rId4"/>
                <a:stretch>
                  <a:fillRect l="-3930" t="-10870" b="-228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8BA177C-7016-48E2-BDB8-36F6B27B1D29}"/>
                  </a:ext>
                </a:extLst>
              </p:cNvPr>
              <p:cNvSpPr txBox="1"/>
              <p:nvPr/>
            </p:nvSpPr>
            <p:spPr>
              <a:xfrm>
                <a:off x="6588224" y="3592646"/>
                <a:ext cx="2334293" cy="523220"/>
              </a:xfrm>
              <a:prstGeom prst="rect">
                <a:avLst/>
              </a:prstGeom>
              <a:noFill/>
            </p:spPr>
            <p:txBody>
              <a:bodyPr wrap="none" rtlCol="0">
                <a:spAutoFit/>
              </a:bodyPr>
              <a:lstStyle/>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000000"/>
                    </a:solidFill>
                    <a:effectLst/>
                    <a:uLnTx/>
                    <a:uFillTx/>
                    <a:latin typeface="Times" panose="02020603050405020304" pitchFamily="18" charset="0"/>
                    <a:ea typeface="+mn-ea"/>
                    <a:cs typeface="+mn-cs"/>
                  </a:rPr>
                  <a:t>G</a:t>
                </a:r>
                <a14:m>
                  <m:oMath xmlns:m="http://schemas.openxmlformats.org/officeDocument/2006/math">
                    <m:r>
                      <m:rPr>
                        <m:sty m:val="p"/>
                      </m:rPr>
                      <a:rPr kumimoji="0" lang="en-US" sz="2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roup</m:t>
                    </m:r>
                    <m:r>
                      <a:rPr kumimoji="0" lang="en-US" sz="2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n-US" sz="2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ECC</m:t>
                    </m:r>
                  </m:oMath>
                </a14:m>
                <a:endParaRPr kumimoji="0" lang="en-US" sz="2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mc:Choice>
        <mc:Fallback xmlns="">
          <p:sp>
            <p:nvSpPr>
              <p:cNvPr id="5" name="TextBox 4">
                <a:extLst>
                  <a:ext uri="{FF2B5EF4-FFF2-40B4-BE49-F238E27FC236}">
                    <a16:creationId xmlns:a16="http://schemas.microsoft.com/office/drawing/2014/main" id="{38BA177C-7016-48E2-BDB8-36F6B27B1D29}"/>
                  </a:ext>
                </a:extLst>
              </p:cNvPr>
              <p:cNvSpPr txBox="1">
                <a:spLocks noRot="1" noChangeAspect="1" noMove="1" noResize="1" noEditPoints="1" noAdjustHandles="1" noChangeArrowheads="1" noChangeShapeType="1" noTextEdit="1"/>
              </p:cNvSpPr>
              <p:nvPr/>
            </p:nvSpPr>
            <p:spPr>
              <a:xfrm>
                <a:off x="6588224" y="3592646"/>
                <a:ext cx="2334293" cy="523220"/>
              </a:xfrm>
              <a:prstGeom prst="rect">
                <a:avLst/>
              </a:prstGeom>
              <a:blipFill>
                <a:blip r:embed="rId5"/>
                <a:stretch>
                  <a:fillRect l="-4700" t="-11628" b="-31395"/>
                </a:stretch>
              </a:blipFill>
            </p:spPr>
            <p:txBody>
              <a:bodyPr/>
              <a:lstStyle/>
              <a:p>
                <a:r>
                  <a:rPr lang="en-US">
                    <a:noFill/>
                  </a:rPr>
                  <a:t> </a:t>
                </a:r>
              </a:p>
            </p:txBody>
          </p:sp>
        </mc:Fallback>
      </mc:AlternateContent>
    </p:spTree>
    <p:extLst>
      <p:ext uri="{BB962C8B-B14F-4D97-AF65-F5344CB8AC3E}">
        <p14:creationId xmlns:p14="http://schemas.microsoft.com/office/powerpoint/2010/main" val="32259990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a:extLst>
              <a:ext uri="{FF2B5EF4-FFF2-40B4-BE49-F238E27FC236}">
                <a16:creationId xmlns:a16="http://schemas.microsoft.com/office/drawing/2014/main" id="{D1E20858-65ED-45DE-B807-5A0E07D5C523}"/>
              </a:ext>
            </a:extLst>
          </p:cNvPr>
          <p:cNvSpPr>
            <a:spLocks noGrp="1" noChangeArrowheads="1"/>
          </p:cNvSpPr>
          <p:nvPr>
            <p:ph type="title"/>
          </p:nvPr>
        </p:nvSpPr>
        <p:spPr>
          <a:xfrm>
            <a:off x="1259632" y="44624"/>
            <a:ext cx="6840760" cy="828328"/>
          </a:xfrm>
        </p:spPr>
        <p:txBody>
          <a:bodyPr/>
          <a:lstStyle/>
          <a:p>
            <a:r>
              <a:rPr lang="en-US" altLang="en-US"/>
              <a:t>RSASSA </a:t>
            </a:r>
            <a:r>
              <a:rPr lang="en-US" altLang="en-US" dirty="0"/>
              <a:t>Signatures</a:t>
            </a:r>
            <a:endParaRPr lang="en-US" altLang="en-US" sz="2400" dirty="0"/>
          </a:p>
        </p:txBody>
      </p:sp>
      <mc:AlternateContent xmlns:mc="http://schemas.openxmlformats.org/markup-compatibility/2006" xmlns:a14="http://schemas.microsoft.com/office/drawing/2010/main">
        <mc:Choice Requires="a14">
          <p:sp>
            <p:nvSpPr>
              <p:cNvPr id="15364" name="Rectangle 3">
                <a:extLst>
                  <a:ext uri="{FF2B5EF4-FFF2-40B4-BE49-F238E27FC236}">
                    <a16:creationId xmlns:a16="http://schemas.microsoft.com/office/drawing/2014/main" id="{7EFE9E80-3ABC-4A8D-AA42-15F4FBF3E0B3}"/>
                  </a:ext>
                </a:extLst>
              </p:cNvPr>
              <p:cNvSpPr>
                <a:spLocks noGrp="1" noChangeArrowheads="1"/>
              </p:cNvSpPr>
              <p:nvPr>
                <p:ph type="body" idx="1"/>
              </p:nvPr>
            </p:nvSpPr>
            <p:spPr>
              <a:xfrm>
                <a:off x="342900" y="1013520"/>
                <a:ext cx="8693596" cy="5105400"/>
              </a:xfrm>
            </p:spPr>
            <p:txBody>
              <a:bodyPr/>
              <a:lstStyle/>
              <a:p>
                <a:r>
                  <a:rPr lang="en-US" altLang="en-US" dirty="0">
                    <a:sym typeface="Symbol" panose="05050102010706020507" pitchFamily="18" charset="2"/>
                  </a:rPr>
                  <a:t>Public key is </a:t>
                </a:r>
                <a14:m>
                  <m:oMath xmlns:m="http://schemas.openxmlformats.org/officeDocument/2006/math">
                    <m:r>
                      <a:rPr lang="en-US" altLang="en-US" i="1" dirty="0" smtClean="0">
                        <a:latin typeface="Cambria Math" panose="02040503050406030204" pitchFamily="18" charset="0"/>
                        <a:sym typeface="Symbol" panose="05050102010706020507" pitchFamily="18" charset="2"/>
                      </a:rPr>
                      <m:t>(</m:t>
                    </m:r>
                    <m:r>
                      <a:rPr lang="en-US" altLang="en-US" i="1" dirty="0" err="1">
                        <a:latin typeface="Cambria Math" panose="02040503050406030204" pitchFamily="18" charset="0"/>
                        <a:sym typeface="Symbol" panose="05050102010706020507" pitchFamily="18" charset="2"/>
                      </a:rPr>
                      <m:t>𝑛</m:t>
                    </m:r>
                    <m:r>
                      <a:rPr lang="en-US" altLang="en-US" i="1" dirty="0" err="1">
                        <a:latin typeface="Cambria Math" panose="02040503050406030204" pitchFamily="18" charset="0"/>
                        <a:sym typeface="Symbol" panose="05050102010706020507" pitchFamily="18" charset="2"/>
                      </a:rPr>
                      <m:t>,</m:t>
                    </m:r>
                    <m:r>
                      <a:rPr lang="en-US" altLang="en-US" i="1" dirty="0" err="1">
                        <a:latin typeface="Cambria Math" panose="02040503050406030204" pitchFamily="18" charset="0"/>
                        <a:sym typeface="Symbol" panose="05050102010706020507" pitchFamily="18" charset="2"/>
                      </a:rPr>
                      <m:t>𝑒</m:t>
                    </m:r>
                    <m:r>
                      <a:rPr lang="en-US" altLang="en-US" i="1" dirty="0">
                        <a:latin typeface="Cambria Math" panose="02040503050406030204" pitchFamily="18" charset="0"/>
                        <a:sym typeface="Symbol" panose="05050102010706020507" pitchFamily="18" charset="2"/>
                      </a:rPr>
                      <m:t>)</m:t>
                    </m:r>
                  </m:oMath>
                </a14:m>
                <a:r>
                  <a:rPr lang="en-US" altLang="en-US" dirty="0">
                    <a:sym typeface="Symbol" panose="05050102010706020507" pitchFamily="18" charset="2"/>
                  </a:rPr>
                  <a:t>, private key is </a:t>
                </a:r>
                <a14:m>
                  <m:oMath xmlns:m="http://schemas.openxmlformats.org/officeDocument/2006/math">
                    <m:r>
                      <a:rPr lang="en-US" altLang="en-US" i="1" dirty="0" smtClean="0">
                        <a:latin typeface="Cambria Math" panose="02040503050406030204" pitchFamily="18" charset="0"/>
                        <a:sym typeface="Symbol" panose="05050102010706020507" pitchFamily="18" charset="2"/>
                      </a:rPr>
                      <m:t>𝑑</m:t>
                    </m:r>
                  </m:oMath>
                </a14:m>
                <a:endParaRPr lang="en-US" altLang="en-US" dirty="0">
                  <a:sym typeface="Symbol" panose="05050102010706020507" pitchFamily="18" charset="2"/>
                </a:endParaRPr>
              </a:p>
              <a:p>
                <a:r>
                  <a:rPr lang="en-US" altLang="en-US" dirty="0">
                    <a:sym typeface="Symbol" panose="05050102010706020507" pitchFamily="18" charset="2"/>
                  </a:rPr>
                  <a:t>To sign message </a:t>
                </a:r>
                <a14:m>
                  <m:oMath xmlns:m="http://schemas.openxmlformats.org/officeDocument/2006/math">
                    <m:r>
                      <a:rPr lang="en-US" altLang="en-US" i="1" dirty="0" smtClean="0">
                        <a:latin typeface="Cambria Math" panose="02040503050406030204" pitchFamily="18" charset="0"/>
                        <a:sym typeface="Symbol" panose="05050102010706020507" pitchFamily="18" charset="2"/>
                      </a:rPr>
                      <m:t>𝑚</m:t>
                    </m:r>
                    <m:r>
                      <a:rPr lang="en-US" altLang="en-US" i="1" dirty="0" smtClean="0">
                        <a:latin typeface="Cambria Math" panose="02040503050406030204" pitchFamily="18" charset="0"/>
                        <a:sym typeface="Symbol" panose="05050102010706020507" pitchFamily="18" charset="2"/>
                      </a:rPr>
                      <m:t>:</m:t>
                    </m:r>
                  </m:oMath>
                </a14:m>
                <a:r>
                  <a:rPr lang="en-US" altLang="en-US" dirty="0">
                    <a:sym typeface="Symbol" panose="05050102010706020507" pitchFamily="18" charset="2"/>
                  </a:rPr>
                  <a:t>  </a:t>
                </a:r>
                <a14:m>
                  <m:oMath xmlns:m="http://schemas.openxmlformats.org/officeDocument/2006/math">
                    <m:r>
                      <a:rPr lang="en-US" altLang="en-US" i="1" dirty="0" smtClean="0">
                        <a:latin typeface="Cambria Math" panose="02040503050406030204" pitchFamily="18" charset="0"/>
                        <a:sym typeface="Symbol" panose="05050102010706020507" pitchFamily="18" charset="2"/>
                      </a:rPr>
                      <m:t>𝑠</m:t>
                    </m:r>
                    <m:r>
                      <a:rPr lang="en-US" altLang="en-US" i="1" dirty="0" smtClean="0">
                        <a:latin typeface="Cambria Math" panose="02040503050406030204" pitchFamily="18" charset="0"/>
                        <a:sym typeface="Symbol" panose="05050102010706020507" pitchFamily="18" charset="2"/>
                      </a:rPr>
                      <m:t> = </m:t>
                    </m:r>
                    <m:r>
                      <a:rPr lang="en-US" altLang="en-US" i="1" dirty="0" smtClean="0">
                        <a:latin typeface="Cambria Math" panose="02040503050406030204" pitchFamily="18" charset="0"/>
                        <a:sym typeface="Symbol" panose="05050102010706020507" pitchFamily="18" charset="2"/>
                      </a:rPr>
                      <m:t>h𝑎𝑠h</m:t>
                    </m:r>
                    <m:r>
                      <a:rPr lang="en-US" altLang="en-US" i="1" dirty="0" smtClean="0">
                        <a:latin typeface="Cambria Math" panose="02040503050406030204" pitchFamily="18" charset="0"/>
                        <a:sym typeface="Symbol" panose="05050102010706020507" pitchFamily="18" charset="2"/>
                      </a:rPr>
                      <m:t>(</m:t>
                    </m:r>
                    <m:r>
                      <a:rPr lang="en-US" altLang="en-US" i="1" dirty="0" smtClean="0">
                        <a:latin typeface="Cambria Math" panose="02040503050406030204" pitchFamily="18" charset="0"/>
                        <a:sym typeface="Symbol" panose="05050102010706020507" pitchFamily="18" charset="2"/>
                      </a:rPr>
                      <m:t>𝑚</m:t>
                    </m:r>
                    <m:r>
                      <a:rPr lang="en-US" altLang="en-US" i="1" dirty="0" smtClean="0">
                        <a:latin typeface="Cambria Math" panose="02040503050406030204" pitchFamily="18" charset="0"/>
                        <a:sym typeface="Symbol" panose="05050102010706020507" pitchFamily="18" charset="2"/>
                      </a:rPr>
                      <m:t>)</m:t>
                    </m:r>
                    <m:r>
                      <a:rPr lang="en-US" altLang="en-US" i="1" baseline="30000" dirty="0">
                        <a:latin typeface="Cambria Math" panose="02040503050406030204" pitchFamily="18" charset="0"/>
                        <a:sym typeface="Symbol" panose="05050102010706020507" pitchFamily="18" charset="2"/>
                      </a:rPr>
                      <m:t>𝑑</m:t>
                    </m:r>
                    <m:r>
                      <a:rPr lang="en-US" altLang="en-US" i="1" dirty="0">
                        <a:latin typeface="Cambria Math" panose="02040503050406030204" pitchFamily="18" charset="0"/>
                        <a:sym typeface="Symbol" panose="05050102010706020507" pitchFamily="18" charset="2"/>
                      </a:rPr>
                      <m:t> </m:t>
                    </m:r>
                    <m:r>
                      <a:rPr lang="en-US" altLang="en-US" i="1" dirty="0" smtClean="0">
                        <a:latin typeface="Cambria Math" panose="02040503050406030204" pitchFamily="18" charset="0"/>
                        <a:sym typeface="Symbol" panose="05050102010706020507" pitchFamily="18" charset="2"/>
                      </a:rPr>
                      <m:t>𝑚𝑜𝑑</m:t>
                    </m:r>
                    <m:r>
                      <a:rPr lang="en-US" altLang="en-US" i="1" dirty="0" smtClean="0">
                        <a:latin typeface="Cambria Math" panose="02040503050406030204" pitchFamily="18" charset="0"/>
                        <a:sym typeface="Symbol" panose="05050102010706020507" pitchFamily="18" charset="2"/>
                      </a:rPr>
                      <m:t> </m:t>
                    </m:r>
                    <m:r>
                      <a:rPr lang="en-US" altLang="en-US" i="1" dirty="0" smtClean="0">
                        <a:latin typeface="Cambria Math" panose="02040503050406030204" pitchFamily="18" charset="0"/>
                        <a:sym typeface="Symbol" panose="05050102010706020507" pitchFamily="18" charset="2"/>
                      </a:rPr>
                      <m:t>𝑛</m:t>
                    </m:r>
                  </m:oMath>
                </a14:m>
                <a:endParaRPr lang="en-US" altLang="en-US" dirty="0">
                  <a:sym typeface="Symbol" panose="05050102010706020507" pitchFamily="18" charset="2"/>
                </a:endParaRPr>
              </a:p>
              <a:p>
                <a:pPr lvl="1"/>
                <a:r>
                  <a:rPr lang="en-US" altLang="en-US" dirty="0">
                    <a:sym typeface="Symbol" panose="05050102010706020507" pitchFamily="18" charset="2"/>
                  </a:rPr>
                  <a:t>Signing and decryption are the same mathematical operation in RSA</a:t>
                </a:r>
              </a:p>
              <a:p>
                <a:r>
                  <a:rPr lang="en-US" altLang="en-US" dirty="0">
                    <a:sym typeface="Symbol" panose="05050102010706020507" pitchFamily="18" charset="2"/>
                  </a:rPr>
                  <a:t>To verify signature s on message m:   </a:t>
                </a:r>
              </a:p>
              <a:p>
                <a:pPr>
                  <a:buFont typeface="Monotype Sorts" pitchFamily="2" charset="2"/>
                  <a:buNone/>
                </a:pPr>
                <a:r>
                  <a:rPr lang="en-US" altLang="en-US" dirty="0">
                    <a:sym typeface="Symbol" panose="05050102010706020507" pitchFamily="18" charset="2"/>
                  </a:rPr>
                  <a:t>    </a:t>
                </a:r>
                <a14:m>
                  <m:oMath xmlns:m="http://schemas.openxmlformats.org/officeDocument/2006/math">
                    <m:r>
                      <a:rPr lang="en-US" altLang="en-US" i="1" dirty="0" smtClean="0">
                        <a:latin typeface="Cambria Math" panose="02040503050406030204" pitchFamily="18" charset="0"/>
                        <a:sym typeface="Symbol" panose="05050102010706020507" pitchFamily="18" charset="2"/>
                      </a:rPr>
                      <m:t>𝑠</m:t>
                    </m:r>
                    <m:r>
                      <a:rPr lang="en-US" altLang="en-US" i="1" baseline="30000" dirty="0">
                        <a:latin typeface="Cambria Math" panose="02040503050406030204" pitchFamily="18" charset="0"/>
                        <a:sym typeface="Symbol" panose="05050102010706020507" pitchFamily="18" charset="2"/>
                      </a:rPr>
                      <m:t>𝑒</m:t>
                    </m:r>
                    <m:r>
                      <a:rPr lang="en-US" altLang="en-US" i="1" dirty="0">
                        <a:latin typeface="Cambria Math" panose="02040503050406030204" pitchFamily="18" charset="0"/>
                        <a:sym typeface="Symbol" panose="05050102010706020507" pitchFamily="18" charset="2"/>
                      </a:rPr>
                      <m:t> </m:t>
                    </m:r>
                    <m:r>
                      <a:rPr lang="en-US" altLang="en-US" i="1" dirty="0">
                        <a:latin typeface="Cambria Math" panose="02040503050406030204" pitchFamily="18" charset="0"/>
                        <a:sym typeface="Symbol" panose="05050102010706020507" pitchFamily="18" charset="2"/>
                      </a:rPr>
                      <m:t>𝑚𝑜𝑑</m:t>
                    </m:r>
                    <m:r>
                      <a:rPr lang="en-US" altLang="en-US" i="1" dirty="0">
                        <a:latin typeface="Cambria Math" panose="02040503050406030204" pitchFamily="18" charset="0"/>
                        <a:sym typeface="Symbol" panose="05050102010706020507" pitchFamily="18" charset="2"/>
                      </a:rPr>
                      <m:t> </m:t>
                    </m:r>
                    <m:r>
                      <a:rPr lang="en-US" altLang="en-US" i="1" dirty="0">
                        <a:latin typeface="Cambria Math" panose="02040503050406030204" pitchFamily="18" charset="0"/>
                        <a:sym typeface="Symbol" panose="05050102010706020507" pitchFamily="18" charset="2"/>
                      </a:rPr>
                      <m:t>𝑛</m:t>
                    </m:r>
                    <m:r>
                      <a:rPr lang="en-US" altLang="en-US" i="1" dirty="0">
                        <a:latin typeface="Cambria Math" panose="02040503050406030204" pitchFamily="18" charset="0"/>
                        <a:sym typeface="Symbol" panose="05050102010706020507" pitchFamily="18" charset="2"/>
                      </a:rPr>
                      <m:t> = (</m:t>
                    </m:r>
                    <m:r>
                      <a:rPr lang="en-US" altLang="en-US" i="1" dirty="0">
                        <a:latin typeface="Cambria Math" panose="02040503050406030204" pitchFamily="18" charset="0"/>
                        <a:sym typeface="Symbol" panose="05050102010706020507" pitchFamily="18" charset="2"/>
                      </a:rPr>
                      <m:t>h𝑎𝑠h</m:t>
                    </m:r>
                    <m:r>
                      <a:rPr lang="en-US" altLang="en-US" i="1" dirty="0">
                        <a:latin typeface="Cambria Math" panose="02040503050406030204" pitchFamily="18" charset="0"/>
                        <a:sym typeface="Symbol" panose="05050102010706020507" pitchFamily="18" charset="2"/>
                      </a:rPr>
                      <m:t>(</m:t>
                    </m:r>
                    <m:r>
                      <a:rPr lang="en-US" altLang="en-US" i="1" dirty="0">
                        <a:latin typeface="Cambria Math" panose="02040503050406030204" pitchFamily="18" charset="0"/>
                        <a:sym typeface="Symbol" panose="05050102010706020507" pitchFamily="18" charset="2"/>
                      </a:rPr>
                      <m:t>𝑚</m:t>
                    </m:r>
                    <m:r>
                      <a:rPr lang="en-US" altLang="en-US" i="1" dirty="0">
                        <a:latin typeface="Cambria Math" panose="02040503050406030204" pitchFamily="18" charset="0"/>
                        <a:sym typeface="Symbol" panose="05050102010706020507" pitchFamily="18" charset="2"/>
                      </a:rPr>
                      <m:t>)</m:t>
                    </m:r>
                    <m:r>
                      <a:rPr lang="en-US" altLang="en-US" i="1" baseline="30000" dirty="0">
                        <a:latin typeface="Cambria Math" panose="02040503050406030204" pitchFamily="18" charset="0"/>
                        <a:sym typeface="Symbol" panose="05050102010706020507" pitchFamily="18" charset="2"/>
                      </a:rPr>
                      <m:t>𝑑</m:t>
                    </m:r>
                    <m:r>
                      <a:rPr lang="en-US" altLang="en-US" i="1" dirty="0">
                        <a:latin typeface="Cambria Math" panose="02040503050406030204" pitchFamily="18" charset="0"/>
                        <a:sym typeface="Symbol" panose="05050102010706020507" pitchFamily="18" charset="2"/>
                      </a:rPr>
                      <m:t>)</m:t>
                    </m:r>
                    <m:r>
                      <a:rPr lang="en-US" altLang="en-US" i="1" baseline="30000" dirty="0">
                        <a:latin typeface="Cambria Math" panose="02040503050406030204" pitchFamily="18" charset="0"/>
                        <a:sym typeface="Symbol" panose="05050102010706020507" pitchFamily="18" charset="2"/>
                      </a:rPr>
                      <m:t>𝑒</m:t>
                    </m:r>
                    <m:r>
                      <a:rPr lang="en-US" altLang="en-US" i="1" dirty="0">
                        <a:latin typeface="Cambria Math" panose="02040503050406030204" pitchFamily="18" charset="0"/>
                        <a:sym typeface="Symbol" panose="05050102010706020507" pitchFamily="18" charset="2"/>
                      </a:rPr>
                      <m:t> </m:t>
                    </m:r>
                    <m:r>
                      <a:rPr lang="en-US" altLang="en-US" i="1" dirty="0">
                        <a:latin typeface="Cambria Math" panose="02040503050406030204" pitchFamily="18" charset="0"/>
                        <a:sym typeface="Symbol" panose="05050102010706020507" pitchFamily="18" charset="2"/>
                      </a:rPr>
                      <m:t>𝑚𝑜𝑑</m:t>
                    </m:r>
                    <m:r>
                      <a:rPr lang="en-US" altLang="en-US" i="1" dirty="0">
                        <a:latin typeface="Cambria Math" panose="02040503050406030204" pitchFamily="18" charset="0"/>
                        <a:sym typeface="Symbol" panose="05050102010706020507" pitchFamily="18" charset="2"/>
                      </a:rPr>
                      <m:t> </m:t>
                    </m:r>
                    <m:r>
                      <a:rPr lang="en-US" altLang="en-US" i="1" dirty="0">
                        <a:latin typeface="Cambria Math" panose="02040503050406030204" pitchFamily="18" charset="0"/>
                        <a:sym typeface="Symbol" panose="05050102010706020507" pitchFamily="18" charset="2"/>
                      </a:rPr>
                      <m:t>𝑛</m:t>
                    </m:r>
                    <m:r>
                      <a:rPr lang="en-US" altLang="en-US" i="1" dirty="0">
                        <a:latin typeface="Cambria Math" panose="02040503050406030204" pitchFamily="18" charset="0"/>
                        <a:sym typeface="Symbol" panose="05050102010706020507" pitchFamily="18" charset="2"/>
                      </a:rPr>
                      <m:t> = </m:t>
                    </m:r>
                    <m:r>
                      <a:rPr lang="en-US" altLang="en-US" i="1" dirty="0">
                        <a:latin typeface="Cambria Math" panose="02040503050406030204" pitchFamily="18" charset="0"/>
                        <a:sym typeface="Symbol" panose="05050102010706020507" pitchFamily="18" charset="2"/>
                      </a:rPr>
                      <m:t>h𝑎𝑠h</m:t>
                    </m:r>
                    <m:r>
                      <a:rPr lang="en-US" altLang="en-US" i="1" dirty="0">
                        <a:latin typeface="Cambria Math" panose="02040503050406030204" pitchFamily="18" charset="0"/>
                        <a:sym typeface="Symbol" panose="05050102010706020507" pitchFamily="18" charset="2"/>
                      </a:rPr>
                      <m:t>(</m:t>
                    </m:r>
                    <m:r>
                      <a:rPr lang="en-US" altLang="en-US" i="1" dirty="0">
                        <a:latin typeface="Cambria Math" panose="02040503050406030204" pitchFamily="18" charset="0"/>
                        <a:sym typeface="Symbol" panose="05050102010706020507" pitchFamily="18" charset="2"/>
                      </a:rPr>
                      <m:t>𝑚</m:t>
                    </m:r>
                    <m:r>
                      <a:rPr lang="en-US" altLang="en-US" i="1" dirty="0">
                        <a:latin typeface="Cambria Math" panose="02040503050406030204" pitchFamily="18" charset="0"/>
                        <a:sym typeface="Symbol" panose="05050102010706020507" pitchFamily="18" charset="2"/>
                      </a:rPr>
                      <m:t>)</m:t>
                    </m:r>
                  </m:oMath>
                </a14:m>
                <a:endParaRPr lang="en-US" altLang="en-US" dirty="0">
                  <a:sym typeface="Symbol" panose="05050102010706020507" pitchFamily="18" charset="2"/>
                </a:endParaRPr>
              </a:p>
              <a:p>
                <a:pPr lvl="1"/>
                <a:r>
                  <a:rPr lang="en-US" altLang="en-US" dirty="0">
                    <a:sym typeface="Symbol" panose="05050102010706020507" pitchFamily="18" charset="2"/>
                  </a:rPr>
                  <a:t>Verification and encryption are the same mathematical operation in RSA</a:t>
                </a:r>
              </a:p>
              <a:p>
                <a:r>
                  <a:rPr lang="en-US" altLang="en-US" dirty="0">
                    <a:sym typeface="Symbol" panose="05050102010706020507" pitchFamily="18" charset="2"/>
                  </a:rPr>
                  <a:t>Message must </a:t>
                </a:r>
                <a:r>
                  <a:rPr lang="en-US" altLang="en-US">
                    <a:sym typeface="Symbol" panose="05050102010706020507" pitchFamily="18" charset="2"/>
                  </a:rPr>
                  <a:t>be padded and hashed (</a:t>
                </a:r>
                <a:r>
                  <a:rPr lang="en-US" altLang="en-US" dirty="0">
                    <a:sym typeface="Symbol" panose="05050102010706020507" pitchFamily="18" charset="2"/>
                  </a:rPr>
                  <a:t>why?)</a:t>
                </a:r>
              </a:p>
            </p:txBody>
          </p:sp>
        </mc:Choice>
        <mc:Fallback xmlns="">
          <p:sp>
            <p:nvSpPr>
              <p:cNvPr id="15364" name="Rectangle 3">
                <a:extLst>
                  <a:ext uri="{FF2B5EF4-FFF2-40B4-BE49-F238E27FC236}">
                    <a16:creationId xmlns:a16="http://schemas.microsoft.com/office/drawing/2014/main" id="{7EFE9E80-3ABC-4A8D-AA42-15F4FBF3E0B3}"/>
                  </a:ext>
                </a:extLst>
              </p:cNvPr>
              <p:cNvSpPr>
                <a:spLocks noGrp="1" noRot="1" noChangeAspect="1" noMove="1" noResize="1" noEditPoints="1" noAdjustHandles="1" noChangeArrowheads="1" noChangeShapeType="1" noTextEdit="1"/>
              </p:cNvSpPr>
              <p:nvPr>
                <p:ph type="body" idx="1"/>
              </p:nvPr>
            </p:nvSpPr>
            <p:spPr>
              <a:xfrm>
                <a:off x="342900" y="1013520"/>
                <a:ext cx="8693596" cy="5105400"/>
              </a:xfrm>
              <a:blipFill>
                <a:blip r:embed="rId2"/>
                <a:stretch>
                  <a:fillRect l="-2244" t="-3103" b="-7399"/>
                </a:stretch>
              </a:blipFill>
            </p:spPr>
            <p:txBody>
              <a:bodyPr/>
              <a:lstStyle/>
              <a:p>
                <a:r>
                  <a:rPr lang="en-US">
                    <a:noFill/>
                  </a:rPr>
                  <a:t> </a:t>
                </a:r>
              </a:p>
            </p:txBody>
          </p:sp>
        </mc:Fallback>
      </mc:AlternateContent>
    </p:spTree>
    <p:extLst>
      <p:ext uri="{BB962C8B-B14F-4D97-AF65-F5344CB8AC3E}">
        <p14:creationId xmlns:p14="http://schemas.microsoft.com/office/powerpoint/2010/main" val="908222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a:extLst>
              <a:ext uri="{FF2B5EF4-FFF2-40B4-BE49-F238E27FC236}">
                <a16:creationId xmlns:a16="http://schemas.microsoft.com/office/drawing/2014/main" id="{D1E20858-65ED-45DE-B807-5A0E07D5C523}"/>
              </a:ext>
            </a:extLst>
          </p:cNvPr>
          <p:cNvSpPr>
            <a:spLocks noGrp="1" noChangeArrowheads="1"/>
          </p:cNvSpPr>
          <p:nvPr>
            <p:ph type="title"/>
          </p:nvPr>
        </p:nvSpPr>
        <p:spPr>
          <a:xfrm>
            <a:off x="1259632" y="44624"/>
            <a:ext cx="6840760" cy="828328"/>
          </a:xfrm>
        </p:spPr>
        <p:txBody>
          <a:bodyPr/>
          <a:lstStyle/>
          <a:p>
            <a:r>
              <a:rPr lang="en-US" altLang="en-US"/>
              <a:t>RSASSA </a:t>
            </a:r>
            <a:r>
              <a:rPr lang="en-US" altLang="en-US" dirty="0"/>
              <a:t>Signatures</a:t>
            </a:r>
            <a:endParaRPr lang="en-US" altLang="en-US" sz="2400" dirty="0"/>
          </a:p>
        </p:txBody>
      </p:sp>
      <mc:AlternateContent xmlns:mc="http://schemas.openxmlformats.org/markup-compatibility/2006" xmlns:a14="http://schemas.microsoft.com/office/drawing/2010/main">
        <mc:Choice Requires="a14">
          <p:sp>
            <p:nvSpPr>
              <p:cNvPr id="15364" name="Rectangle 3">
                <a:extLst>
                  <a:ext uri="{FF2B5EF4-FFF2-40B4-BE49-F238E27FC236}">
                    <a16:creationId xmlns:a16="http://schemas.microsoft.com/office/drawing/2014/main" id="{7EFE9E80-3ABC-4A8D-AA42-15F4FBF3E0B3}"/>
                  </a:ext>
                </a:extLst>
              </p:cNvPr>
              <p:cNvSpPr>
                <a:spLocks noGrp="1" noChangeArrowheads="1"/>
              </p:cNvSpPr>
              <p:nvPr>
                <p:ph type="body" idx="1"/>
              </p:nvPr>
            </p:nvSpPr>
            <p:spPr>
              <a:xfrm>
                <a:off x="225202" y="980728"/>
                <a:ext cx="8693596" cy="5105400"/>
              </a:xfrm>
            </p:spPr>
            <p:txBody>
              <a:bodyPr/>
              <a:lstStyle/>
              <a:p>
                <a:r>
                  <a:rPr lang="en-US" altLang="en-US">
                    <a:sym typeface="Symbol" panose="05050102010706020507" pitchFamily="18" charset="2"/>
                  </a:rPr>
                  <a:t>Padding </a:t>
                </a:r>
                <a14:m>
                  <m:oMath xmlns:m="http://schemas.openxmlformats.org/officeDocument/2006/math">
                    <m:r>
                      <a:rPr lang="en-US" altLang="en-US" i="1" dirty="0">
                        <a:latin typeface="Cambria Math" panose="02040503050406030204" pitchFamily="18" charset="0"/>
                        <a:sym typeface="Symbol" panose="05050102010706020507" pitchFamily="18" charset="2"/>
                      </a:rPr>
                      <m:t>𝑚</m:t>
                    </m:r>
                  </m:oMath>
                </a14:m>
                <a:endParaRPr lang="en-US" altLang="en-US" dirty="0">
                  <a:sym typeface="Symbol" panose="05050102010706020507" pitchFamily="18" charset="2"/>
                </a:endParaRPr>
              </a:p>
              <a:p>
                <a:pPr lvl="1"/>
                <a:r>
                  <a:rPr lang="en-US" altLang="en-US">
                    <a:sym typeface="Symbol" panose="05050102010706020507" pitchFamily="18" charset="2"/>
                  </a:rPr>
                  <a:t>PKCS </a:t>
                </a:r>
                <a:r>
                  <a:rPr lang="en-US"/>
                  <a:t>#1(v2.1): RSASSA-PKCS</a:t>
                </a:r>
              </a:p>
              <a:p>
                <a:pPr lvl="2"/>
                <a:r>
                  <a:rPr lang="en-US" altLang="en-US">
                    <a:sym typeface="Symbol" panose="05050102010706020507" pitchFamily="18" charset="2"/>
                  </a:rPr>
                  <a:t>https://datatracker.ietf.org/doc/html/rfc3447</a:t>
                </a:r>
              </a:p>
              <a:p>
                <a:pPr lvl="1"/>
                <a:r>
                  <a:rPr lang="en-US" altLang="en-US">
                    <a:sym typeface="Symbol" panose="05050102010706020507" pitchFamily="18" charset="2"/>
                  </a:rPr>
                  <a:t> Probabilistic Signature Scheme: </a:t>
                </a:r>
                <a:r>
                  <a:rPr lang="en-US"/>
                  <a:t>RSASSA-PSS</a:t>
                </a:r>
                <a:endParaRPr lang="en-US" altLang="en-US">
                  <a:sym typeface="Symbol" panose="05050102010706020507" pitchFamily="18" charset="2"/>
                </a:endParaRPr>
              </a:p>
            </p:txBody>
          </p:sp>
        </mc:Choice>
        <mc:Fallback xmlns="">
          <p:sp>
            <p:nvSpPr>
              <p:cNvPr id="15364" name="Rectangle 3">
                <a:extLst>
                  <a:ext uri="{FF2B5EF4-FFF2-40B4-BE49-F238E27FC236}">
                    <a16:creationId xmlns:a16="http://schemas.microsoft.com/office/drawing/2014/main" id="{7EFE9E80-3ABC-4A8D-AA42-15F4FBF3E0B3}"/>
                  </a:ext>
                </a:extLst>
              </p:cNvPr>
              <p:cNvSpPr>
                <a:spLocks noGrp="1" noRot="1" noChangeAspect="1" noMove="1" noResize="1" noEditPoints="1" noAdjustHandles="1" noChangeArrowheads="1" noChangeShapeType="1" noTextEdit="1"/>
              </p:cNvSpPr>
              <p:nvPr>
                <p:ph type="body" idx="1"/>
              </p:nvPr>
            </p:nvSpPr>
            <p:spPr>
              <a:xfrm>
                <a:off x="225202" y="980728"/>
                <a:ext cx="8693596" cy="5105400"/>
              </a:xfrm>
              <a:blipFill>
                <a:blip r:embed="rId2"/>
                <a:stretch>
                  <a:fillRect l="-2244" t="-3106"/>
                </a:stretch>
              </a:blipFill>
            </p:spPr>
            <p:txBody>
              <a:bodyPr/>
              <a:lstStyle/>
              <a:p>
                <a:r>
                  <a:rPr lang="en-US">
                    <a:noFill/>
                  </a:rPr>
                  <a:t> </a:t>
                </a:r>
              </a:p>
            </p:txBody>
          </p:sp>
        </mc:Fallback>
      </mc:AlternateContent>
    </p:spTree>
    <p:extLst>
      <p:ext uri="{BB962C8B-B14F-4D97-AF65-F5344CB8AC3E}">
        <p14:creationId xmlns:p14="http://schemas.microsoft.com/office/powerpoint/2010/main" val="3978364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08874"/>
            <a:ext cx="7618040" cy="455830"/>
          </a:xfrm>
        </p:spPr>
        <p:txBody>
          <a:bodyPr wrap="square">
            <a:noAutofit/>
          </a:bodyPr>
          <a:lstStyle/>
          <a:p>
            <a:r>
              <a:rPr lang="en-US" sz="3600"/>
              <a:t>RSASSA-PSS </a:t>
            </a:r>
            <a:r>
              <a:rPr lang="en-US" altLang="en-US" sz="3600">
                <a:latin typeface="+mj-lt"/>
                <a:ea typeface="ヒラギノ角ゴ Pro W3" charset="-128"/>
              </a:rPr>
              <a:t>Encoding</a:t>
            </a:r>
            <a:endParaRPr lang="en-US" sz="4000" dirty="0">
              <a:latin typeface="+mj-lt"/>
            </a:endParaRPr>
          </a:p>
        </p:txBody>
      </p:sp>
      <p:pic>
        <p:nvPicPr>
          <p:cNvPr id="7" name="Picture 2" descr="M passes through Hash to get m Hash within M prime=padding sub 1, m Hash, and salt, which then passes through another hash., with output H and output through M G F. M G F and D B=padding sub 2 and salt are inputs for X O R, with output masked D B within E M, which includes hash output H and b c."/>
          <p:cNvPicPr>
            <a:picLocks noGrp="1" noChangeAspect="1" noChangeArrowheads="1"/>
          </p:cNvPicPr>
          <p:nvPr>
            <p:ph type="pic" sz="quarter" idx="14"/>
          </p:nvPr>
        </p:nvPicPr>
        <p:blipFill>
          <a:blip r:embed="rId3">
            <a:extLst>
              <a:ext uri="{28A0092B-C50C-407E-A947-70E740481C1C}">
                <a14:useLocalDpi xmlns:a14="http://schemas.microsoft.com/office/drawing/2010/main" val="0"/>
              </a:ext>
            </a:extLst>
          </a:blip>
          <a:stretch>
            <a:fillRect/>
          </a:stretch>
        </p:blipFill>
        <p:spPr bwMode="auto">
          <a:xfrm>
            <a:off x="417969" y="1094861"/>
            <a:ext cx="6147822" cy="54476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a:extLst>
              <a:ext uri="{FF2B5EF4-FFF2-40B4-BE49-F238E27FC236}">
                <a16:creationId xmlns:a16="http://schemas.microsoft.com/office/drawing/2014/main" id="{8A936231-D749-4BC5-98C2-735764ABE002}"/>
              </a:ext>
            </a:extLst>
          </p:cNvPr>
          <p:cNvSpPr>
            <a:spLocks noChangeArrowheads="1"/>
          </p:cNvSpPr>
          <p:nvPr/>
        </p:nvSpPr>
        <p:spPr bwMode="auto">
          <a:xfrm>
            <a:off x="539552" y="2204864"/>
            <a:ext cx="341987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Arial Unicode MS"/>
                <a:ea typeface="+mn-ea"/>
                <a:cs typeface="+mn-cs"/>
              </a:rPr>
              <a:t>(0x)00 00 00 00 00 00 00 00</a:t>
            </a:r>
            <a:r>
              <a:rPr kumimoji="0" lang="en-US" altLang="en-US" sz="2000" b="0" i="0" u="none" strike="noStrike" kern="1200" cap="none" spc="0" normalizeH="0" baseline="0" noProof="0">
                <a:ln>
                  <a:noFill/>
                </a:ln>
                <a:solidFill>
                  <a:srgbClr val="000000"/>
                </a:solidFill>
                <a:effectLst/>
                <a:uLnTx/>
                <a:uFillTx/>
                <a:latin typeface="Times" panose="02020603050405020304" pitchFamily="18" charset="0"/>
                <a:ea typeface="+mn-ea"/>
                <a:cs typeface="+mn-cs"/>
              </a:rPr>
              <a:t> </a:t>
            </a:r>
            <a:endPar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 name="Rectangle 1">
            <a:extLst>
              <a:ext uri="{FF2B5EF4-FFF2-40B4-BE49-F238E27FC236}">
                <a16:creationId xmlns:a16="http://schemas.microsoft.com/office/drawing/2014/main" id="{C8957A10-2311-477C-AEDE-17684501FC76}"/>
              </a:ext>
            </a:extLst>
          </p:cNvPr>
          <p:cNvSpPr>
            <a:spLocks noChangeArrowheads="1"/>
          </p:cNvSpPr>
          <p:nvPr/>
        </p:nvSpPr>
        <p:spPr bwMode="auto">
          <a:xfrm>
            <a:off x="5076056" y="5157192"/>
            <a:ext cx="13399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Arial Unicode MS"/>
                <a:ea typeface="+mn-ea"/>
                <a:cs typeface="+mn-cs"/>
              </a:rPr>
              <a:t>(0x)bc</a:t>
            </a:r>
            <a:endPar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 name="Rectangle 3">
            <a:extLst>
              <a:ext uri="{FF2B5EF4-FFF2-40B4-BE49-F238E27FC236}">
                <a16:creationId xmlns:a16="http://schemas.microsoft.com/office/drawing/2014/main" id="{484D3AAA-22AC-4373-B4E5-4381610A40D0}"/>
              </a:ext>
            </a:extLst>
          </p:cNvPr>
          <p:cNvSpPr/>
          <p:nvPr/>
        </p:nvSpPr>
        <p:spPr>
          <a:xfrm>
            <a:off x="511885" y="3442926"/>
            <a:ext cx="2169184"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Arial Unicode MS"/>
                <a:ea typeface="+mn-ea"/>
                <a:cs typeface="+mn-cs"/>
              </a:rPr>
              <a:t>(0x) 00 ..00 01</a:t>
            </a:r>
            <a:endParaRPr kumimoji="0" 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6" name="Arrow: Right 5">
            <a:extLst>
              <a:ext uri="{FF2B5EF4-FFF2-40B4-BE49-F238E27FC236}">
                <a16:creationId xmlns:a16="http://schemas.microsoft.com/office/drawing/2014/main" id="{933EBC63-E055-4F7A-8A3C-F4167519303D}"/>
              </a:ext>
            </a:extLst>
          </p:cNvPr>
          <p:cNvSpPr/>
          <p:nvPr/>
        </p:nvSpPr>
        <p:spPr bwMode="auto">
          <a:xfrm>
            <a:off x="6381665" y="5915438"/>
            <a:ext cx="819230" cy="307777"/>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pitchFamily="18" charset="0"/>
              <a:ea typeface="+mn-ea"/>
              <a:cs typeface="+mn-cs"/>
            </a:endParaRPr>
          </a:p>
        </p:txBody>
      </p:sp>
      <p:sp>
        <p:nvSpPr>
          <p:cNvPr id="8" name="TextBox 7">
            <a:extLst>
              <a:ext uri="{FF2B5EF4-FFF2-40B4-BE49-F238E27FC236}">
                <a16:creationId xmlns:a16="http://schemas.microsoft.com/office/drawing/2014/main" id="{655E4E67-D521-45D7-A0DF-FCDA8F3783E4}"/>
              </a:ext>
            </a:extLst>
          </p:cNvPr>
          <p:cNvSpPr txBox="1"/>
          <p:nvPr/>
        </p:nvSpPr>
        <p:spPr>
          <a:xfrm>
            <a:off x="5823887" y="5464969"/>
            <a:ext cx="2118913"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Times" panose="02020603050405020304" pitchFamily="18" charset="0"/>
                <a:ea typeface="+mn-ea"/>
                <a:cs typeface="+mn-cs"/>
              </a:rPr>
              <a:t>RSA encrypt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377519A-2144-4CA2-824E-F434DDA82A5A}"/>
                  </a:ext>
                </a:extLst>
              </p:cNvPr>
              <p:cNvSpPr txBox="1"/>
              <p:nvPr/>
            </p:nvSpPr>
            <p:spPr>
              <a:xfrm>
                <a:off x="7632989" y="5807716"/>
                <a:ext cx="453842"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𝑟</m:t>
                      </m:r>
                    </m:oMath>
                  </m:oMathPara>
                </a14:m>
                <a:endParaRPr kumimoji="0" lang="en-US" sz="2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mc:Choice>
        <mc:Fallback xmlns="">
          <p:sp>
            <p:nvSpPr>
              <p:cNvPr id="9" name="TextBox 8">
                <a:extLst>
                  <a:ext uri="{FF2B5EF4-FFF2-40B4-BE49-F238E27FC236}">
                    <a16:creationId xmlns:a16="http://schemas.microsoft.com/office/drawing/2014/main" id="{8377519A-2144-4CA2-824E-F434DDA82A5A}"/>
                  </a:ext>
                </a:extLst>
              </p:cNvPr>
              <p:cNvSpPr txBox="1">
                <a:spLocks noRot="1" noChangeAspect="1" noMove="1" noResize="1" noEditPoints="1" noAdjustHandles="1" noChangeArrowheads="1" noChangeShapeType="1" noTextEdit="1"/>
              </p:cNvSpPr>
              <p:nvPr/>
            </p:nvSpPr>
            <p:spPr>
              <a:xfrm>
                <a:off x="7632989" y="5807716"/>
                <a:ext cx="453842" cy="523220"/>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77298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a:extLst>
              <a:ext uri="{FF2B5EF4-FFF2-40B4-BE49-F238E27FC236}">
                <a16:creationId xmlns:a16="http://schemas.microsoft.com/office/drawing/2014/main" id="{1E83BEBF-8B01-499D-84D1-DCBF23310668}"/>
              </a:ext>
            </a:extLst>
          </p:cNvPr>
          <p:cNvSpPr>
            <a:spLocks noGrp="1" noChangeArrowheads="1"/>
          </p:cNvSpPr>
          <p:nvPr>
            <p:ph idx="4294967295"/>
          </p:nvPr>
        </p:nvSpPr>
        <p:spPr>
          <a:xfrm>
            <a:off x="-66502" y="1636931"/>
            <a:ext cx="7620000" cy="4724400"/>
          </a:xfrm>
        </p:spPr>
        <p:txBody>
          <a:bodyPr/>
          <a:lstStyle/>
          <a:p>
            <a:pPr lvl="1" eaLnBrk="1" hangingPunct="1">
              <a:lnSpc>
                <a:spcPct val="90000"/>
              </a:lnSpc>
              <a:buClr>
                <a:srgbClr val="9E9EFF"/>
              </a:buClr>
            </a:pPr>
            <a:r>
              <a:rPr lang="en-US" altLang="zh-CN" sz="2400" b="1">
                <a:ea typeface="宋体" panose="02010600030101010101" pitchFamily="2" charset="-122"/>
              </a:rPr>
              <a:t>Confidentiality</a:t>
            </a:r>
            <a:r>
              <a:rPr lang="en-US" altLang="zh-CN" sz="2400">
                <a:ea typeface="宋体" panose="02010600030101010101" pitchFamily="2" charset="-122"/>
              </a:rPr>
              <a:t>  </a:t>
            </a:r>
            <a:endParaRPr lang="en-US" altLang="zh-CN" sz="2400" dirty="0">
              <a:ea typeface="宋体" panose="02010600030101010101" pitchFamily="2" charset="-122"/>
            </a:endParaRPr>
          </a:p>
          <a:p>
            <a:pPr lvl="2" eaLnBrk="1" hangingPunct="1">
              <a:lnSpc>
                <a:spcPct val="90000"/>
              </a:lnSpc>
              <a:buClr>
                <a:srgbClr val="9E9EFF"/>
              </a:buClr>
            </a:pPr>
            <a:r>
              <a:rPr lang="en-US" altLang="zh-CN" sz="2100">
                <a:ea typeface="宋体" panose="02010600030101010101" pitchFamily="2" charset="-122"/>
              </a:rPr>
              <a:t>including data in transmission and storage states</a:t>
            </a:r>
          </a:p>
          <a:p>
            <a:pPr lvl="1" eaLnBrk="1" hangingPunct="1">
              <a:lnSpc>
                <a:spcPct val="90000"/>
              </a:lnSpc>
              <a:spcBef>
                <a:spcPts val="1800"/>
              </a:spcBef>
              <a:buClr>
                <a:srgbClr val="9E9EFF"/>
              </a:buClr>
            </a:pPr>
            <a:r>
              <a:rPr lang="en-US" altLang="zh-CN" sz="2400" b="1">
                <a:ea typeface="宋体" panose="02010600030101010101" pitchFamily="2" charset="-122"/>
              </a:rPr>
              <a:t>Privacy</a:t>
            </a:r>
          </a:p>
          <a:p>
            <a:pPr lvl="1" eaLnBrk="1" hangingPunct="1">
              <a:lnSpc>
                <a:spcPct val="90000"/>
              </a:lnSpc>
              <a:spcBef>
                <a:spcPts val="2400"/>
              </a:spcBef>
              <a:buClr>
                <a:srgbClr val="9E9EFF"/>
              </a:buClr>
            </a:pPr>
            <a:r>
              <a:rPr lang="en-US" altLang="zh-CN" sz="2400">
                <a:ea typeface="宋体" panose="02010600030101010101" pitchFamily="2" charset="-122"/>
              </a:rPr>
              <a:t> </a:t>
            </a:r>
            <a:r>
              <a:rPr lang="en-US" altLang="zh-CN" sz="2400" b="1" dirty="0">
                <a:ea typeface="宋体" panose="02010600030101010101" pitchFamily="2" charset="-122"/>
              </a:rPr>
              <a:t>Data integrity           </a:t>
            </a:r>
          </a:p>
          <a:p>
            <a:pPr lvl="2" eaLnBrk="1" hangingPunct="1">
              <a:lnSpc>
                <a:spcPct val="90000"/>
              </a:lnSpc>
              <a:buClr>
                <a:srgbClr val="9E9EFF"/>
              </a:buClr>
            </a:pPr>
            <a:r>
              <a:rPr lang="en-US" altLang="zh-CN" sz="2100" dirty="0">
                <a:ea typeface="宋体" panose="02010600030101010101" pitchFamily="2" charset="-122"/>
              </a:rPr>
              <a:t>including data in transmission and storage state</a:t>
            </a:r>
          </a:p>
          <a:p>
            <a:pPr lvl="1" eaLnBrk="1" hangingPunct="1">
              <a:lnSpc>
                <a:spcPct val="90000"/>
              </a:lnSpc>
              <a:spcBef>
                <a:spcPts val="1800"/>
              </a:spcBef>
              <a:buClr>
                <a:srgbClr val="9E9EFF"/>
              </a:buClr>
            </a:pPr>
            <a:r>
              <a:rPr lang="en-US" altLang="zh-CN" sz="2400" b="1">
                <a:ea typeface="宋体" panose="02010600030101010101" pitchFamily="2" charset="-122"/>
              </a:rPr>
              <a:t>Authentication</a:t>
            </a:r>
            <a:endParaRPr lang="en-US" altLang="zh-CN" sz="2400" b="1" dirty="0">
              <a:ea typeface="宋体" panose="02010600030101010101" pitchFamily="2" charset="-122"/>
            </a:endParaRPr>
          </a:p>
          <a:p>
            <a:pPr lvl="2" eaLnBrk="1" hangingPunct="1">
              <a:lnSpc>
                <a:spcPct val="90000"/>
              </a:lnSpc>
              <a:buClr>
                <a:srgbClr val="9E9EFF"/>
              </a:buClr>
              <a:buFont typeface="Arial" panose="020B0604020202020204" pitchFamily="34" charset="0"/>
              <a:buChar char="•"/>
            </a:pPr>
            <a:r>
              <a:rPr lang="en-US" altLang="zh-CN" dirty="0">
                <a:ea typeface="宋体" panose="02010600030101010101" pitchFamily="2" charset="-122"/>
              </a:rPr>
              <a:t>All nodes </a:t>
            </a:r>
            <a:r>
              <a:rPr lang="en-US" altLang="zh-CN">
                <a:ea typeface="宋体" panose="02010600030101010101" pitchFamily="2" charset="-122"/>
              </a:rPr>
              <a:t>in network, users, API,..</a:t>
            </a:r>
            <a:endParaRPr lang="en-US" altLang="zh-CN" dirty="0">
              <a:ea typeface="宋体" panose="02010600030101010101" pitchFamily="2" charset="-122"/>
            </a:endParaRPr>
          </a:p>
          <a:p>
            <a:pPr lvl="1" eaLnBrk="1" hangingPunct="1">
              <a:lnSpc>
                <a:spcPct val="90000"/>
              </a:lnSpc>
              <a:spcBef>
                <a:spcPts val="1800"/>
              </a:spcBef>
              <a:buClr>
                <a:srgbClr val="9E9EFF"/>
              </a:buClr>
            </a:pPr>
            <a:r>
              <a:rPr lang="en-US" altLang="zh-CN" sz="2400" b="1">
                <a:ea typeface="宋体" panose="02010600030101010101" pitchFamily="2" charset="-122"/>
              </a:rPr>
              <a:t>Non-repudiation</a:t>
            </a:r>
            <a:endParaRPr lang="en-US" altLang="zh-CN" sz="2400" b="1" dirty="0">
              <a:ea typeface="宋体" panose="02010600030101010101" pitchFamily="2" charset="-122"/>
            </a:endParaRPr>
          </a:p>
          <a:p>
            <a:pPr lvl="1" eaLnBrk="1" hangingPunct="1">
              <a:lnSpc>
                <a:spcPct val="90000"/>
              </a:lnSpc>
              <a:spcBef>
                <a:spcPts val="2400"/>
              </a:spcBef>
              <a:buClr>
                <a:srgbClr val="9E9EFF"/>
              </a:buClr>
            </a:pPr>
            <a:r>
              <a:rPr lang="en-US" altLang="zh-CN" sz="2400" dirty="0">
                <a:solidFill>
                  <a:srgbClr val="FF0000"/>
                </a:solidFill>
                <a:ea typeface="宋体" panose="02010600030101010101" pitchFamily="2" charset="-122"/>
              </a:rPr>
              <a:t> Availability</a:t>
            </a:r>
          </a:p>
          <a:p>
            <a:pPr lvl="1" eaLnBrk="1" hangingPunct="1">
              <a:lnSpc>
                <a:spcPct val="90000"/>
              </a:lnSpc>
              <a:buClr>
                <a:srgbClr val="9E9EFF"/>
              </a:buClr>
            </a:pPr>
            <a:endParaRPr lang="en-US" altLang="zh-CN" dirty="0">
              <a:ea typeface="宋体" panose="02010600030101010101" pitchFamily="2" charset="-122"/>
            </a:endParaRPr>
          </a:p>
        </p:txBody>
      </p:sp>
      <p:sp>
        <p:nvSpPr>
          <p:cNvPr id="5" name="Rectangle 2">
            <a:extLst>
              <a:ext uri="{FF2B5EF4-FFF2-40B4-BE49-F238E27FC236}">
                <a16:creationId xmlns:a16="http://schemas.microsoft.com/office/drawing/2014/main" id="{1AE1D8BC-11A3-409C-8157-54B3A2837DF6}"/>
              </a:ext>
            </a:extLst>
          </p:cNvPr>
          <p:cNvSpPr txBox="1">
            <a:spLocks noRot="1" noChangeArrowheads="1"/>
          </p:cNvSpPr>
          <p:nvPr/>
        </p:nvSpPr>
        <p:spPr bwMode="auto">
          <a:xfrm>
            <a:off x="817418" y="-134029"/>
            <a:ext cx="670560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5" rIns="91429" bIns="45715" numCol="1" anchor="ctr"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Arial" charset="0"/>
              </a:defRPr>
            </a:lvl2pPr>
            <a:lvl3pPr algn="l" rtl="0" eaLnBrk="0" fontAlgn="base" hangingPunct="0">
              <a:spcBef>
                <a:spcPct val="0"/>
              </a:spcBef>
              <a:spcAft>
                <a:spcPct val="0"/>
              </a:spcAft>
              <a:defRPr sz="4400">
                <a:solidFill>
                  <a:schemeClr val="tx2"/>
                </a:solidFill>
                <a:latin typeface="Arial" charset="0"/>
              </a:defRPr>
            </a:lvl3pPr>
            <a:lvl4pPr algn="l" rtl="0" eaLnBrk="0" fontAlgn="base" hangingPunct="0">
              <a:spcBef>
                <a:spcPct val="0"/>
              </a:spcBef>
              <a:spcAft>
                <a:spcPct val="0"/>
              </a:spcAft>
              <a:defRPr sz="4400">
                <a:solidFill>
                  <a:schemeClr val="tx2"/>
                </a:solidFill>
                <a:latin typeface="Arial" charset="0"/>
              </a:defRPr>
            </a:lvl4pPr>
            <a:lvl5pPr algn="l" rtl="0" eaLnBrk="0" fontAlgn="base" hangingPunct="0">
              <a:spcBef>
                <a:spcPct val="0"/>
              </a:spcBef>
              <a:spcAft>
                <a:spcPct val="0"/>
              </a:spcAft>
              <a:defRPr sz="4400">
                <a:solidFill>
                  <a:schemeClr val="tx2"/>
                </a:solidFill>
                <a:latin typeface="Arial" charset="0"/>
              </a:defRPr>
            </a:lvl5pPr>
            <a:lvl6pPr marL="457200" algn="l" rtl="0" fontAlgn="base">
              <a:spcBef>
                <a:spcPct val="0"/>
              </a:spcBef>
              <a:spcAft>
                <a:spcPct val="0"/>
              </a:spcAft>
              <a:defRPr sz="4400">
                <a:solidFill>
                  <a:schemeClr val="tx2"/>
                </a:solidFill>
                <a:latin typeface="Arial" charset="0"/>
              </a:defRPr>
            </a:lvl6pPr>
            <a:lvl7pPr marL="914400" algn="l" rtl="0" fontAlgn="base">
              <a:spcBef>
                <a:spcPct val="0"/>
              </a:spcBef>
              <a:spcAft>
                <a:spcPct val="0"/>
              </a:spcAft>
              <a:defRPr sz="4400">
                <a:solidFill>
                  <a:schemeClr val="tx2"/>
                </a:solidFill>
                <a:latin typeface="Arial" charset="0"/>
              </a:defRPr>
            </a:lvl7pPr>
            <a:lvl8pPr marL="1371600" algn="l" rtl="0" fontAlgn="base">
              <a:spcBef>
                <a:spcPct val="0"/>
              </a:spcBef>
              <a:spcAft>
                <a:spcPct val="0"/>
              </a:spcAft>
              <a:defRPr sz="4400">
                <a:solidFill>
                  <a:schemeClr val="tx2"/>
                </a:solidFill>
                <a:latin typeface="Arial" charset="0"/>
              </a:defRPr>
            </a:lvl8pPr>
            <a:lvl9pPr marL="1828800" algn="l" rtl="0" fontAlgn="base">
              <a:spcBef>
                <a:spcPct val="0"/>
              </a:spcBef>
              <a:spcAft>
                <a:spcPct val="0"/>
              </a:spcAft>
              <a:defRPr sz="4400">
                <a:solidFill>
                  <a:schemeClr val="tx2"/>
                </a:solidFill>
                <a:latin typeface="Arial" charset="0"/>
              </a:defRPr>
            </a:lvl9pPr>
          </a:lstStyle>
          <a:p>
            <a:pPr marL="0" indent="0" eaLnBrk="1" hangingPunct="1">
              <a:lnSpc>
                <a:spcPct val="90000"/>
              </a:lnSpc>
              <a:buClr>
                <a:srgbClr val="9E9EFF"/>
              </a:buClr>
              <a:buNone/>
            </a:pPr>
            <a:r>
              <a:rPr lang="en-US" sz="4000" b="1">
                <a:latin typeface="Times New Roman" panose="02020603050405020304" pitchFamily="18" charset="0"/>
                <a:cs typeface="Times New Roman" panose="02020603050405020304" pitchFamily="18" charset="0"/>
              </a:rPr>
              <a:t>Motivations</a:t>
            </a:r>
            <a:endParaRPr lang="en-US" altLang="zh-CN" sz="4000" dirty="0"/>
          </a:p>
        </p:txBody>
      </p:sp>
      <p:sp>
        <p:nvSpPr>
          <p:cNvPr id="4" name="TextBox 3">
            <a:extLst>
              <a:ext uri="{FF2B5EF4-FFF2-40B4-BE49-F238E27FC236}">
                <a16:creationId xmlns:a16="http://schemas.microsoft.com/office/drawing/2014/main" id="{76F3751D-0463-47F0-9AE7-424A4B546501}"/>
              </a:ext>
            </a:extLst>
          </p:cNvPr>
          <p:cNvSpPr txBox="1"/>
          <p:nvPr/>
        </p:nvSpPr>
        <p:spPr>
          <a:xfrm>
            <a:off x="609600" y="990600"/>
            <a:ext cx="3172663" cy="646331"/>
          </a:xfrm>
          <a:prstGeom prst="rect">
            <a:avLst/>
          </a:prstGeom>
          <a:noFill/>
        </p:spPr>
        <p:txBody>
          <a:bodyPr wrap="none" rtlCol="0">
            <a:spAutoFit/>
          </a:bodyPr>
          <a:lstStyle/>
          <a:p>
            <a:r>
              <a:rPr lang="en-US" sz="3600" b="1">
                <a:latin typeface="Times New Roman" panose="02020603050405020304" pitchFamily="18" charset="0"/>
                <a:cs typeface="Times New Roman" panose="02020603050405020304" pitchFamily="18" charset="0"/>
              </a:rPr>
              <a:t>Security goals?</a:t>
            </a:r>
          </a:p>
        </p:txBody>
      </p:sp>
      <p:sp>
        <p:nvSpPr>
          <p:cNvPr id="6" name="TextBox 5">
            <a:extLst>
              <a:ext uri="{FF2B5EF4-FFF2-40B4-BE49-F238E27FC236}">
                <a16:creationId xmlns:a16="http://schemas.microsoft.com/office/drawing/2014/main" id="{6CA9F182-F53F-4C92-9D86-40170A97A49D}"/>
              </a:ext>
            </a:extLst>
          </p:cNvPr>
          <p:cNvSpPr txBox="1"/>
          <p:nvPr/>
        </p:nvSpPr>
        <p:spPr>
          <a:xfrm>
            <a:off x="7010400" y="1905000"/>
            <a:ext cx="2185214" cy="369332"/>
          </a:xfrm>
          <a:prstGeom prst="rect">
            <a:avLst/>
          </a:prstGeom>
          <a:noFill/>
        </p:spPr>
        <p:txBody>
          <a:bodyPr wrap="none" rtlCol="0">
            <a:spAutoFit/>
          </a:bodyPr>
          <a:lstStyle/>
          <a:p>
            <a:r>
              <a:rPr lang="en-US"/>
              <a:t> </a:t>
            </a:r>
            <a:r>
              <a:rPr lang="en-US" b="1"/>
              <a:t>cipher algorithms</a:t>
            </a:r>
          </a:p>
        </p:txBody>
      </p:sp>
      <p:sp>
        <p:nvSpPr>
          <p:cNvPr id="7" name="Right Brace 6">
            <a:extLst>
              <a:ext uri="{FF2B5EF4-FFF2-40B4-BE49-F238E27FC236}">
                <a16:creationId xmlns:a16="http://schemas.microsoft.com/office/drawing/2014/main" id="{724694EE-6F8E-4F56-A251-FFACCDB0F4B6}"/>
              </a:ext>
            </a:extLst>
          </p:cNvPr>
          <p:cNvSpPr/>
          <p:nvPr/>
        </p:nvSpPr>
        <p:spPr bwMode="auto">
          <a:xfrm>
            <a:off x="6890547" y="1751231"/>
            <a:ext cx="228952" cy="1449169"/>
          </a:xfrm>
          <a:prstGeom prst="rightBrace">
            <a:avLst/>
          </a:prstGeom>
          <a:noFill/>
          <a:ln w="2857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pitchFamily="18" charset="0"/>
            </a:endParaRPr>
          </a:p>
        </p:txBody>
      </p:sp>
      <p:sp>
        <p:nvSpPr>
          <p:cNvPr id="9" name="Right Brace 8">
            <a:extLst>
              <a:ext uri="{FF2B5EF4-FFF2-40B4-BE49-F238E27FC236}">
                <a16:creationId xmlns:a16="http://schemas.microsoft.com/office/drawing/2014/main" id="{D3F7CA60-E31E-43A6-B67C-428906C51F2A}"/>
              </a:ext>
            </a:extLst>
          </p:cNvPr>
          <p:cNvSpPr/>
          <p:nvPr/>
        </p:nvSpPr>
        <p:spPr bwMode="auto">
          <a:xfrm>
            <a:off x="6890547" y="3429001"/>
            <a:ext cx="228952" cy="2057399"/>
          </a:xfrm>
          <a:prstGeom prst="rightBrace">
            <a:avLst/>
          </a:prstGeom>
          <a:noFill/>
          <a:ln w="2857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pitchFamily="18" charset="0"/>
            </a:endParaRPr>
          </a:p>
        </p:txBody>
      </p:sp>
      <p:sp>
        <p:nvSpPr>
          <p:cNvPr id="10" name="TextBox 9">
            <a:extLst>
              <a:ext uri="{FF2B5EF4-FFF2-40B4-BE49-F238E27FC236}">
                <a16:creationId xmlns:a16="http://schemas.microsoft.com/office/drawing/2014/main" id="{81F68BA5-7BB1-4F74-9092-0308DBC889C6}"/>
              </a:ext>
            </a:extLst>
          </p:cNvPr>
          <p:cNvSpPr txBox="1"/>
          <p:nvPr/>
        </p:nvSpPr>
        <p:spPr>
          <a:xfrm>
            <a:off x="7119499" y="4064130"/>
            <a:ext cx="248786" cy="369332"/>
          </a:xfrm>
          <a:prstGeom prst="rect">
            <a:avLst/>
          </a:prstGeom>
          <a:noFill/>
        </p:spPr>
        <p:txBody>
          <a:bodyPr wrap="none" rtlCol="0">
            <a:spAutoFit/>
          </a:bodyPr>
          <a:lstStyle/>
          <a:p>
            <a:r>
              <a:rPr lang="en-US"/>
              <a:t> </a:t>
            </a:r>
            <a:endParaRPr lang="en-US" b="1"/>
          </a:p>
        </p:txBody>
      </p:sp>
      <p:sp>
        <p:nvSpPr>
          <p:cNvPr id="11" name="TextBox 10">
            <a:extLst>
              <a:ext uri="{FF2B5EF4-FFF2-40B4-BE49-F238E27FC236}">
                <a16:creationId xmlns:a16="http://schemas.microsoft.com/office/drawing/2014/main" id="{80C17560-5C04-4459-97A0-4BD73A5932EB}"/>
              </a:ext>
            </a:extLst>
          </p:cNvPr>
          <p:cNvSpPr txBox="1"/>
          <p:nvPr/>
        </p:nvSpPr>
        <p:spPr>
          <a:xfrm>
            <a:off x="7112572" y="4145261"/>
            <a:ext cx="2056973" cy="923330"/>
          </a:xfrm>
          <a:prstGeom prst="rect">
            <a:avLst/>
          </a:prstGeom>
          <a:noFill/>
        </p:spPr>
        <p:txBody>
          <a:bodyPr wrap="none" rtlCol="0">
            <a:spAutoFit/>
          </a:bodyPr>
          <a:lstStyle/>
          <a:p>
            <a:r>
              <a:rPr lang="en-US" b="1"/>
              <a:t>HMAC,</a:t>
            </a:r>
          </a:p>
          <a:p>
            <a:r>
              <a:rPr lang="en-US" b="1"/>
              <a:t>Digital signature </a:t>
            </a:r>
          </a:p>
          <a:p>
            <a:r>
              <a:rPr lang="en-US" b="1"/>
              <a:t>Digital certificate</a:t>
            </a:r>
          </a:p>
        </p:txBody>
      </p:sp>
      <p:sp>
        <p:nvSpPr>
          <p:cNvPr id="8" name="Rectangle 7">
            <a:extLst>
              <a:ext uri="{FF2B5EF4-FFF2-40B4-BE49-F238E27FC236}">
                <a16:creationId xmlns:a16="http://schemas.microsoft.com/office/drawing/2014/main" id="{42126D23-5AA9-4444-A4AF-DD6E20C65474}"/>
              </a:ext>
            </a:extLst>
          </p:cNvPr>
          <p:cNvSpPr/>
          <p:nvPr/>
        </p:nvSpPr>
        <p:spPr>
          <a:xfrm>
            <a:off x="7086600" y="2526268"/>
            <a:ext cx="1800493" cy="369332"/>
          </a:xfrm>
          <a:prstGeom prst="rect">
            <a:avLst/>
          </a:prstGeom>
        </p:spPr>
        <p:txBody>
          <a:bodyPr wrap="none">
            <a:spAutoFit/>
          </a:bodyPr>
          <a:lstStyle/>
          <a:p>
            <a:r>
              <a:rPr lang="en-US" b="1"/>
              <a:t>key agreement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608" y="208354"/>
            <a:ext cx="7776864" cy="484342"/>
          </a:xfrm>
        </p:spPr>
        <p:txBody>
          <a:bodyPr wrap="square">
            <a:noAutofit/>
          </a:bodyPr>
          <a:lstStyle/>
          <a:p>
            <a:r>
              <a:rPr lang="en-US" altLang="en-US" spc="-450" dirty="0">
                <a:latin typeface="+mj-lt"/>
                <a:ea typeface="ヒラギノ角ゴ Pro W3" charset="-128"/>
              </a:rPr>
              <a:t>R </a:t>
            </a:r>
            <a:r>
              <a:rPr lang="en-US" altLang="en-US" spc="-450">
                <a:latin typeface="+mj-lt"/>
                <a:ea typeface="ヒラギノ角ゴ Pro W3" charset="-128"/>
              </a:rPr>
              <a:t>S </a:t>
            </a:r>
            <a:r>
              <a:rPr lang="en-US" altLang="en-US">
                <a:latin typeface="+mj-lt"/>
                <a:ea typeface="ヒラギノ角ゴ Pro W3" charset="-128"/>
              </a:rPr>
              <a:t>A</a:t>
            </a:r>
            <a:r>
              <a:rPr lang="en-US"/>
              <a:t>SSA</a:t>
            </a:r>
            <a:r>
              <a:rPr lang="en-US" altLang="en-US">
                <a:latin typeface="+mj-lt"/>
                <a:ea typeface="ヒラギノ角ゴ Pro W3" charset="-128"/>
              </a:rPr>
              <a:t>-</a:t>
            </a:r>
            <a:r>
              <a:rPr lang="en-US" altLang="en-US" spc="-450">
                <a:latin typeface="+mj-lt"/>
                <a:ea typeface="ヒラギノ角ゴ Pro W3" charset="-128"/>
              </a:rPr>
              <a:t>P </a:t>
            </a:r>
            <a:r>
              <a:rPr lang="en-US" altLang="en-US" spc="-450" dirty="0">
                <a:latin typeface="+mj-lt"/>
                <a:ea typeface="ヒラギノ角ゴ Pro W3" charset="-128"/>
              </a:rPr>
              <a:t>S </a:t>
            </a:r>
            <a:r>
              <a:rPr lang="en-US" altLang="en-US" err="1">
                <a:latin typeface="+mj-lt"/>
                <a:ea typeface="ヒラギノ角ゴ Pro W3" charset="-128"/>
              </a:rPr>
              <a:t>S</a:t>
            </a:r>
            <a:r>
              <a:rPr lang="en-US" altLang="en-US">
                <a:latin typeface="+mj-lt"/>
                <a:ea typeface="ヒラギノ角ゴ Pro W3" charset="-128"/>
              </a:rPr>
              <a:t> verifying</a:t>
            </a:r>
            <a:endParaRPr lang="en-US" sz="3600" dirty="0">
              <a:latin typeface="+mj-lt"/>
            </a:endParaRPr>
          </a:p>
        </p:txBody>
      </p:sp>
      <p:pic>
        <p:nvPicPr>
          <p:cNvPr id="7" name="Picture 2" descr="M passes through Hash to get m Hash. E M=masked D B, H, and b c has H passing through M G F to get d b Mask, which joins masked D B as inputs for X O R. Output X O R is part of D B with salt. Outputs m Hash and salt are part of M prime along with padding sub 1. From M prime, m Hash is input for Hash with output H prime."/>
          <p:cNvPicPr>
            <a:picLocks noGrp="1" noChangeAspect="1" noChangeArrowheads="1"/>
          </p:cNvPicPr>
          <p:nvPr>
            <p:ph type="pic" sz="quarter" idx="14"/>
          </p:nvPr>
        </p:nvPicPr>
        <p:blipFill>
          <a:blip r:embed="rId3">
            <a:extLst>
              <a:ext uri="{28A0092B-C50C-407E-A947-70E740481C1C}">
                <a14:useLocalDpi xmlns:a14="http://schemas.microsoft.com/office/drawing/2010/main" val="0"/>
              </a:ext>
            </a:extLst>
          </a:blip>
          <a:stretch>
            <a:fillRect/>
          </a:stretch>
        </p:blipFill>
        <p:spPr bwMode="auto">
          <a:xfrm>
            <a:off x="2843808" y="980728"/>
            <a:ext cx="5561018" cy="54316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Arrow: Right 3">
            <a:extLst>
              <a:ext uri="{FF2B5EF4-FFF2-40B4-BE49-F238E27FC236}">
                <a16:creationId xmlns:a16="http://schemas.microsoft.com/office/drawing/2014/main" id="{38B53613-A477-47F9-99F1-BBD537CF3306}"/>
              </a:ext>
            </a:extLst>
          </p:cNvPr>
          <p:cNvSpPr/>
          <p:nvPr/>
        </p:nvSpPr>
        <p:spPr bwMode="auto">
          <a:xfrm rot="5400000">
            <a:off x="6503483" y="1381678"/>
            <a:ext cx="313497" cy="414769"/>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pitchFamily="18" charset="0"/>
              <a:ea typeface="+mn-ea"/>
              <a:cs typeface="+mn-cs"/>
            </a:endParaRPr>
          </a:p>
        </p:txBody>
      </p:sp>
      <p:sp>
        <p:nvSpPr>
          <p:cNvPr id="5" name="TextBox 4">
            <a:extLst>
              <a:ext uri="{FF2B5EF4-FFF2-40B4-BE49-F238E27FC236}">
                <a16:creationId xmlns:a16="http://schemas.microsoft.com/office/drawing/2014/main" id="{D92E9B5C-607E-4EE6-8C63-89A5610794EE}"/>
              </a:ext>
            </a:extLst>
          </p:cNvPr>
          <p:cNvSpPr txBox="1"/>
          <p:nvPr/>
        </p:nvSpPr>
        <p:spPr>
          <a:xfrm>
            <a:off x="5853043" y="962786"/>
            <a:ext cx="2029145"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Times" panose="02020603050405020304" pitchFamily="18" charset="0"/>
                <a:ea typeface="+mn-ea"/>
                <a:cs typeface="+mn-cs"/>
              </a:rPr>
              <a:t>RSA decrypt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995F986-5380-4BFE-865A-7BD2778F0B73}"/>
                  </a:ext>
                </a:extLst>
              </p:cNvPr>
              <p:cNvSpPr txBox="1"/>
              <p:nvPr/>
            </p:nvSpPr>
            <p:spPr>
              <a:xfrm>
                <a:off x="755576" y="937241"/>
                <a:ext cx="1420582"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sSup>
                        <m:sSupPr>
                          <m:ctrlP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𝑀</m:t>
                          </m:r>
                        </m:e>
                        <m:sup>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𝑟</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oMath>
                  </m:oMathPara>
                </a14:m>
                <a:endParaRPr kumimoji="0" lang="en-US" sz="2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mc:Choice>
        <mc:Fallback xmlns="">
          <p:sp>
            <p:nvSpPr>
              <p:cNvPr id="6" name="TextBox 5">
                <a:extLst>
                  <a:ext uri="{FF2B5EF4-FFF2-40B4-BE49-F238E27FC236}">
                    <a16:creationId xmlns:a16="http://schemas.microsoft.com/office/drawing/2014/main" id="{5995F986-5380-4BFE-865A-7BD2778F0B73}"/>
                  </a:ext>
                </a:extLst>
              </p:cNvPr>
              <p:cNvSpPr txBox="1">
                <a:spLocks noRot="1" noChangeAspect="1" noMove="1" noResize="1" noEditPoints="1" noAdjustHandles="1" noChangeArrowheads="1" noChangeShapeType="1" noTextEdit="1"/>
              </p:cNvSpPr>
              <p:nvPr/>
            </p:nvSpPr>
            <p:spPr>
              <a:xfrm>
                <a:off x="755576" y="937241"/>
                <a:ext cx="1420582"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95F7A451-F5A2-4C2B-8E92-B37CA54C91FD}"/>
                  </a:ext>
                </a:extLst>
              </p:cNvPr>
              <p:cNvSpPr/>
              <p:nvPr/>
            </p:nvSpPr>
            <p:spPr>
              <a:xfrm>
                <a:off x="3871558" y="980728"/>
                <a:ext cx="556426" cy="492443"/>
              </a:xfrm>
              <a:prstGeom prst="rect">
                <a:avLst/>
              </a:prstGeom>
              <a:solidFill>
                <a:schemeClr val="bg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𝑀</m:t>
                          </m:r>
                        </m:e>
                        <m:sup>
                          <m:r>
                            <a:rPr kumimoji="0" lang="en-US"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oMath>
                  </m:oMathPara>
                </a14:m>
                <a:endParaRPr kumimoji="0" lang="en-US" sz="26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mc:Choice>
        <mc:Fallback xmlns="">
          <p:sp>
            <p:nvSpPr>
              <p:cNvPr id="3" name="Rectangle 2">
                <a:extLst>
                  <a:ext uri="{FF2B5EF4-FFF2-40B4-BE49-F238E27FC236}">
                    <a16:creationId xmlns:a16="http://schemas.microsoft.com/office/drawing/2014/main" id="{95F7A451-F5A2-4C2B-8E92-B37CA54C91FD}"/>
                  </a:ext>
                </a:extLst>
              </p:cNvPr>
              <p:cNvSpPr>
                <a:spLocks noRot="1" noChangeAspect="1" noMove="1" noResize="1" noEditPoints="1" noAdjustHandles="1" noChangeArrowheads="1" noChangeShapeType="1" noTextEdit="1"/>
              </p:cNvSpPr>
              <p:nvPr/>
            </p:nvSpPr>
            <p:spPr>
              <a:xfrm>
                <a:off x="3871558" y="980728"/>
                <a:ext cx="556426" cy="49244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63DA07E-AB13-45EE-8ED2-CA9227E3728D}"/>
                  </a:ext>
                </a:extLst>
              </p:cNvPr>
              <p:cNvSpPr/>
              <p:nvPr/>
            </p:nvSpPr>
            <p:spPr>
              <a:xfrm>
                <a:off x="6452847" y="658123"/>
                <a:ext cx="453842" cy="523220"/>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𝑟</m:t>
                      </m:r>
                    </m:oMath>
                  </m:oMathPara>
                </a14:m>
                <a:endParaRPr kumimoji="0" lang="en-US" sz="2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mc:Choice>
        <mc:Fallback xmlns="">
          <p:sp>
            <p:nvSpPr>
              <p:cNvPr id="8" name="Rectangle 7">
                <a:extLst>
                  <a:ext uri="{FF2B5EF4-FFF2-40B4-BE49-F238E27FC236}">
                    <a16:creationId xmlns:a16="http://schemas.microsoft.com/office/drawing/2014/main" id="{963DA07E-AB13-45EE-8ED2-CA9227E3728D}"/>
                  </a:ext>
                </a:extLst>
              </p:cNvPr>
              <p:cNvSpPr>
                <a:spLocks noRot="1" noChangeAspect="1" noMove="1" noResize="1" noEditPoints="1" noAdjustHandles="1" noChangeArrowheads="1" noChangeShapeType="1" noTextEdit="1"/>
              </p:cNvSpPr>
              <p:nvPr/>
            </p:nvSpPr>
            <p:spPr>
              <a:xfrm>
                <a:off x="6452847" y="658123"/>
                <a:ext cx="453842" cy="523220"/>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052069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7368" y="-44543"/>
            <a:ext cx="8229600" cy="1097280"/>
          </a:xfrm>
        </p:spPr>
        <p:txBody>
          <a:bodyPr wrap="square">
            <a:noAutofit/>
          </a:bodyPr>
          <a:lstStyle/>
          <a:p>
            <a:r>
              <a:rPr lang="en-US" altLang="en-US" sz="3600" dirty="0">
                <a:latin typeface="+mj-lt"/>
                <a:ea typeface="ヒラギノ角ゴ Pro W3" charset="-128"/>
              </a:rPr>
              <a:t>The Digital Signature Algorithm (</a:t>
            </a:r>
            <a:r>
              <a:rPr lang="en-US" altLang="en-US" sz="3600" spc="-450" dirty="0">
                <a:latin typeface="+mj-lt"/>
                <a:ea typeface="ヒラギノ角ゴ Pro W3" charset="-128"/>
              </a:rPr>
              <a:t>D S </a:t>
            </a:r>
            <a:r>
              <a:rPr lang="en-US" altLang="en-US" sz="3600" dirty="0">
                <a:latin typeface="+mj-lt"/>
                <a:ea typeface="ヒラギノ角ゴ Pro W3" charset="-128"/>
              </a:rPr>
              <a:t>A)</a:t>
            </a:r>
            <a:endParaRPr lang="en-US" sz="4000" dirty="0">
              <a:latin typeface="+mj-lt"/>
            </a:endParaRPr>
          </a:p>
        </p:txBody>
      </p:sp>
      <p:pic>
        <p:nvPicPr>
          <p:cNvPr id="5" name="Picture 4">
            <a:extLst>
              <a:ext uri="{FF2B5EF4-FFF2-40B4-BE49-F238E27FC236}">
                <a16:creationId xmlns:a16="http://schemas.microsoft.com/office/drawing/2014/main" id="{65995DF9-5FFD-48B2-A3C6-ED333953A265}"/>
              </a:ext>
            </a:extLst>
          </p:cNvPr>
          <p:cNvPicPr>
            <a:picLocks noChangeAspect="1"/>
          </p:cNvPicPr>
          <p:nvPr/>
        </p:nvPicPr>
        <p:blipFill>
          <a:blip r:embed="rId3"/>
          <a:stretch>
            <a:fillRect/>
          </a:stretch>
        </p:blipFill>
        <p:spPr>
          <a:xfrm>
            <a:off x="336153" y="1543743"/>
            <a:ext cx="8471694" cy="4756746"/>
          </a:xfrm>
          <a:prstGeom prst="rect">
            <a:avLst/>
          </a:prstGeom>
        </p:spPr>
      </p:pic>
      <p:sp>
        <p:nvSpPr>
          <p:cNvPr id="6" name="Rectangle 5">
            <a:extLst>
              <a:ext uri="{FF2B5EF4-FFF2-40B4-BE49-F238E27FC236}">
                <a16:creationId xmlns:a16="http://schemas.microsoft.com/office/drawing/2014/main" id="{C341F391-CF53-4DFE-8F56-4EEB33F73AC5}"/>
              </a:ext>
            </a:extLst>
          </p:cNvPr>
          <p:cNvSpPr/>
          <p:nvPr/>
        </p:nvSpPr>
        <p:spPr>
          <a:xfrm>
            <a:off x="467544" y="1020523"/>
            <a:ext cx="3029419" cy="523220"/>
          </a:xfrm>
          <a:prstGeom prst="rect">
            <a:avLst/>
          </a:prstGeom>
        </p:spPr>
        <p:txBody>
          <a:bodyPr wrap="none">
            <a:spAutoFit/>
          </a:bodyPr>
          <a:lstStyle/>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rPr>
              <a:t>DSA Parameters</a:t>
            </a:r>
          </a:p>
        </p:txBody>
      </p:sp>
    </p:spTree>
    <p:extLst>
      <p:ext uri="{BB962C8B-B14F-4D97-AF65-F5344CB8AC3E}">
        <p14:creationId xmlns:p14="http://schemas.microsoft.com/office/powerpoint/2010/main" val="23116919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7368" y="-44543"/>
            <a:ext cx="8229600" cy="1097280"/>
          </a:xfrm>
        </p:spPr>
        <p:txBody>
          <a:bodyPr wrap="square">
            <a:noAutofit/>
          </a:bodyPr>
          <a:lstStyle/>
          <a:p>
            <a:r>
              <a:rPr lang="en-US" altLang="en-US" sz="3600" dirty="0">
                <a:latin typeface="+mj-lt"/>
                <a:ea typeface="ヒラギノ角ゴ Pro W3" charset="-128"/>
              </a:rPr>
              <a:t>The Digital Signature Algorithm (</a:t>
            </a:r>
            <a:r>
              <a:rPr lang="en-US" altLang="en-US" sz="3600" spc="-450" dirty="0">
                <a:latin typeface="+mj-lt"/>
                <a:ea typeface="ヒラギノ角ゴ Pro W3" charset="-128"/>
              </a:rPr>
              <a:t>D S </a:t>
            </a:r>
            <a:r>
              <a:rPr lang="en-US" altLang="en-US" sz="3600" dirty="0">
                <a:latin typeface="+mj-lt"/>
                <a:ea typeface="ヒラギノ角ゴ Pro W3" charset="-128"/>
              </a:rPr>
              <a:t>A)</a:t>
            </a:r>
            <a:endParaRPr lang="en-US" sz="4000" dirty="0">
              <a:latin typeface="+mj-lt"/>
            </a:endParaRPr>
          </a:p>
        </p:txBody>
      </p:sp>
      <p:sp>
        <p:nvSpPr>
          <p:cNvPr id="6" name="Rectangle 5">
            <a:extLst>
              <a:ext uri="{FF2B5EF4-FFF2-40B4-BE49-F238E27FC236}">
                <a16:creationId xmlns:a16="http://schemas.microsoft.com/office/drawing/2014/main" id="{C341F391-CF53-4DFE-8F56-4EEB33F73AC5}"/>
              </a:ext>
            </a:extLst>
          </p:cNvPr>
          <p:cNvSpPr/>
          <p:nvPr/>
        </p:nvSpPr>
        <p:spPr>
          <a:xfrm>
            <a:off x="467544" y="1020523"/>
            <a:ext cx="2747291" cy="523220"/>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Times" panose="02020603050405020304" pitchFamily="18" charset="0"/>
                <a:ea typeface="+mn-ea"/>
                <a:cs typeface="+mn-cs"/>
              </a:rPr>
              <a:t>DSA Parameters</a:t>
            </a:r>
          </a:p>
        </p:txBody>
      </p:sp>
      <p:pic>
        <p:nvPicPr>
          <p:cNvPr id="3" name="Picture 2">
            <a:extLst>
              <a:ext uri="{FF2B5EF4-FFF2-40B4-BE49-F238E27FC236}">
                <a16:creationId xmlns:a16="http://schemas.microsoft.com/office/drawing/2014/main" id="{1E948078-B083-4006-AF62-FAE026146F91}"/>
              </a:ext>
            </a:extLst>
          </p:cNvPr>
          <p:cNvPicPr>
            <a:picLocks noChangeAspect="1"/>
          </p:cNvPicPr>
          <p:nvPr/>
        </p:nvPicPr>
        <p:blipFill>
          <a:blip r:embed="rId3"/>
          <a:stretch>
            <a:fillRect/>
          </a:stretch>
        </p:blipFill>
        <p:spPr>
          <a:xfrm>
            <a:off x="5651637" y="1323608"/>
            <a:ext cx="3108345" cy="2016224"/>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BAB87AA-1A76-482E-837C-3D572E7578BC}"/>
                  </a:ext>
                </a:extLst>
              </p:cNvPr>
              <p:cNvSpPr txBox="1"/>
              <p:nvPr/>
            </p:nvSpPr>
            <p:spPr>
              <a:xfrm>
                <a:off x="764857" y="1660422"/>
                <a:ext cx="3782895" cy="430887"/>
              </a:xfrm>
              <a:prstGeom prst="rect">
                <a:avLst/>
              </a:prstGeom>
              <a:noFill/>
            </p:spPr>
            <p:txBody>
              <a:bodyPr wrap="none" lIns="0" tIns="0" rIns="0" bIns="0"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 xmlns:m="http://schemas.openxmlformats.org/officeDocument/2006/math">
                    <m:sSup>
                      <m:sSupPr>
                        <m:ctrlP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e>
                      <m:sup>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𝐿</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p>
                    </m:sSup>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&lt;</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𝑝</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&lt;</m:t>
                    </m:r>
                    <m:sSup>
                      <m:sSupPr>
                        <m:ctrlP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ctrlPr>
                      </m:sSupPr>
                      <m:e>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2</m:t>
                        </m:r>
                      </m:e>
                      <m:sup>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𝐿</m:t>
                        </m:r>
                      </m:sup>
                    </m:sSup>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 </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𝑝</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−1⋮</m:t>
                    </m:r>
                    <m:r>
                      <a:rPr kumimoji="0" lang="en-US" sz="2800" b="0" i="1" u="none" strike="noStrike" kern="1200" cap="none" spc="0" normalizeH="0" baseline="0" noProof="0" dirty="0" err="1" smtClean="0">
                        <a:ln>
                          <a:noFill/>
                        </a:ln>
                        <a:solidFill>
                          <a:srgbClr val="000000"/>
                        </a:solidFill>
                        <a:effectLst/>
                        <a:uLnTx/>
                        <a:uFillTx/>
                        <a:latin typeface="Cambria Math" panose="02040503050406030204" pitchFamily="18" charset="0"/>
                        <a:ea typeface="+mn-ea"/>
                        <a:cs typeface="+mn-cs"/>
                      </a:rPr>
                      <m:t>𝑞</m:t>
                    </m:r>
                  </m:oMath>
                </a14:m>
                <a:r>
                  <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rPr>
                  <a:t> </a:t>
                </a:r>
              </a:p>
            </p:txBody>
          </p:sp>
        </mc:Choice>
        <mc:Fallback xmlns="">
          <p:sp>
            <p:nvSpPr>
              <p:cNvPr id="4" name="TextBox 3">
                <a:extLst>
                  <a:ext uri="{FF2B5EF4-FFF2-40B4-BE49-F238E27FC236}">
                    <a16:creationId xmlns:a16="http://schemas.microsoft.com/office/drawing/2014/main" id="{2BAB87AA-1A76-482E-837C-3D572E7578BC}"/>
                  </a:ext>
                </a:extLst>
              </p:cNvPr>
              <p:cNvSpPr txBox="1">
                <a:spLocks noRot="1" noChangeAspect="1" noMove="1" noResize="1" noEditPoints="1" noAdjustHandles="1" noChangeArrowheads="1" noChangeShapeType="1" noTextEdit="1"/>
              </p:cNvSpPr>
              <p:nvPr/>
            </p:nvSpPr>
            <p:spPr>
              <a:xfrm>
                <a:off x="764857" y="1660422"/>
                <a:ext cx="3782895"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FEAE05E-29C3-4917-873A-CBD18F0AF47C}"/>
                  </a:ext>
                </a:extLst>
              </p:cNvPr>
              <p:cNvSpPr txBox="1"/>
              <p:nvPr/>
            </p:nvSpPr>
            <p:spPr>
              <a:xfrm>
                <a:off x="738682" y="2154481"/>
                <a:ext cx="2502288" cy="430887"/>
              </a:xfrm>
              <a:prstGeom prst="rect">
                <a:avLst/>
              </a:prstGeom>
              <a:noFill/>
            </p:spPr>
            <p:txBody>
              <a:bodyPr wrap="none" lIns="0" tIns="0" rIns="0" bIns="0"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 xmlns:m="http://schemas.openxmlformats.org/officeDocument/2006/math">
                    <m:sSup>
                      <m:sSupPr>
                        <m:ctrlP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e>
                      <m:sup>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𝑁</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p>
                    </m:sSup>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&lt;</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𝑞</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&lt;</m:t>
                    </m:r>
                    <m:sSup>
                      <m:sSupPr>
                        <m:ctrlP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ctrlPr>
                      </m:sSupPr>
                      <m:e>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2</m:t>
                        </m:r>
                      </m:e>
                      <m:sup>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𝑁</m:t>
                        </m:r>
                      </m:sup>
                    </m:sSup>
                  </m:oMath>
                </a14:m>
                <a:r>
                  <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rPr>
                  <a:t>  </a:t>
                </a:r>
              </a:p>
            </p:txBody>
          </p:sp>
        </mc:Choice>
        <mc:Fallback xmlns="">
          <p:sp>
            <p:nvSpPr>
              <p:cNvPr id="7" name="TextBox 6">
                <a:extLst>
                  <a:ext uri="{FF2B5EF4-FFF2-40B4-BE49-F238E27FC236}">
                    <a16:creationId xmlns:a16="http://schemas.microsoft.com/office/drawing/2014/main" id="{5FEAE05E-29C3-4917-873A-CBD18F0AF47C}"/>
                  </a:ext>
                </a:extLst>
              </p:cNvPr>
              <p:cNvSpPr txBox="1">
                <a:spLocks noRot="1" noChangeAspect="1" noMove="1" noResize="1" noEditPoints="1" noAdjustHandles="1" noChangeArrowheads="1" noChangeShapeType="1" noTextEdit="1"/>
              </p:cNvSpPr>
              <p:nvPr/>
            </p:nvSpPr>
            <p:spPr>
              <a:xfrm>
                <a:off x="738682" y="2154481"/>
                <a:ext cx="2502288"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031E1B5-D1EA-4AF7-978D-FC109411CF66}"/>
                  </a:ext>
                </a:extLst>
              </p:cNvPr>
              <p:cNvSpPr txBox="1"/>
              <p:nvPr/>
            </p:nvSpPr>
            <p:spPr>
              <a:xfrm>
                <a:off x="629999" y="2636912"/>
                <a:ext cx="2870208" cy="464101"/>
              </a:xfrm>
              <a:prstGeom prst="rect">
                <a:avLst/>
              </a:prstGeom>
              <a:noFill/>
            </p:spPr>
            <p:txBody>
              <a:bodyPr wrap="none" lIns="0" tIns="0" rIns="0" bIns="0"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𝑔</m:t>
                          </m:r>
                        </m:e>
                      </m:d>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𝐺𝐹</m:t>
                      </m:r>
                      <m:d>
                        <m:dPr>
                          <m:ctrlP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𝑝</m:t>
                          </m:r>
                        </m:e>
                      </m:d>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ℤ</m:t>
                          </m:r>
                        </m:e>
                        <m:sub>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𝑝</m:t>
                          </m:r>
                        </m:sub>
                      </m:sSub>
                    </m:oMath>
                  </m:oMathPara>
                </a14:m>
                <a:endPar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endParaRPr>
              </a:p>
            </p:txBody>
          </p:sp>
        </mc:Choice>
        <mc:Fallback xmlns="">
          <p:sp>
            <p:nvSpPr>
              <p:cNvPr id="8" name="TextBox 7">
                <a:extLst>
                  <a:ext uri="{FF2B5EF4-FFF2-40B4-BE49-F238E27FC236}">
                    <a16:creationId xmlns:a16="http://schemas.microsoft.com/office/drawing/2014/main" id="{1031E1B5-D1EA-4AF7-978D-FC109411CF66}"/>
                  </a:ext>
                </a:extLst>
              </p:cNvPr>
              <p:cNvSpPr txBox="1">
                <a:spLocks noRot="1" noChangeAspect="1" noMove="1" noResize="1" noEditPoints="1" noAdjustHandles="1" noChangeArrowheads="1" noChangeShapeType="1" noTextEdit="1"/>
              </p:cNvSpPr>
              <p:nvPr/>
            </p:nvSpPr>
            <p:spPr>
              <a:xfrm>
                <a:off x="629999" y="2636912"/>
                <a:ext cx="2870208" cy="46410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30AC7BC-F09E-4B30-99F2-6055A1247178}"/>
                  </a:ext>
                </a:extLst>
              </p:cNvPr>
              <p:cNvSpPr txBox="1"/>
              <p:nvPr/>
            </p:nvSpPr>
            <p:spPr>
              <a:xfrm>
                <a:off x="916495" y="4296059"/>
                <a:ext cx="4044120" cy="430887"/>
              </a:xfrm>
              <a:prstGeom prst="rect">
                <a:avLst/>
              </a:prstGeom>
              <a:noFill/>
            </p:spPr>
            <p:txBody>
              <a:bodyPr wrap="none" lIns="0" tIns="0" rIns="0" bIns="0"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Cambria Math" panose="02040503050406030204" pitchFamily="18" charset="0"/>
                    <a:cs typeface="+mn-cs"/>
                  </a:rPr>
                  <a:t>Secret key: </a:t>
                </a:r>
                <a14:m>
                  <m:oMath xmlns:m="http://schemas.openxmlformats.org/officeDocument/2006/math">
                    <m:r>
                      <a:rPr kumimoji="0" lang="en-US" sz="28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t>𝑥</m:t>
                    </m:r>
                    <m:sSub>
                      <m:sSubPr>
                        <m:ctrlPr>
                          <a:rPr kumimoji="0" lang="en-US" sz="28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ctrlPr>
                      </m:sSubPr>
                      <m:e>
                        <m:r>
                          <a:rPr kumimoji="0" lang="en-US" sz="28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t>∈</m:t>
                        </m:r>
                      </m:e>
                      <m:sub>
                        <m:r>
                          <a:rPr kumimoji="0" lang="en-US" sz="28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t>𝑅</m:t>
                        </m:r>
                      </m:sub>
                    </m:sSub>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𝑞</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oMath>
                </a14:m>
                <a:endPar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endParaRPr>
              </a:p>
            </p:txBody>
          </p:sp>
        </mc:Choice>
        <mc:Fallback xmlns="">
          <p:sp>
            <p:nvSpPr>
              <p:cNvPr id="9" name="TextBox 8">
                <a:extLst>
                  <a:ext uri="{FF2B5EF4-FFF2-40B4-BE49-F238E27FC236}">
                    <a16:creationId xmlns:a16="http://schemas.microsoft.com/office/drawing/2014/main" id="{230AC7BC-F09E-4B30-99F2-6055A1247178}"/>
                  </a:ext>
                </a:extLst>
              </p:cNvPr>
              <p:cNvSpPr txBox="1">
                <a:spLocks noRot="1" noChangeAspect="1" noMove="1" noResize="1" noEditPoints="1" noAdjustHandles="1" noChangeArrowheads="1" noChangeShapeType="1" noTextEdit="1"/>
              </p:cNvSpPr>
              <p:nvPr/>
            </p:nvSpPr>
            <p:spPr>
              <a:xfrm>
                <a:off x="916495" y="4296059"/>
                <a:ext cx="4044120" cy="430887"/>
              </a:xfrm>
              <a:prstGeom prst="rect">
                <a:avLst/>
              </a:prstGeom>
              <a:blipFill>
                <a:blip r:embed="rId7"/>
                <a:stretch>
                  <a:fillRect l="-5271" t="-25714"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3775ABF-4538-41F3-A403-0A7FA85CA49D}"/>
                  </a:ext>
                </a:extLst>
              </p:cNvPr>
              <p:cNvSpPr txBox="1"/>
              <p:nvPr/>
            </p:nvSpPr>
            <p:spPr>
              <a:xfrm>
                <a:off x="923391" y="4811460"/>
                <a:ext cx="4466607" cy="464101"/>
              </a:xfrm>
              <a:prstGeom prst="rect">
                <a:avLst/>
              </a:prstGeom>
              <a:noFill/>
            </p:spPr>
            <p:txBody>
              <a:bodyPr wrap="none" lIns="0" tIns="0" rIns="0" bIns="0"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Cambria Math" panose="02040503050406030204" pitchFamily="18" charset="0"/>
                    <a:cs typeface="+mn-cs"/>
                  </a:rPr>
                  <a:t>Public key: y</a:t>
                </a:r>
                <a14:m>
                  <m:oMath xmlns:m="http://schemas.openxmlformats.org/officeDocument/2006/math">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sSup>
                      <m:sSupPr>
                        <m:ctrlP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𝑔</m:t>
                        </m:r>
                      </m:e>
                      <m:sup>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𝑥</m:t>
                        </m:r>
                      </m:sup>
                    </m:sSup>
                    <m:r>
                      <m:rPr>
                        <m:sty m:val="p"/>
                      </m:rPr>
                      <a:rPr kumimoji="0" lang="en-US" sz="2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mod</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𝑝</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ℤ</m:t>
                        </m:r>
                      </m:e>
                      <m:sub>
                        <m: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𝑝</m:t>
                        </m:r>
                      </m:sub>
                    </m:sSub>
                  </m:oMath>
                </a14:m>
                <a:endPar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endParaRPr>
              </a:p>
            </p:txBody>
          </p:sp>
        </mc:Choice>
        <mc:Fallback xmlns="">
          <p:sp>
            <p:nvSpPr>
              <p:cNvPr id="10" name="TextBox 9">
                <a:extLst>
                  <a:ext uri="{FF2B5EF4-FFF2-40B4-BE49-F238E27FC236}">
                    <a16:creationId xmlns:a16="http://schemas.microsoft.com/office/drawing/2014/main" id="{53775ABF-4538-41F3-A403-0A7FA85CA49D}"/>
                  </a:ext>
                </a:extLst>
              </p:cNvPr>
              <p:cNvSpPr txBox="1">
                <a:spLocks noRot="1" noChangeAspect="1" noMove="1" noResize="1" noEditPoints="1" noAdjustHandles="1" noChangeArrowheads="1" noChangeShapeType="1" noTextEdit="1"/>
              </p:cNvSpPr>
              <p:nvPr/>
            </p:nvSpPr>
            <p:spPr>
              <a:xfrm>
                <a:off x="923391" y="4811460"/>
                <a:ext cx="4466607" cy="464101"/>
              </a:xfrm>
              <a:prstGeom prst="rect">
                <a:avLst/>
              </a:prstGeom>
              <a:blipFill>
                <a:blip r:embed="rId8"/>
                <a:stretch>
                  <a:fillRect l="-4775" t="-23684" b="-39474"/>
                </a:stretch>
              </a:blipFill>
            </p:spPr>
            <p:txBody>
              <a:bodyPr/>
              <a:lstStyle/>
              <a:p>
                <a:r>
                  <a:rPr lang="en-US">
                    <a:noFill/>
                  </a:rPr>
                  <a:t> </a:t>
                </a:r>
              </a:p>
            </p:txBody>
          </p:sp>
        </mc:Fallback>
      </mc:AlternateContent>
      <p:cxnSp>
        <p:nvCxnSpPr>
          <p:cNvPr id="13" name="Straight Connector 12">
            <a:extLst>
              <a:ext uri="{FF2B5EF4-FFF2-40B4-BE49-F238E27FC236}">
                <a16:creationId xmlns:a16="http://schemas.microsoft.com/office/drawing/2014/main" id="{BEB159E5-8AE0-415B-9366-6DB06282C8BA}"/>
              </a:ext>
            </a:extLst>
          </p:cNvPr>
          <p:cNvCxnSpPr/>
          <p:nvPr/>
        </p:nvCxnSpPr>
        <p:spPr bwMode="auto">
          <a:xfrm>
            <a:off x="442281" y="3717032"/>
            <a:ext cx="590465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4" name="Rectangle 13">
            <a:extLst>
              <a:ext uri="{FF2B5EF4-FFF2-40B4-BE49-F238E27FC236}">
                <a16:creationId xmlns:a16="http://schemas.microsoft.com/office/drawing/2014/main" id="{47AABFAA-1872-4F55-AE2B-31B6C5940A16}"/>
              </a:ext>
            </a:extLst>
          </p:cNvPr>
          <p:cNvSpPr/>
          <p:nvPr/>
        </p:nvSpPr>
        <p:spPr>
          <a:xfrm>
            <a:off x="488917" y="3693983"/>
            <a:ext cx="4334776" cy="523220"/>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Key generation (for signer)</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6C442853-B0CB-4D3B-9AFE-48E5D7ACD780}"/>
                  </a:ext>
                </a:extLst>
              </p:cNvPr>
              <p:cNvSpPr/>
              <p:nvPr/>
            </p:nvSpPr>
            <p:spPr>
              <a:xfrm>
                <a:off x="239934" y="3104728"/>
                <a:ext cx="5833520" cy="53091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𝐻</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sSup>
                        <m:sSupPr>
                          <m:ctrlP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pPr>
                        <m:e>
                          <m:d>
                            <m:dPr>
                              <m:begChr m:val="{"/>
                              <m:endChr m:val="}"/>
                              <m:ctrlP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dPr>
                            <m:e>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0,1</m:t>
                              </m:r>
                            </m:e>
                          </m:d>
                        </m:e>
                        <m:sup>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sup>
                      </m:sSup>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sSup>
                        <m:sSupPr>
                          <m:ctrlP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pPr>
                        <m:e>
                          <m:d>
                            <m:dPr>
                              <m:begChr m:val="{"/>
                              <m:endChr m:val="}"/>
                              <m:ctrlP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dPr>
                            <m:e>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0,1</m:t>
                              </m:r>
                            </m:e>
                          </m:d>
                        </m:e>
                        <m:sup>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𝑙</m:t>
                          </m:r>
                        </m:sup>
                      </m:sSup>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𝑙</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r>
                        <m:rPr>
                          <m:sty m:val="p"/>
                        </m:rP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min</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𝐿</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𝑁</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oMath>
                  </m:oMathPara>
                </a14:m>
                <a:endPar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endParaRPr>
              </a:p>
            </p:txBody>
          </p:sp>
        </mc:Choice>
        <mc:Fallback xmlns="">
          <p:sp>
            <p:nvSpPr>
              <p:cNvPr id="15" name="Rectangle 14">
                <a:extLst>
                  <a:ext uri="{FF2B5EF4-FFF2-40B4-BE49-F238E27FC236}">
                    <a16:creationId xmlns:a16="http://schemas.microsoft.com/office/drawing/2014/main" id="{6C442853-B0CB-4D3B-9AFE-48E5D7ACD780}"/>
                  </a:ext>
                </a:extLst>
              </p:cNvPr>
              <p:cNvSpPr>
                <a:spLocks noRot="1" noChangeAspect="1" noMove="1" noResize="1" noEditPoints="1" noAdjustHandles="1" noChangeArrowheads="1" noChangeShapeType="1" noTextEdit="1"/>
              </p:cNvSpPr>
              <p:nvPr/>
            </p:nvSpPr>
            <p:spPr>
              <a:xfrm>
                <a:off x="239934" y="3104728"/>
                <a:ext cx="5833520" cy="530915"/>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123696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608" y="260648"/>
            <a:ext cx="8229600" cy="553998"/>
          </a:xfrm>
        </p:spPr>
        <p:txBody>
          <a:bodyPr wrap="square">
            <a:noAutofit/>
          </a:bodyPr>
          <a:lstStyle/>
          <a:p>
            <a:r>
              <a:rPr lang="en-US" altLang="en-US" sz="3500" dirty="0">
                <a:ea typeface="ヒラギノ角ゴ Pro W3" charset="-128"/>
              </a:rPr>
              <a:t>The Digital Signature Algorithm (</a:t>
            </a:r>
            <a:r>
              <a:rPr lang="en-US" altLang="en-US" sz="3500" spc="-450" dirty="0">
                <a:ea typeface="ヒラギノ角ゴ Pro W3" charset="-128"/>
              </a:rPr>
              <a:t>D S </a:t>
            </a:r>
            <a:r>
              <a:rPr lang="en-US" altLang="en-US" sz="3500" dirty="0">
                <a:ea typeface="ヒラギノ角ゴ Pro W3" charset="-128"/>
              </a:rPr>
              <a:t>A)</a:t>
            </a:r>
            <a:endParaRPr lang="en-US" sz="3500" dirty="0">
              <a:latin typeface="+mj-lt"/>
            </a:endParaRP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D1E9B940-1116-4169-9986-707AF8E9B003}"/>
                  </a:ext>
                </a:extLst>
              </p:cNvPr>
              <p:cNvSpPr/>
              <p:nvPr/>
            </p:nvSpPr>
            <p:spPr>
              <a:xfrm>
                <a:off x="467544" y="1097593"/>
                <a:ext cx="8496944" cy="2331407"/>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Times" panose="02020603050405020304" pitchFamily="18" charset="0"/>
                    <a:ea typeface="+mn-ea"/>
                    <a:cs typeface="+mn-cs"/>
                  </a:rPr>
                  <a:t>Signing (the message </a:t>
                </a:r>
                <a14:m>
                  <m:oMath xmlns:m="http://schemas.openxmlformats.org/officeDocument/2006/math">
                    <m:r>
                      <a:rPr kumimoji="0" lang="en-US" sz="2800" b="1"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𝒎</m:t>
                    </m:r>
                  </m:oMath>
                </a14:m>
                <a:r>
                  <a:rPr kumimoji="0" lang="en-US" sz="2800" b="1" i="0" u="none" strike="noStrike" kern="1200" cap="none" spc="0" normalizeH="0" baseline="0" noProof="0" dirty="0">
                    <a:ln>
                      <a:noFill/>
                    </a:ln>
                    <a:solidFill>
                      <a:srgbClr val="000000"/>
                    </a:solidFill>
                    <a:effectLst/>
                    <a:uLnTx/>
                    <a:uFillTx/>
                    <a:latin typeface="Times" panose="02020603050405020304" pitchFamily="18" charset="0"/>
                    <a:ea typeface="+mn-ea"/>
                    <a:cs typeface="+mn-cs"/>
                  </a:rPr>
                  <a:t>)</a:t>
                </a:r>
              </a:p>
              <a:p>
                <a:pPr marL="914400" marR="0" lvl="1" indent="-457200" algn="l" defTabSz="914400" rtl="0" eaLnBrk="0" fontAlgn="base" latinLnBrk="0" hangingPunct="0">
                  <a:lnSpc>
                    <a:spcPct val="100000"/>
                  </a:lnSpc>
                  <a:spcBef>
                    <a:spcPts val="60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Cambria Math" panose="02040503050406030204" pitchFamily="18" charset="0"/>
                    <a:cs typeface="+mn-cs"/>
                  </a:rPr>
                  <a:t>Choose secret for each message: </a:t>
                </a:r>
                <a14:m>
                  <m:oMath xmlns:m="http://schemas.openxmlformats.org/officeDocument/2006/math">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𝑘</m:t>
                    </m:r>
                    <m:sSub>
                      <m:sSubPr>
                        <m:ctrlP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t>∈</m:t>
                        </m:r>
                      </m:e>
                      <m:sub>
                        <m: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t>𝑅</m:t>
                        </m:r>
                      </m:sub>
                    </m:sSub>
                    <m: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𝑞</m:t>
                    </m:r>
                    <m: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oMath>
                </a14:m>
                <a:endPar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914400" marR="0" lvl="1"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Compute </a:t>
                </a:r>
                <a14:m>
                  <m:oMath xmlns:m="http://schemas.openxmlformats.org/officeDocument/2006/math">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𝑟</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sSup>
                      <m:sSupPr>
                        <m:ctrlP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pPr>
                      <m:e>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𝑔</m:t>
                        </m:r>
                      </m:e>
                      <m:sup>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𝑘</m:t>
                        </m:r>
                      </m:sup>
                    </m:sSup>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𝑚𝑜𝑑</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 </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𝑝</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 </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𝑚𝑜𝑑</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 </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𝑞</m:t>
                    </m:r>
                  </m:oMath>
                </a14:m>
                <a:endPar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914400" marR="0" lvl="1"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Compute </a:t>
                </a:r>
                <a14:m>
                  <m:oMath xmlns:m="http://schemas.openxmlformats.org/officeDocument/2006/math">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𝑠</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sSup>
                      <m:sSupPr>
                        <m:ctrlP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pPr>
                      <m:e>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𝑘</m:t>
                        </m:r>
                      </m:e>
                      <m:sup>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−1</m:t>
                        </m:r>
                      </m:sup>
                    </m:sSup>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𝐻</m:t>
                    </m:r>
                    <m:d>
                      <m:dPr>
                        <m:ctrlP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dPr>
                      <m:e>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𝑚</m:t>
                        </m:r>
                      </m:e>
                    </m:d>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r>
                      <a:rPr kumimoji="0" lang="en-US" sz="2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Times New Roman" panose="02020603050405020304" pitchFamily="18" charset="0"/>
                      </a:rPr>
                      <m:t>𝑥</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𝑟</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 </m:t>
                    </m:r>
                    <m:r>
                      <m:rPr>
                        <m:sty m:val="p"/>
                      </m:rPr>
                      <a:rPr kumimoji="0" lang="en-US" sz="2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mod</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 </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𝑞</m:t>
                    </m:r>
                  </m:oMath>
                </a14:m>
                <a:endPar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914400" marR="0" lvl="1"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rPr>
                  <a:t>Output signature </a:t>
                </a:r>
                <a14:m>
                  <m:oMath xmlns:m="http://schemas.openxmlformats.org/officeDocument/2006/math">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𝑟</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𝑠</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oMath>
                </a14:m>
                <a:endPar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endParaRPr>
              </a:p>
            </p:txBody>
          </p:sp>
        </mc:Choice>
        <mc:Fallback xmlns="">
          <p:sp>
            <p:nvSpPr>
              <p:cNvPr id="15" name="Rectangle 14">
                <a:extLst>
                  <a:ext uri="{FF2B5EF4-FFF2-40B4-BE49-F238E27FC236}">
                    <a16:creationId xmlns:a16="http://schemas.microsoft.com/office/drawing/2014/main" id="{D1E9B940-1116-4169-9986-707AF8E9B003}"/>
                  </a:ext>
                </a:extLst>
              </p:cNvPr>
              <p:cNvSpPr>
                <a:spLocks noRot="1" noChangeAspect="1" noMove="1" noResize="1" noEditPoints="1" noAdjustHandles="1" noChangeArrowheads="1" noChangeShapeType="1" noTextEdit="1"/>
              </p:cNvSpPr>
              <p:nvPr/>
            </p:nvSpPr>
            <p:spPr>
              <a:xfrm>
                <a:off x="467544" y="1097593"/>
                <a:ext cx="8496944" cy="2331407"/>
              </a:xfrm>
              <a:prstGeom prst="rect">
                <a:avLst/>
              </a:prstGeom>
              <a:blipFill>
                <a:blip r:embed="rId3"/>
                <a:stretch>
                  <a:fillRect l="-1506" t="-2611" b="-6266"/>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97353B1-5014-4348-847E-BDDB334A9FA2}"/>
              </a:ext>
            </a:extLst>
          </p:cNvPr>
          <p:cNvSpPr txBox="1"/>
          <p:nvPr/>
        </p:nvSpPr>
        <p:spPr>
          <a:xfrm>
            <a:off x="3635896" y="1484784"/>
            <a:ext cx="65" cy="430887"/>
          </a:xfrm>
          <a:prstGeom prst="rect">
            <a:avLst/>
          </a:prstGeom>
          <a:noFill/>
        </p:spPr>
        <p:txBody>
          <a:bodyPr wrap="none" lIns="0" tIns="0" rIns="0" bIns="0"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endParaRPr>
          </a:p>
        </p:txBody>
      </p:sp>
    </p:spTree>
    <p:extLst>
      <p:ext uri="{BB962C8B-B14F-4D97-AF65-F5344CB8AC3E}">
        <p14:creationId xmlns:p14="http://schemas.microsoft.com/office/powerpoint/2010/main" val="42273114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608" y="260648"/>
            <a:ext cx="8229600" cy="553998"/>
          </a:xfrm>
        </p:spPr>
        <p:txBody>
          <a:bodyPr wrap="square">
            <a:noAutofit/>
          </a:bodyPr>
          <a:lstStyle/>
          <a:p>
            <a:r>
              <a:rPr lang="en-US" altLang="en-US" sz="3500" dirty="0">
                <a:ea typeface="ヒラギノ角ゴ Pro W3" charset="-128"/>
              </a:rPr>
              <a:t>The Digital Signature Algorithm (</a:t>
            </a:r>
            <a:r>
              <a:rPr lang="en-US" altLang="en-US" sz="3500" spc="-450" dirty="0">
                <a:ea typeface="ヒラギノ角ゴ Pro W3" charset="-128"/>
              </a:rPr>
              <a:t>D S </a:t>
            </a:r>
            <a:r>
              <a:rPr lang="en-US" altLang="en-US" sz="3500" dirty="0">
                <a:ea typeface="ヒラギノ角ゴ Pro W3" charset="-128"/>
              </a:rPr>
              <a:t>A)</a:t>
            </a:r>
            <a:endParaRPr lang="en-US" sz="3500" dirty="0">
              <a:latin typeface="+mj-lt"/>
            </a:endParaRP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D1E9B940-1116-4169-9986-707AF8E9B003}"/>
                  </a:ext>
                </a:extLst>
              </p:cNvPr>
              <p:cNvSpPr/>
              <p:nvPr/>
            </p:nvSpPr>
            <p:spPr>
              <a:xfrm>
                <a:off x="467544" y="933493"/>
                <a:ext cx="8496944" cy="5949321"/>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Times" panose="02020603050405020304" pitchFamily="18" charset="0"/>
                    <a:ea typeface="+mn-ea"/>
                    <a:cs typeface="+mn-cs"/>
                  </a:rPr>
                  <a:t>Signing (the message </a:t>
                </a:r>
                <a14:m>
                  <m:oMath xmlns:m="http://schemas.openxmlformats.org/officeDocument/2006/math">
                    <m:r>
                      <a:rPr kumimoji="0" lang="en-US" sz="2800" b="1"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𝒎</m:t>
                    </m:r>
                  </m:oMath>
                </a14:m>
                <a:r>
                  <a:rPr kumimoji="0" lang="en-US" sz="2800" b="1" i="0" u="none" strike="noStrike" kern="1200" cap="none" spc="0" normalizeH="0" baseline="0" noProof="0" dirty="0">
                    <a:ln>
                      <a:noFill/>
                    </a:ln>
                    <a:solidFill>
                      <a:srgbClr val="000000"/>
                    </a:solidFill>
                    <a:effectLst/>
                    <a:uLnTx/>
                    <a:uFillTx/>
                    <a:latin typeface="Times" panose="02020603050405020304" pitchFamily="18" charset="0"/>
                    <a:ea typeface="+mn-ea"/>
                    <a:cs typeface="+mn-cs"/>
                  </a:rPr>
                  <a:t>)</a:t>
                </a:r>
              </a:p>
              <a:p>
                <a:pPr marL="914400" marR="0" lvl="1"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rPr>
                  <a:t> </a:t>
                </a:r>
                <a14:m>
                  <m:oMath xmlns:m="http://schemas.openxmlformats.org/officeDocument/2006/math">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𝑚</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 </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𝑟</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𝑠</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oMath>
                </a14:m>
                <a:r>
                  <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14:m>
                  <m:oMath xmlns:m="http://schemas.openxmlformats.org/officeDocument/2006/math">
                    <m: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Times New Roman" panose="02020603050405020304" pitchFamily="18" charset="0"/>
                      </a:rPr>
                      <m:t>𝑟</m:t>
                    </m:r>
                    <m: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Times New Roman" panose="02020603050405020304" pitchFamily="18" charset="0"/>
                      </a:rPr>
                      <m:t>=</m:t>
                    </m:r>
                    <m:sSup>
                      <m:sSupPr>
                        <m:ctrlP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Times New Roman" panose="02020603050405020304" pitchFamily="18" charset="0"/>
                          </a:rPr>
                        </m:ctrlPr>
                      </m:sSupPr>
                      <m:e>
                        <m: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Times New Roman" panose="02020603050405020304" pitchFamily="18" charset="0"/>
                          </a:rPr>
                          <m:t>(</m:t>
                        </m:r>
                        <m: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Times New Roman" panose="02020603050405020304" pitchFamily="18" charset="0"/>
                          </a:rPr>
                          <m:t>𝑔</m:t>
                        </m:r>
                      </m:e>
                      <m:sup>
                        <m: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Times New Roman" panose="02020603050405020304" pitchFamily="18" charset="0"/>
                          </a:rPr>
                          <m:t>𝑘</m:t>
                        </m:r>
                      </m:sup>
                    </m:sSup>
                    <m: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Times New Roman" panose="02020603050405020304" pitchFamily="18" charset="0"/>
                      </a:rPr>
                      <m:t>𝑚𝑜𝑑</m:t>
                    </m:r>
                    <m: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Times New Roman" panose="02020603050405020304" pitchFamily="18" charset="0"/>
                      </a:rPr>
                      <m:t> </m:t>
                    </m:r>
                    <m: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Times New Roman" panose="02020603050405020304" pitchFamily="18" charset="0"/>
                      </a:rPr>
                      <m:t>𝑝</m:t>
                    </m:r>
                    <m: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Times New Roman" panose="02020603050405020304" pitchFamily="18" charset="0"/>
                      </a:rPr>
                      <m:t>) </m:t>
                    </m:r>
                    <m: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Times New Roman" panose="02020603050405020304" pitchFamily="18" charset="0"/>
                      </a:rPr>
                      <m:t>𝑚𝑜𝑑</m:t>
                    </m:r>
                    <m: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Times New Roman" panose="02020603050405020304" pitchFamily="18" charset="0"/>
                      </a:rPr>
                      <m:t> </m:t>
                    </m:r>
                    <m: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Times New Roman" panose="02020603050405020304" pitchFamily="18" charset="0"/>
                      </a:rPr>
                      <m:t>𝑞</m:t>
                    </m:r>
                  </m:oMath>
                </a14:m>
                <a:r>
                  <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mn-ea"/>
                    <a:cs typeface="Times New Roman" panose="02020603050405020304" pitchFamily="18" charset="0"/>
                  </a:rPr>
                  <a:t>                                                         </a:t>
                </a:r>
              </a:p>
              <a:p>
                <a:pPr marL="457200" marR="0" lvl="1" indent="0" algn="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mn-ea"/>
                    <a:cs typeface="Times New Roman" panose="02020603050405020304" pitchFamily="18" charset="0"/>
                  </a:rPr>
                  <a:t>           </a:t>
                </a:r>
                <a14:m>
                  <m:oMath xmlns:m="http://schemas.openxmlformats.org/officeDocument/2006/math">
                    <m: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𝑠</m:t>
                    </m:r>
                    <m: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m:t>
                    </m:r>
                    <m:sSup>
                      <m:sSupPr>
                        <m:ctrlP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pPr>
                      <m:e>
                        <m: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𝑘</m:t>
                        </m:r>
                      </m:e>
                      <m:sup>
                        <m: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−1</m:t>
                        </m:r>
                      </m:sup>
                    </m:sSup>
                    <m: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m:t>
                    </m:r>
                    <m: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𝐻</m:t>
                    </m:r>
                    <m:d>
                      <m:dPr>
                        <m:ctrlP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dPr>
                      <m:e>
                        <m: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𝑚</m:t>
                        </m:r>
                      </m:e>
                    </m:d>
                    <m: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m:t>
                    </m:r>
                    <m:r>
                      <a:rPr kumimoji="0" lang="en-US" sz="2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Times New Roman" panose="02020603050405020304" pitchFamily="18" charset="0"/>
                      </a:rPr>
                      <m:t>𝑥</m:t>
                    </m:r>
                    <m: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m:t>
                    </m:r>
                    <m: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𝑟</m:t>
                    </m:r>
                    <m: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 </m:t>
                    </m:r>
                    <m:r>
                      <m:rPr>
                        <m:sty m:val="p"/>
                      </m:rPr>
                      <a:rPr kumimoji="0" lang="en-US" sz="28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mod</m:t>
                    </m:r>
                    <m: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 </m:t>
                    </m:r>
                    <m: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𝑞</m:t>
                    </m:r>
                  </m:oMath>
                </a14:m>
                <a:endPar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Times" panose="02020603050405020304" pitchFamily="18" charset="0"/>
                    <a:ea typeface="+mn-ea"/>
                    <a:cs typeface="+mn-cs"/>
                  </a:rPr>
                  <a:t>Verifying a signature</a:t>
                </a:r>
              </a:p>
              <a:p>
                <a:pPr marL="914400" marR="0" lvl="1"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rPr>
                  <a:t>Input </a:t>
                </a:r>
                <a14:m>
                  <m:oMath xmlns:m="http://schemas.openxmlformats.org/officeDocument/2006/math">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sSup>
                      <m:sSupPr>
                        <m:ctrlP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ctrlPr>
                      </m:sSupPr>
                      <m:e>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𝑚</m:t>
                        </m:r>
                      </m:e>
                      <m:sup>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sup>
                    </m:sSup>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𝑟</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𝑠</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oMath>
                </a14:m>
                <a:endPar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endParaRPr>
              </a:p>
              <a:p>
                <a:pPr marL="914400" marR="0" lvl="1"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rPr>
                  <a:t>Compute: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rPr>
                  <a:t>	</a:t>
                </a:r>
                <a14:m>
                  <m:oMath xmlns:m="http://schemas.openxmlformats.org/officeDocument/2006/math">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𝑤</m:t>
                    </m:r>
                    <m:sSup>
                      <m:sSupPr>
                        <m:ctrlP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ctrlPr>
                      </m:sSupPr>
                      <m:e>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𝑠</m:t>
                        </m:r>
                      </m:e>
                      <m:sup>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−1</m:t>
                        </m:r>
                      </m:sup>
                    </m:sSup>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𝑚𝑜𝑑</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 </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𝑞</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d>
                          <m:dPr>
                            <m:ctrlP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𝐻</m:t>
                            </m:r>
                            <m:d>
                              <m:dPr>
                                <m:ctrlP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𝑚</m:t>
                                </m:r>
                              </m:e>
                            </m:d>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𝑥</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𝑟</m:t>
                            </m:r>
                          </m:e>
                        </m:d>
                      </m:e>
                      <m:sup>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p>
                    </m:sSup>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𝑘</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n-US" sz="2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mod</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𝑞</m:t>
                    </m:r>
                  </m:oMath>
                </a14:m>
                <a:endPar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endParaRP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sz="30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rPr>
                  <a:t>	</a:t>
                </a:r>
                <a14:m>
                  <m:oMath xmlns:m="http://schemas.openxmlformats.org/officeDocument/2006/math">
                    <m:sSub>
                      <m:sSubPr>
                        <m:ctrlP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𝑢</m:t>
                        </m:r>
                      </m:e>
                      <m:sub>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Sub>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𝐻</m:t>
                    </m:r>
                    <m:d>
                      <m:dPr>
                        <m:ctrlP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sSup>
                          <m:sSupPr>
                            <m:ctrlP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𝑚</m:t>
                            </m:r>
                          </m:e>
                          <m:sup>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e>
                    </m:d>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𝑤</m:t>
                    </m:r>
                  </m:oMath>
                </a14:m>
                <a:r>
                  <a:rPr kumimoji="0" lang="en-US" sz="3000" b="0" i="1" u="none" strike="noStrike" kern="1200" cap="none" spc="0" normalizeH="0" baseline="0" noProof="0" dirty="0">
                    <a:ln>
                      <a:noFill/>
                    </a:ln>
                    <a:solidFill>
                      <a:srgbClr val="000000"/>
                    </a:solidFill>
                    <a:effectLst/>
                    <a:uLnTx/>
                    <a:uFillTx/>
                    <a:latin typeface="Times" panose="02020603050405020304" pitchFamily="18" charset="0"/>
                    <a:ea typeface="+mn-ea"/>
                    <a:cs typeface="+mn-cs"/>
                  </a:rPr>
                  <a:t> </a:t>
                </a:r>
                <a:r>
                  <a:rPr kumimoji="0" lang="en-US" sz="30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rPr>
                  <a:t>mod</a:t>
                </a:r>
                <a:r>
                  <a:rPr kumimoji="0" lang="en-US" sz="3000" b="0" i="1" u="none" strike="noStrike" kern="1200" cap="none" spc="0" normalizeH="0" baseline="0" noProof="0" dirty="0">
                    <a:ln>
                      <a:noFill/>
                    </a:ln>
                    <a:solidFill>
                      <a:srgbClr val="000000"/>
                    </a:solidFill>
                    <a:effectLst/>
                    <a:uLnTx/>
                    <a:uFillTx/>
                    <a:latin typeface="Times" panose="02020603050405020304" pitchFamily="18" charset="0"/>
                    <a:ea typeface="+mn-ea"/>
                    <a:cs typeface="+mn-cs"/>
                  </a:rPr>
                  <a:t> q</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sz="3000" b="0" i="1" u="none" strike="noStrike" kern="1200" cap="none" spc="0" normalizeH="0" baseline="0" noProof="0" dirty="0">
                    <a:ln>
                      <a:noFill/>
                    </a:ln>
                    <a:solidFill>
                      <a:srgbClr val="000000"/>
                    </a:solidFill>
                    <a:effectLst/>
                    <a:uLnTx/>
                    <a:uFillTx/>
                    <a:latin typeface="Times" panose="02020603050405020304" pitchFamily="18" charset="0"/>
                    <a:ea typeface="+mn-ea"/>
                    <a:cs typeface="+mn-cs"/>
                  </a:rPr>
                  <a:t>                           =</a:t>
                </a:r>
                <a14:m>
                  <m:oMath xmlns:m="http://schemas.openxmlformats.org/officeDocument/2006/math">
                    <m:sSup>
                      <m:sSupPr>
                        <m:ctrlPr>
                          <a:rPr kumimoji="0" lang="en-US" sz="3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3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𝐻</m:t>
                        </m:r>
                        <m:d>
                          <m:dPr>
                            <m:ctrlPr>
                              <a:rPr kumimoji="0" lang="en-US" sz="3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sSup>
                              <m:sSupPr>
                                <m:ctrlPr>
                                  <a:rPr kumimoji="0" lang="en-US" sz="3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3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𝑚</m:t>
                                </m:r>
                              </m:e>
                              <m:sup>
                                <m:r>
                                  <a:rPr kumimoji="0" lang="en-US" sz="3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e>
                        </m:d>
                        <m:d>
                          <m:dPr>
                            <m:ctrlPr>
                              <a:rPr kumimoji="0" lang="en-US" sz="3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3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𝐻</m:t>
                            </m:r>
                            <m:d>
                              <m:dPr>
                                <m:ctrlPr>
                                  <a:rPr kumimoji="0" lang="en-US" sz="3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3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𝑚</m:t>
                                </m:r>
                              </m:e>
                            </m:d>
                            <m:r>
                              <a:rPr kumimoji="0" lang="en-US" sz="3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3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𝑥</m:t>
                            </m:r>
                            <m:r>
                              <a:rPr kumimoji="0" lang="en-US" sz="3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3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𝑟</m:t>
                            </m:r>
                          </m:e>
                        </m:d>
                      </m:e>
                      <m:sup>
                        <m:r>
                          <a:rPr kumimoji="0" lang="en-US" sz="3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−1</m:t>
                        </m:r>
                      </m:sup>
                    </m:sSup>
                    <m:r>
                      <a:rPr kumimoji="0" lang="en-US" sz="3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3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𝑘</m:t>
                    </m:r>
                  </m:oMath>
                </a14:m>
                <a:endParaRPr kumimoji="0" lang="en-US" sz="30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endParaRP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sz="30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rPr>
                  <a:t>	</a:t>
                </a:r>
                <a14:m>
                  <m:oMath xmlns:m="http://schemas.openxmlformats.org/officeDocument/2006/math">
                    <m:sSub>
                      <m:sSubPr>
                        <m:ctrlP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𝑢</m:t>
                        </m:r>
                      </m:e>
                      <m:sub>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b>
                    </m:sSub>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𝑟</m:t>
                    </m:r>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𝑤</m:t>
                    </m:r>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𝑟</m:t>
                    </m:r>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d>
                          <m:dPr>
                            <m:ctrlP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𝐻</m:t>
                            </m:r>
                            <m:d>
                              <m:dPr>
                                <m:ctrlP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𝑚</m:t>
                                </m:r>
                              </m:e>
                            </m:d>
                            <m: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𝑥</m:t>
                            </m:r>
                            <m: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𝑟</m:t>
                            </m:r>
                          </m:e>
                        </m:d>
                      </m:e>
                      <m:sup>
                        <m: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−1</m:t>
                        </m:r>
                      </m:sup>
                    </m:sSup>
                    <m: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𝑘</m:t>
                    </m:r>
                  </m:oMath>
                </a14:m>
                <a:r>
                  <a:rPr kumimoji="0" lang="en-US" sz="30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rPr>
                  <a:t> mod </a:t>
                </a:r>
                <a:r>
                  <a:rPr kumimoji="0" lang="en-US" sz="3000" b="0" i="1" u="none" strike="noStrike" kern="1200" cap="none" spc="0" normalizeH="0" baseline="0" noProof="0" dirty="0">
                    <a:ln>
                      <a:noFill/>
                    </a:ln>
                    <a:solidFill>
                      <a:srgbClr val="000000"/>
                    </a:solidFill>
                    <a:effectLst/>
                    <a:uLnTx/>
                    <a:uFillTx/>
                    <a:latin typeface="Times" panose="02020603050405020304" pitchFamily="18" charset="0"/>
                    <a:ea typeface="+mn-ea"/>
                    <a:cs typeface="+mn-cs"/>
                  </a:rPr>
                  <a:t>q</a:t>
                </a:r>
              </a:p>
              <a:p>
                <a:pPr marL="914400" marR="0" lvl="1"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30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rPr>
                  <a:t>Verify </a:t>
                </a:r>
                <a14:m>
                  <m:oMath xmlns:m="http://schemas.openxmlformats.org/officeDocument/2006/math">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𝑣</m:t>
                    </m:r>
                    <m:r>
                      <a:rPr kumimoji="0" lang="en-US" sz="3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p>
                      <m:sSupPr>
                        <m:ctrlP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𝑔</m:t>
                        </m:r>
                      </m:e>
                      <m:sup>
                        <m:sSub>
                          <m:sSubPr>
                            <m:ctrlP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𝑢</m:t>
                            </m:r>
                          </m:e>
                          <m:sub>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Sub>
                      </m:sup>
                    </m:sSup>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𝑦</m:t>
                        </m:r>
                      </m:e>
                      <m:sup>
                        <m:sSub>
                          <m:sSubPr>
                            <m:ctrlP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𝑢</m:t>
                            </m:r>
                          </m:e>
                          <m:sub>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b>
                        </m:sSub>
                      </m:sup>
                    </m:sSup>
                  </m:oMath>
                </a14:m>
                <a:r>
                  <a:rPr kumimoji="0" lang="en-US" sz="30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rPr>
                  <a:t>=</a:t>
                </a:r>
                <a:r>
                  <a:rPr kumimoji="0" lang="en-US" sz="30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rPr>
                  <a:t> </a:t>
                </a:r>
                <a14:m>
                  <m:oMath xmlns:m="http://schemas.openxmlformats.org/officeDocument/2006/math">
                    <m:sSup>
                      <m:sSupPr>
                        <m:ctrlPr>
                          <a:rPr kumimoji="0" lang="en-US" sz="3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3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𝑔</m:t>
                        </m:r>
                      </m:e>
                      <m:sup>
                        <m:sSub>
                          <m:sSubPr>
                            <m:ctrlPr>
                              <a:rPr kumimoji="0" lang="en-US" sz="3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3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𝑢</m:t>
                            </m:r>
                          </m:e>
                          <m:sub>
                            <m:r>
                              <a:rPr kumimoji="0" lang="en-US" sz="3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1</m:t>
                            </m:r>
                          </m:sub>
                        </m:sSub>
                      </m:sup>
                    </m:sSup>
                  </m:oMath>
                </a14:m>
                <a:r>
                  <a:rPr kumimoji="0" lang="en-US" sz="30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rPr>
                  <a:t>.</a:t>
                </a:r>
                <a:r>
                  <a:rPr kumimoji="0" lang="en-US" sz="30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rPr>
                  <a:t> </a:t>
                </a:r>
                <a14:m>
                  <m:oMath xmlns:m="http://schemas.openxmlformats.org/officeDocument/2006/math">
                    <m:sSup>
                      <m:sSupPr>
                        <m:ctrlPr>
                          <a:rPr kumimoji="0" lang="en-US" sz="3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3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𝑔</m:t>
                        </m:r>
                      </m:e>
                      <m:sup>
                        <m:sSub>
                          <m:sSubPr>
                            <m:ctrlPr>
                              <a:rPr kumimoji="0" lang="en-US" sz="3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30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𝑥</m:t>
                            </m:r>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3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𝑢</m:t>
                            </m:r>
                          </m:e>
                          <m:sub>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b>
                        </m:sSub>
                      </m:sup>
                    </m:sSup>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𝑔</m:t>
                        </m:r>
                      </m:e>
                      <m:sup>
                        <m:sSub>
                          <m:sSubPr>
                            <m:ctrlP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𝑢</m:t>
                            </m:r>
                          </m:e>
                          <m:sub>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Sub>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𝑥</m:t>
                        </m:r>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b>
                          <m:sSubPr>
                            <m:ctrlP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𝑢</m:t>
                            </m:r>
                          </m:e>
                          <m:sub>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b>
                        </m:sSub>
                      </m:sup>
                    </m:sSup>
                  </m:oMath>
                </a14:m>
                <a:endParaRPr kumimoji="0" lang="en-US" sz="30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endParaRP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sz="30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rPr>
                  <a:t>                   </a:t>
                </a:r>
                <a14:m>
                  <m:oMath xmlns:m="http://schemas.openxmlformats.org/officeDocument/2006/math">
                    <m:r>
                      <a:rPr kumimoji="0" lang="en-US" sz="3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p>
                      <m:sSupPr>
                        <m:ctrlP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𝑔</m:t>
                        </m:r>
                      </m:e>
                      <m:sup>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𝑘</m:t>
                        </m:r>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𝐻</m:t>
                        </m:r>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𝑚</m:t>
                            </m:r>
                          </m:e>
                          <m:sup>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3000" b="0" i="1" u="none" strike="noStrike" kern="1200" cap="none" spc="0" normalizeH="0" baseline="0" noProof="0" smtClean="0">
                            <a:ln>
                              <a:noFill/>
                            </a:ln>
                            <a:solidFill>
                              <a:srgbClr val="3333CC"/>
                            </a:solidFill>
                            <a:effectLst/>
                            <a:uLnTx/>
                            <a:uFillTx/>
                            <a:latin typeface="Cambria Math" panose="02040503050406030204" pitchFamily="18" charset="0"/>
                            <a:ea typeface="+mn-ea"/>
                            <a:cs typeface="+mn-cs"/>
                          </a:rPr>
                          <m:t>𝑥</m:t>
                        </m:r>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𝑟</m:t>
                        </m:r>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en-US" sz="3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d>
                              <m:dPr>
                                <m:ctrlPr>
                                  <a:rPr kumimoji="0" lang="en-US" sz="3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3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𝐻</m:t>
                                </m:r>
                                <m:d>
                                  <m:dPr>
                                    <m:ctrlPr>
                                      <a:rPr kumimoji="0" lang="en-US" sz="3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3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𝑚</m:t>
                                    </m:r>
                                  </m:e>
                                </m:d>
                                <m:r>
                                  <a:rPr kumimoji="0" lang="en-US" sz="3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30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𝑥</m:t>
                                </m:r>
                                <m:r>
                                  <a:rPr kumimoji="0" lang="en-US" sz="3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3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𝑟</m:t>
                                </m:r>
                              </m:e>
                            </m:d>
                          </m:e>
                          <m:sup>
                            <m:r>
                              <a:rPr kumimoji="0" lang="en-US" sz="3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−1</m:t>
                            </m:r>
                          </m:sup>
                        </m:sSup>
                        <m:r>
                          <a:rPr kumimoji="0" lang="en-US" sz="3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r>
                      <a:rPr kumimoji="0" lang="en-US" sz="30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m:t>
                    </m:r>
                    <m:r>
                      <a:rPr kumimoji="0" lang="en-US" sz="30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𝑟</m:t>
                    </m:r>
                  </m:oMath>
                </a14:m>
                <a:endParaRPr kumimoji="0" lang="en-US" sz="3000" b="0" i="1" u="none" strike="noStrike" kern="1200" cap="none" spc="0" normalizeH="0" baseline="0" noProof="0" dirty="0">
                  <a:ln>
                    <a:noFill/>
                  </a:ln>
                  <a:solidFill>
                    <a:srgbClr val="000000"/>
                  </a:solidFill>
                  <a:effectLst/>
                  <a:uLnTx/>
                  <a:uFillTx/>
                  <a:latin typeface="Times" panose="02020603050405020304" pitchFamily="18"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000" b="0" i="1" u="none" strike="noStrike" kern="1200" cap="none" spc="0" normalizeH="0" baseline="0" noProof="0" dirty="0">
                  <a:ln>
                    <a:noFill/>
                  </a:ln>
                  <a:solidFill>
                    <a:srgbClr val="000000"/>
                  </a:solidFill>
                  <a:effectLst/>
                  <a:uLnTx/>
                  <a:uFillTx/>
                  <a:latin typeface="Times" panose="02020603050405020304" pitchFamily="18" charset="0"/>
                  <a:ea typeface="+mn-ea"/>
                  <a:cs typeface="+mn-cs"/>
                </a:endParaRPr>
              </a:p>
            </p:txBody>
          </p:sp>
        </mc:Choice>
        <mc:Fallback xmlns="">
          <p:sp>
            <p:nvSpPr>
              <p:cNvPr id="15" name="Rectangle 14">
                <a:extLst>
                  <a:ext uri="{FF2B5EF4-FFF2-40B4-BE49-F238E27FC236}">
                    <a16:creationId xmlns:a16="http://schemas.microsoft.com/office/drawing/2014/main" id="{D1E9B940-1116-4169-9986-707AF8E9B003}"/>
                  </a:ext>
                </a:extLst>
              </p:cNvPr>
              <p:cNvSpPr>
                <a:spLocks noRot="1" noChangeAspect="1" noMove="1" noResize="1" noEditPoints="1" noAdjustHandles="1" noChangeArrowheads="1" noChangeShapeType="1" noTextEdit="1"/>
              </p:cNvSpPr>
              <p:nvPr/>
            </p:nvSpPr>
            <p:spPr>
              <a:xfrm>
                <a:off x="467544" y="933493"/>
                <a:ext cx="8496944" cy="5949321"/>
              </a:xfrm>
              <a:prstGeom prst="rect">
                <a:avLst/>
              </a:prstGeom>
              <a:blipFill>
                <a:blip r:embed="rId3"/>
                <a:stretch>
                  <a:fillRect l="-1506" t="-102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97353B1-5014-4348-847E-BDDB334A9FA2}"/>
              </a:ext>
            </a:extLst>
          </p:cNvPr>
          <p:cNvSpPr txBox="1"/>
          <p:nvPr/>
        </p:nvSpPr>
        <p:spPr>
          <a:xfrm>
            <a:off x="3635896" y="1484784"/>
            <a:ext cx="65" cy="430887"/>
          </a:xfrm>
          <a:prstGeom prst="rect">
            <a:avLst/>
          </a:prstGeom>
          <a:noFill/>
        </p:spPr>
        <p:txBody>
          <a:bodyPr wrap="none" lIns="0" tIns="0" rIns="0" bIns="0"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endParaRPr>
          </a:p>
        </p:txBody>
      </p:sp>
      <p:cxnSp>
        <p:nvCxnSpPr>
          <p:cNvPr id="5" name="Straight Connector 4">
            <a:extLst>
              <a:ext uri="{FF2B5EF4-FFF2-40B4-BE49-F238E27FC236}">
                <a16:creationId xmlns:a16="http://schemas.microsoft.com/office/drawing/2014/main" id="{E2E0106B-3C11-455F-A622-B71BB6BF2013}"/>
              </a:ext>
            </a:extLst>
          </p:cNvPr>
          <p:cNvCxnSpPr>
            <a:cxnSpLocks/>
          </p:cNvCxnSpPr>
          <p:nvPr/>
        </p:nvCxnSpPr>
        <p:spPr bwMode="auto">
          <a:xfrm>
            <a:off x="4427984" y="1159587"/>
            <a:ext cx="0" cy="151216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 name="Straight Arrow Connector 5">
            <a:extLst>
              <a:ext uri="{FF2B5EF4-FFF2-40B4-BE49-F238E27FC236}">
                <a16:creationId xmlns:a16="http://schemas.microsoft.com/office/drawing/2014/main" id="{FC484489-A5E5-41C6-B3E9-9463B27A1E46}"/>
              </a:ext>
            </a:extLst>
          </p:cNvPr>
          <p:cNvCxnSpPr>
            <a:cxnSpLocks/>
          </p:cNvCxnSpPr>
          <p:nvPr/>
        </p:nvCxnSpPr>
        <p:spPr bwMode="auto">
          <a:xfrm flipH="1">
            <a:off x="6516216" y="3139230"/>
            <a:ext cx="1224136" cy="2785277"/>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7" name="TextBox 6">
            <a:extLst>
              <a:ext uri="{FF2B5EF4-FFF2-40B4-BE49-F238E27FC236}">
                <a16:creationId xmlns:a16="http://schemas.microsoft.com/office/drawing/2014/main" id="{4F880B9B-448B-42CC-A320-E29729858A57}"/>
              </a:ext>
            </a:extLst>
          </p:cNvPr>
          <p:cNvSpPr txBox="1"/>
          <p:nvPr/>
        </p:nvSpPr>
        <p:spPr>
          <a:xfrm>
            <a:off x="4712184" y="2545740"/>
            <a:ext cx="2077813"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Times" panose="02020603050405020304" pitchFamily="18" charset="0"/>
                <a:ea typeface="+mn-ea"/>
                <a:cs typeface="+mn-cs"/>
              </a:rPr>
              <a:t>In public key</a:t>
            </a:r>
          </a:p>
        </p:txBody>
      </p:sp>
      <p:cxnSp>
        <p:nvCxnSpPr>
          <p:cNvPr id="8" name="Straight Arrow Connector 7">
            <a:extLst>
              <a:ext uri="{FF2B5EF4-FFF2-40B4-BE49-F238E27FC236}">
                <a16:creationId xmlns:a16="http://schemas.microsoft.com/office/drawing/2014/main" id="{8A1993D7-70C3-4E5C-B6F1-7CD53F7B1966}"/>
              </a:ext>
            </a:extLst>
          </p:cNvPr>
          <p:cNvCxnSpPr>
            <a:cxnSpLocks/>
          </p:cNvCxnSpPr>
          <p:nvPr/>
        </p:nvCxnSpPr>
        <p:spPr bwMode="auto">
          <a:xfrm flipH="1">
            <a:off x="4926141" y="3139230"/>
            <a:ext cx="581963" cy="2785277"/>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9" name="TextBox 8">
            <a:extLst>
              <a:ext uri="{FF2B5EF4-FFF2-40B4-BE49-F238E27FC236}">
                <a16:creationId xmlns:a16="http://schemas.microsoft.com/office/drawing/2014/main" id="{80A2219E-69FA-4600-9981-2FEA690CBB67}"/>
              </a:ext>
            </a:extLst>
          </p:cNvPr>
          <p:cNvSpPr txBox="1"/>
          <p:nvPr/>
        </p:nvSpPr>
        <p:spPr>
          <a:xfrm>
            <a:off x="7033101" y="2533738"/>
            <a:ext cx="1688283"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Times" panose="02020603050405020304" pitchFamily="18" charset="0"/>
                <a:ea typeface="+mn-ea"/>
                <a:cs typeface="+mn-cs"/>
              </a:rPr>
              <a:t>Secret key</a:t>
            </a:r>
          </a:p>
        </p:txBody>
      </p:sp>
    </p:spTree>
    <p:extLst>
      <p:ext uri="{BB962C8B-B14F-4D97-AF65-F5344CB8AC3E}">
        <p14:creationId xmlns:p14="http://schemas.microsoft.com/office/powerpoint/2010/main" val="31342183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78BB0513-844B-49B2-BEF9-7DE6E9262912}"/>
              </a:ext>
            </a:extLst>
          </p:cNvPr>
          <p:cNvSpPr>
            <a:spLocks noGrp="1" noChangeArrowheads="1"/>
          </p:cNvSpPr>
          <p:nvPr>
            <p:ph type="title"/>
          </p:nvPr>
        </p:nvSpPr>
        <p:spPr>
          <a:xfrm>
            <a:off x="1187624" y="0"/>
            <a:ext cx="7344816" cy="792163"/>
          </a:xfrm>
        </p:spPr>
        <p:txBody>
          <a:bodyPr/>
          <a:lstStyle/>
          <a:p>
            <a:pPr eaLnBrk="1" hangingPunct="1"/>
            <a:r>
              <a:rPr lang="en-GB" altLang="en-US" dirty="0"/>
              <a:t>Outline</a:t>
            </a:r>
          </a:p>
        </p:txBody>
      </p:sp>
      <p:sp>
        <p:nvSpPr>
          <p:cNvPr id="9219" name="Rectangle 3">
            <a:extLst>
              <a:ext uri="{FF2B5EF4-FFF2-40B4-BE49-F238E27FC236}">
                <a16:creationId xmlns:a16="http://schemas.microsoft.com/office/drawing/2014/main" id="{7ECBA633-F0F9-4B37-8675-A34CE05642B9}"/>
              </a:ext>
            </a:extLst>
          </p:cNvPr>
          <p:cNvSpPr>
            <a:spLocks noGrp="1" noChangeArrowheads="1"/>
          </p:cNvSpPr>
          <p:nvPr>
            <p:ph idx="1"/>
          </p:nvPr>
        </p:nvSpPr>
        <p:spPr>
          <a:xfrm>
            <a:off x="719572" y="1066436"/>
            <a:ext cx="8280920" cy="5242883"/>
          </a:xfrm>
        </p:spPr>
        <p:txBody>
          <a:bodyPr/>
          <a:lstStyle/>
          <a:p>
            <a:pPr eaLnBrk="1" hangingPunct="1">
              <a:spcBef>
                <a:spcPct val="25000"/>
              </a:spcBef>
            </a:pPr>
            <a:r>
              <a:rPr lang="en-US"/>
              <a:t>Elgamal </a:t>
            </a:r>
            <a:r>
              <a:rPr lang="en-US" dirty="0"/>
              <a:t>digital signature scheme</a:t>
            </a:r>
          </a:p>
          <a:p>
            <a:pPr eaLnBrk="1" hangingPunct="1">
              <a:spcBef>
                <a:spcPct val="25000"/>
              </a:spcBef>
            </a:pPr>
            <a:r>
              <a:rPr lang="en-US" dirty="0" err="1"/>
              <a:t>Schnorr</a:t>
            </a:r>
            <a:r>
              <a:rPr lang="en-US" dirty="0"/>
              <a:t> digital signature scheme</a:t>
            </a:r>
          </a:p>
          <a:p>
            <a:pPr eaLnBrk="1" hangingPunct="1">
              <a:spcBef>
                <a:spcPct val="25000"/>
              </a:spcBef>
            </a:pPr>
            <a:r>
              <a:rPr lang="en-US"/>
              <a:t>NIST digital signature schemes</a:t>
            </a:r>
          </a:p>
          <a:p>
            <a:pPr lvl="1" eaLnBrk="1" hangingPunct="1">
              <a:spcBef>
                <a:spcPct val="25000"/>
              </a:spcBef>
            </a:pPr>
            <a:r>
              <a:rPr lang="en-US"/>
              <a:t>RSASSA-PKCS</a:t>
            </a:r>
          </a:p>
          <a:p>
            <a:pPr lvl="1" eaLnBrk="1" hangingPunct="1">
              <a:spcBef>
                <a:spcPct val="25000"/>
              </a:spcBef>
            </a:pPr>
            <a:r>
              <a:rPr lang="en-US"/>
              <a:t>RSASSA-PSS</a:t>
            </a:r>
          </a:p>
          <a:p>
            <a:pPr lvl="1" eaLnBrk="1" hangingPunct="1">
              <a:spcBef>
                <a:spcPct val="25000"/>
              </a:spcBef>
            </a:pPr>
            <a:r>
              <a:rPr lang="en-US">
                <a:solidFill>
                  <a:srgbClr val="FF0000"/>
                </a:solidFill>
              </a:rPr>
              <a:t>ECDSA</a:t>
            </a:r>
          </a:p>
        </p:txBody>
      </p:sp>
    </p:spTree>
    <p:extLst>
      <p:ext uri="{BB962C8B-B14F-4D97-AF65-F5344CB8AC3E}">
        <p14:creationId xmlns:p14="http://schemas.microsoft.com/office/powerpoint/2010/main" val="35175605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7368" y="-44543"/>
            <a:ext cx="8229600" cy="1097280"/>
          </a:xfrm>
        </p:spPr>
        <p:txBody>
          <a:bodyPr wrap="square">
            <a:noAutofit/>
          </a:bodyPr>
          <a:lstStyle/>
          <a:p>
            <a:pPr algn="ctr"/>
            <a:r>
              <a:rPr lang="fr-FR" altLang="en-US" sz="3500" dirty="0" err="1">
                <a:ea typeface="ヒラギノ角ゴ Pro W3" charset="-128"/>
              </a:rPr>
              <a:t>Elliptic</a:t>
            </a:r>
            <a:r>
              <a:rPr lang="fr-FR" altLang="en-US" sz="3500" dirty="0">
                <a:ea typeface="ヒラギノ角ゴ Pro W3" charset="-128"/>
              </a:rPr>
              <a:t> </a:t>
            </a:r>
            <a:r>
              <a:rPr lang="fr-FR" altLang="en-US" sz="3500" dirty="0" err="1">
                <a:ea typeface="ヒラギノ角ゴ Pro W3" charset="-128"/>
              </a:rPr>
              <a:t>Curve</a:t>
            </a:r>
            <a:r>
              <a:rPr lang="fr-FR" altLang="en-US" sz="3500" dirty="0">
                <a:ea typeface="ヒラギノ角ゴ Pro W3" charset="-128"/>
              </a:rPr>
              <a:t> Digital Signature </a:t>
            </a:r>
            <a:r>
              <a:rPr lang="fr-FR" altLang="en-US" sz="3500" dirty="0" err="1">
                <a:ea typeface="ヒラギノ角ゴ Pro W3" charset="-128"/>
              </a:rPr>
              <a:t>Algorithm</a:t>
            </a:r>
            <a:r>
              <a:rPr lang="fr-FR" altLang="en-US" sz="3500" dirty="0">
                <a:ea typeface="ヒラギノ角ゴ Pro W3" charset="-128"/>
              </a:rPr>
              <a:t> </a:t>
            </a:r>
            <a:br>
              <a:rPr lang="fr-FR" altLang="en-US" sz="3500" dirty="0">
                <a:ea typeface="ヒラギノ角ゴ Pro W3" charset="-128"/>
              </a:rPr>
            </a:br>
            <a:r>
              <a:rPr lang="fr-FR" altLang="en-US" sz="3500" dirty="0">
                <a:ea typeface="ヒラギノ角ゴ Pro W3" charset="-128"/>
              </a:rPr>
              <a:t>(</a:t>
            </a:r>
            <a:r>
              <a:rPr lang="fr-FR" altLang="en-US" sz="3500" spc="-500" dirty="0">
                <a:ea typeface="ヒラギノ角ゴ Pro W3" charset="-128"/>
              </a:rPr>
              <a:t>E C D S </a:t>
            </a:r>
            <a:r>
              <a:rPr lang="fr-FR" altLang="en-US" sz="3500" dirty="0">
                <a:ea typeface="ヒラギノ角ゴ Pro W3" charset="-128"/>
              </a:rPr>
              <a:t>A)</a:t>
            </a:r>
            <a:endParaRPr lang="en-US" sz="3500" dirty="0">
              <a:latin typeface="+mj-lt"/>
            </a:endParaRPr>
          </a:p>
        </p:txBody>
      </p:sp>
      <p:sp>
        <p:nvSpPr>
          <p:cNvPr id="6" name="Rectangle 5">
            <a:extLst>
              <a:ext uri="{FF2B5EF4-FFF2-40B4-BE49-F238E27FC236}">
                <a16:creationId xmlns:a16="http://schemas.microsoft.com/office/drawing/2014/main" id="{C341F391-CF53-4DFE-8F56-4EEB33F73AC5}"/>
              </a:ext>
            </a:extLst>
          </p:cNvPr>
          <p:cNvSpPr/>
          <p:nvPr/>
        </p:nvSpPr>
        <p:spPr>
          <a:xfrm>
            <a:off x="467544" y="1020523"/>
            <a:ext cx="3226589" cy="523220"/>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Times" panose="02020603050405020304" pitchFamily="18" charset="0"/>
                <a:ea typeface="+mn-ea"/>
                <a:cs typeface="+mn-cs"/>
              </a:rPr>
              <a:t>ECDSA parameters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BAB87AA-1A76-482E-837C-3D572E7578BC}"/>
                  </a:ext>
                </a:extLst>
              </p:cNvPr>
              <p:cNvSpPr txBox="1"/>
              <p:nvPr/>
            </p:nvSpPr>
            <p:spPr>
              <a:xfrm>
                <a:off x="259298" y="1485019"/>
                <a:ext cx="4740785" cy="3363613"/>
              </a:xfrm>
              <a:prstGeom prst="rect">
                <a:avLst/>
              </a:prstGeom>
              <a:noFill/>
            </p:spPr>
            <p:txBody>
              <a:bodyPr wrap="none" lIns="0" tIns="0" rIns="0" bIns="0" rtlCol="0">
                <a:spAutoFit/>
              </a:bodyPr>
              <a:lstStyle/>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Tahoma" panose="020B0604030504040204" pitchFamily="34" charset="0"/>
                    <a:cs typeface="Times" panose="02020603050405020304" pitchFamily="18" charset="0"/>
                  </a:rPr>
                  <a:t>Prime number</a:t>
                </a:r>
                <a:r>
                  <a:rPr kumimoji="0" lang="en-US" sz="2800" b="0" i="0" u="none" strike="noStrike" kern="1200" cap="none" spc="0" normalizeH="0" baseline="0" noProof="0">
                    <a:ln>
                      <a:noFill/>
                    </a:ln>
                    <a:solidFill>
                      <a:srgbClr val="000000"/>
                    </a:solidFill>
                    <a:effectLst/>
                    <a:uLnTx/>
                    <a:uFillTx/>
                    <a:latin typeface="Times" panose="02020603050405020304" pitchFamily="18" charset="0"/>
                    <a:ea typeface="Tahoma" panose="020B0604030504040204" pitchFamily="34" charset="0"/>
                    <a:cs typeface="Times" panose="02020603050405020304" pitchFamily="18" charset="0"/>
                  </a:rPr>
                  <a:t>: </a:t>
                </a:r>
                <a14:m>
                  <m:oMath xmlns:m="http://schemas.openxmlformats.org/officeDocument/2006/math">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Tahoma" panose="020B0604030504040204" pitchFamily="34" charset="0"/>
                        <a:cs typeface="Times" panose="02020603050405020304" pitchFamily="18" charset="0"/>
                      </a:rPr>
                      <m:t>𝑝</m:t>
                    </m:r>
                  </m:oMath>
                </a14:m>
                <a:endPar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rPr>
                  <a:t>Curve coefficients:  </a:t>
                </a:r>
                <a14:m>
                  <m:oMath xmlns:m="http://schemas.openxmlformats.org/officeDocument/2006/math">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𝑎</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𝑏</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ℤ</m:t>
                        </m:r>
                      </m:e>
                      <m:sub>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𝑝</m:t>
                        </m:r>
                      </m:sub>
                    </m:sSub>
                  </m:oMath>
                </a14:m>
                <a:endPar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rPr>
                  <a:t>Base points: </a:t>
                </a:r>
                <a14:m>
                  <m:oMath xmlns:m="http://schemas.openxmlformats.org/officeDocument/2006/math">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𝐺</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𝐸</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t>ℤ</m:t>
                        </m:r>
                      </m:e>
                      <m:sub>
                        <m: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t>𝑞</m:t>
                        </m:r>
                      </m:sub>
                    </m:sSub>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oMath>
                </a14:m>
                <a:r>
                  <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rPr>
                  <a:t> </a:t>
                </a:r>
                <a:endPar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rPr>
                  <a:t>T</a:t>
                </a:r>
                <a14:m>
                  <m:oMath xmlns:m="http://schemas.openxmlformats.org/officeDocument/2006/math">
                    <m:r>
                      <m:rPr>
                        <m:sty m:val="p"/>
                      </m:rPr>
                      <a:rPr kumimoji="0" lang="en-US" sz="2800" b="0" i="0"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he</m:t>
                    </m:r>
                    <m:r>
                      <a:rPr kumimoji="0" lang="en-US" sz="2800" b="0" i="0"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 </m:t>
                    </m:r>
                    <m:r>
                      <m:rPr>
                        <m:sty m:val="p"/>
                      </m:rPr>
                      <a:rPr kumimoji="0" lang="en-US" sz="2800" b="0" i="0"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number</m:t>
                    </m:r>
                    <m:r>
                      <a:rPr kumimoji="0" lang="en-US" sz="2800" b="0" i="0"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 </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𝑛</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𝑜𝑟𝑑</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d>
                      <m:dPr>
                        <m:begChr m:val="⟨"/>
                        <m:endChr m:val="⟩"/>
                        <m:ctrlP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ctrlPr>
                      </m:dPr>
                      <m:e>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𝐺</m:t>
                        </m:r>
                      </m:e>
                    </m:d>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oMath>
                </a14:m>
                <a: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rPr>
                  <a:t> </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mn-ea"/>
                    <a:cs typeface="Times" panose="02020603050405020304" pitchFamily="18" charset="0"/>
                  </a:rPr>
                  <a:t>The number </a:t>
                </a:r>
                <a14:m>
                  <m:oMath xmlns:m="http://schemas.openxmlformats.org/officeDocument/2006/math">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h</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f>
                      <m:fPr>
                        <m:ctrlP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ctrlPr>
                      </m:fPr>
                      <m:num>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𝑜𝑟𝑑</m:t>
                        </m:r>
                        <m:r>
                          <m:rPr>
                            <m:lit/>
                          </m:rP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 </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rPr>
                          <m:t>𝐸</m:t>
                        </m:r>
                        <m:d>
                          <m:dPr>
                            <m:ctrlP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rPr>
                            </m:ctrlPr>
                          </m:dPr>
                          <m:e>
                            <m:sSub>
                              <m:sSubPr>
                                <m:ctrlP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t>ℤ</m:t>
                                </m:r>
                              </m:e>
                              <m:sub>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𝑝</m:t>
                                </m:r>
                              </m:sub>
                            </m:sSub>
                          </m:e>
                        </m:d>
                        <m:r>
                          <m:rPr>
                            <m:lit/>
                          </m:rP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m:rPr>
                            <m:nor/>
                          </m:rPr>
                          <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rPr>
                          <m:t> </m:t>
                        </m:r>
                      </m:num>
                      <m:den>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𝑛</m:t>
                        </m:r>
                      </m:den>
                    </m:f>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 </m:t>
                    </m:r>
                  </m:oMath>
                </a14:m>
                <a:endPar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14:m>
                  <m:oMath xmlns:m="http://schemas.openxmlformats.org/officeDocument/2006/math">
                    <m: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Times New Roman" panose="02020603050405020304" pitchFamily="18" charset="0"/>
                      </a:rPr>
                      <m:t>𝐻</m:t>
                    </m:r>
                    <m: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Times New Roman" panose="02020603050405020304" pitchFamily="18" charset="0"/>
                      </a:rPr>
                      <m:t>:</m:t>
                    </m:r>
                    <m:sSup>
                      <m:sSupPr>
                        <m:ctrlP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Times New Roman" panose="02020603050405020304" pitchFamily="18" charset="0"/>
                          </a:rPr>
                        </m:ctrlPr>
                      </m:sSupPr>
                      <m:e>
                        <m:d>
                          <m:dPr>
                            <m:begChr m:val="{"/>
                            <m:endChr m:val="}"/>
                            <m:ctrlP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Times New Roman" panose="02020603050405020304" pitchFamily="18" charset="0"/>
                              </a:rPr>
                            </m:ctrlPr>
                          </m:dPr>
                          <m:e>
                            <m: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Times New Roman" panose="02020603050405020304" pitchFamily="18" charset="0"/>
                              </a:rPr>
                              <m:t>0,1</m:t>
                            </m:r>
                          </m:e>
                        </m:d>
                      </m:e>
                      <m:sup>
                        <m: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Times New Roman" panose="02020603050405020304" pitchFamily="18" charset="0"/>
                          </a:rPr>
                          <m:t>∗</m:t>
                        </m:r>
                      </m:sup>
                    </m:sSup>
                    <m: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Times New Roman" panose="02020603050405020304" pitchFamily="18" charset="0"/>
                      </a:rPr>
                      <m:t>→</m:t>
                    </m:r>
                    <m:sSup>
                      <m:sSupPr>
                        <m:ctrlP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Times New Roman" panose="02020603050405020304" pitchFamily="18" charset="0"/>
                          </a:rPr>
                        </m:ctrlPr>
                      </m:sSupPr>
                      <m:e>
                        <m:d>
                          <m:dPr>
                            <m:begChr m:val="{"/>
                            <m:endChr m:val="}"/>
                            <m:ctrlP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Times New Roman" panose="02020603050405020304" pitchFamily="18" charset="0"/>
                              </a:rPr>
                            </m:ctrlPr>
                          </m:dPr>
                          <m:e>
                            <m: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Times New Roman" panose="02020603050405020304" pitchFamily="18" charset="0"/>
                              </a:rPr>
                              <m:t>0,1</m:t>
                            </m:r>
                          </m:e>
                        </m:d>
                      </m:e>
                      <m:sup>
                        <m: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Times New Roman" panose="02020603050405020304" pitchFamily="18" charset="0"/>
                          </a:rPr>
                          <m:t>𝑙</m:t>
                        </m:r>
                      </m:sup>
                    </m:sSup>
                  </m:oMath>
                </a14:m>
                <a:r>
                  <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rPr>
                  <a:t>, </a:t>
                </a:r>
                <a14:m>
                  <m:oMath xmlns:m="http://schemas.openxmlformats.org/officeDocument/2006/math">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𝑙</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𝑙</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𝑛</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oMath>
                </a14:m>
                <a:endPar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endParaRPr>
              </a:p>
            </p:txBody>
          </p:sp>
        </mc:Choice>
        <mc:Fallback xmlns="">
          <p:sp>
            <p:nvSpPr>
              <p:cNvPr id="4" name="TextBox 3">
                <a:extLst>
                  <a:ext uri="{FF2B5EF4-FFF2-40B4-BE49-F238E27FC236}">
                    <a16:creationId xmlns:a16="http://schemas.microsoft.com/office/drawing/2014/main" id="{2BAB87AA-1A76-482E-837C-3D572E7578BC}"/>
                  </a:ext>
                </a:extLst>
              </p:cNvPr>
              <p:cNvSpPr txBox="1">
                <a:spLocks noRot="1" noChangeAspect="1" noMove="1" noResize="1" noEditPoints="1" noAdjustHandles="1" noChangeArrowheads="1" noChangeShapeType="1" noTextEdit="1"/>
              </p:cNvSpPr>
              <p:nvPr/>
            </p:nvSpPr>
            <p:spPr>
              <a:xfrm>
                <a:off x="259298" y="1485019"/>
                <a:ext cx="4740785" cy="3363613"/>
              </a:xfrm>
              <a:prstGeom prst="rect">
                <a:avLst/>
              </a:prstGeom>
              <a:blipFill>
                <a:blip r:embed="rId3"/>
                <a:stretch>
                  <a:fillRect l="-4247" t="-32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30AC7BC-F09E-4B30-99F2-6055A1247178}"/>
                  </a:ext>
                </a:extLst>
              </p:cNvPr>
              <p:cNvSpPr txBox="1"/>
              <p:nvPr/>
            </p:nvSpPr>
            <p:spPr>
              <a:xfrm>
                <a:off x="545947" y="5132079"/>
                <a:ext cx="4273862" cy="430887"/>
              </a:xfrm>
              <a:prstGeom prst="rect">
                <a:avLst/>
              </a:prstGeom>
              <a:noFill/>
            </p:spPr>
            <p:txBody>
              <a:bodyPr wrap="none" lIns="0" tIns="0" rIns="0" bIns="0" rtlCol="0">
                <a:spAutoFit/>
              </a:bodyPr>
              <a:lstStyle/>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Cambria Math" panose="02040503050406030204" pitchFamily="18" charset="0"/>
                    <a:cs typeface="+mn-cs"/>
                  </a:rPr>
                  <a:t>Secret key: </a:t>
                </a:r>
                <a:r>
                  <a:rPr kumimoji="0" lang="en-US" sz="2800" b="0" i="1" u="none" strike="noStrike" kern="1200" cap="none" spc="0" normalizeH="0" baseline="0" noProof="0" dirty="0">
                    <a:ln>
                      <a:noFill/>
                    </a:ln>
                    <a:solidFill>
                      <a:srgbClr val="FF0000"/>
                    </a:solidFill>
                    <a:effectLst/>
                    <a:uLnTx/>
                    <a:uFillTx/>
                    <a:latin typeface="Times" panose="02020603050405020304" pitchFamily="18" charset="0"/>
                    <a:ea typeface="Cambria Math" panose="02040503050406030204" pitchFamily="18" charset="0"/>
                    <a:cs typeface="+mn-cs"/>
                  </a:rPr>
                  <a:t>d</a:t>
                </a:r>
                <a14:m>
                  <m:oMath xmlns:m="http://schemas.openxmlformats.org/officeDocument/2006/math">
                    <m:sSub>
                      <m:sSubPr>
                        <m:ctrlPr>
                          <a:rPr kumimoji="0" lang="en-US" sz="28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ctrlPr>
                      </m:sSubPr>
                      <m:e>
                        <m:r>
                          <a:rPr kumimoji="0" lang="en-US" sz="28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t>∈</m:t>
                        </m:r>
                      </m:e>
                      <m:sub>
                        <m:r>
                          <a:rPr kumimoji="0" lang="en-US" sz="28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t>𝑅</m:t>
                        </m:r>
                      </m:sub>
                    </m:sSub>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𝑛</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oMath>
                </a14:m>
                <a:endPar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endParaRPr>
              </a:p>
            </p:txBody>
          </p:sp>
        </mc:Choice>
        <mc:Fallback xmlns="">
          <p:sp>
            <p:nvSpPr>
              <p:cNvPr id="9" name="TextBox 8">
                <a:extLst>
                  <a:ext uri="{FF2B5EF4-FFF2-40B4-BE49-F238E27FC236}">
                    <a16:creationId xmlns:a16="http://schemas.microsoft.com/office/drawing/2014/main" id="{230AC7BC-F09E-4B30-99F2-6055A1247178}"/>
                  </a:ext>
                </a:extLst>
              </p:cNvPr>
              <p:cNvSpPr txBox="1">
                <a:spLocks noRot="1" noChangeAspect="1" noMove="1" noResize="1" noEditPoints="1" noAdjustHandles="1" noChangeArrowheads="1" noChangeShapeType="1" noTextEdit="1"/>
              </p:cNvSpPr>
              <p:nvPr/>
            </p:nvSpPr>
            <p:spPr>
              <a:xfrm>
                <a:off x="545947" y="5132079"/>
                <a:ext cx="4273862" cy="430887"/>
              </a:xfrm>
              <a:prstGeom prst="rect">
                <a:avLst/>
              </a:prstGeom>
              <a:blipFill>
                <a:blip r:embed="rId4"/>
                <a:stretch>
                  <a:fillRect l="-4708" t="-25352" b="-47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3775ABF-4538-41F3-A403-0A7FA85CA49D}"/>
                  </a:ext>
                </a:extLst>
              </p:cNvPr>
              <p:cNvSpPr txBox="1"/>
              <p:nvPr/>
            </p:nvSpPr>
            <p:spPr>
              <a:xfrm>
                <a:off x="561192" y="5683938"/>
                <a:ext cx="4757777" cy="464101"/>
              </a:xfrm>
              <a:prstGeom prst="rect">
                <a:avLst/>
              </a:prstGeom>
              <a:noFill/>
            </p:spPr>
            <p:txBody>
              <a:bodyPr wrap="none" lIns="0" tIns="0" rIns="0" bIns="0" rtlCol="0">
                <a:spAutoFit/>
              </a:bodyPr>
              <a:lstStyle/>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Cambria Math" panose="02040503050406030204" pitchFamily="18" charset="0"/>
                    <a:cs typeface="+mn-cs"/>
                  </a:rPr>
                  <a:t>Public key: Q</a:t>
                </a:r>
                <a14:m>
                  <m:oMath xmlns:m="http://schemas.openxmlformats.org/officeDocument/2006/math">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𝑑</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𝐺</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rPr>
                      <m:t>𝐸</m:t>
                    </m:r>
                    <m: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t>ℤ</m:t>
                        </m:r>
                      </m:e>
                      <m:sub>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𝑝</m:t>
                        </m:r>
                      </m:sub>
                    </m:sSub>
                    <m: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rPr>
                      <m:t>)</m:t>
                    </m:r>
                  </m:oMath>
                </a14:m>
                <a:endPar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endParaRPr>
              </a:p>
            </p:txBody>
          </p:sp>
        </mc:Choice>
        <mc:Fallback xmlns="">
          <p:sp>
            <p:nvSpPr>
              <p:cNvPr id="10" name="TextBox 9">
                <a:extLst>
                  <a:ext uri="{FF2B5EF4-FFF2-40B4-BE49-F238E27FC236}">
                    <a16:creationId xmlns:a16="http://schemas.microsoft.com/office/drawing/2014/main" id="{53775ABF-4538-41F3-A403-0A7FA85CA49D}"/>
                  </a:ext>
                </a:extLst>
              </p:cNvPr>
              <p:cNvSpPr txBox="1">
                <a:spLocks noRot="1" noChangeAspect="1" noMove="1" noResize="1" noEditPoints="1" noAdjustHandles="1" noChangeArrowheads="1" noChangeShapeType="1" noTextEdit="1"/>
              </p:cNvSpPr>
              <p:nvPr/>
            </p:nvSpPr>
            <p:spPr>
              <a:xfrm>
                <a:off x="561192" y="5683938"/>
                <a:ext cx="4757777" cy="464101"/>
              </a:xfrm>
              <a:prstGeom prst="rect">
                <a:avLst/>
              </a:prstGeom>
              <a:blipFill>
                <a:blip r:embed="rId5"/>
                <a:stretch>
                  <a:fillRect l="-4225" t="-23377" b="-37662"/>
                </a:stretch>
              </a:blipFill>
            </p:spPr>
            <p:txBody>
              <a:bodyPr/>
              <a:lstStyle/>
              <a:p>
                <a:r>
                  <a:rPr lang="en-US">
                    <a:noFill/>
                  </a:rPr>
                  <a:t> </a:t>
                </a:r>
              </a:p>
            </p:txBody>
          </p:sp>
        </mc:Fallback>
      </mc:AlternateContent>
      <p:cxnSp>
        <p:nvCxnSpPr>
          <p:cNvPr id="13" name="Straight Connector 12">
            <a:extLst>
              <a:ext uri="{FF2B5EF4-FFF2-40B4-BE49-F238E27FC236}">
                <a16:creationId xmlns:a16="http://schemas.microsoft.com/office/drawing/2014/main" id="{BEB159E5-8AE0-415B-9366-6DB06282C8BA}"/>
              </a:ext>
            </a:extLst>
          </p:cNvPr>
          <p:cNvCxnSpPr/>
          <p:nvPr/>
        </p:nvCxnSpPr>
        <p:spPr bwMode="auto">
          <a:xfrm>
            <a:off x="545947" y="4565184"/>
            <a:ext cx="590465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4" name="Rectangle 13">
            <a:extLst>
              <a:ext uri="{FF2B5EF4-FFF2-40B4-BE49-F238E27FC236}">
                <a16:creationId xmlns:a16="http://schemas.microsoft.com/office/drawing/2014/main" id="{47AABFAA-1872-4F55-AE2B-31B6C5940A16}"/>
              </a:ext>
            </a:extLst>
          </p:cNvPr>
          <p:cNvSpPr/>
          <p:nvPr/>
        </p:nvSpPr>
        <p:spPr>
          <a:xfrm>
            <a:off x="462303" y="4571371"/>
            <a:ext cx="4334776" cy="523220"/>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Key generation (for signer)</a:t>
            </a:r>
          </a:p>
        </p:txBody>
      </p:sp>
      <p:sp>
        <p:nvSpPr>
          <p:cNvPr id="7" name="Rectangle 6">
            <a:extLst>
              <a:ext uri="{FF2B5EF4-FFF2-40B4-BE49-F238E27FC236}">
                <a16:creationId xmlns:a16="http://schemas.microsoft.com/office/drawing/2014/main" id="{DAEDAA2E-FBB2-4EAC-8260-9424749A40BF}"/>
              </a:ext>
            </a:extLst>
          </p:cNvPr>
          <p:cNvSpPr/>
          <p:nvPr/>
        </p:nvSpPr>
        <p:spPr>
          <a:xfrm>
            <a:off x="6450603" y="4074178"/>
            <a:ext cx="2335511"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rPr>
              <a:t>NIST.FIPS</a:t>
            </a:r>
            <a:r>
              <a:rPr kumimoji="0" 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rPr>
              <a:t>.186-5</a:t>
            </a:r>
            <a:endParaRPr kumimoji="0" lang="en-US" sz="24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endParaRPr>
          </a:p>
        </p:txBody>
      </p:sp>
      <p:pic>
        <p:nvPicPr>
          <p:cNvPr id="3" name="Picture 2">
            <a:extLst>
              <a:ext uri="{FF2B5EF4-FFF2-40B4-BE49-F238E27FC236}">
                <a16:creationId xmlns:a16="http://schemas.microsoft.com/office/drawing/2014/main" id="{4389D297-9691-46FF-B7C1-A9DD41DCC50C}"/>
              </a:ext>
            </a:extLst>
          </p:cNvPr>
          <p:cNvPicPr>
            <a:picLocks noChangeAspect="1"/>
          </p:cNvPicPr>
          <p:nvPr/>
        </p:nvPicPr>
        <p:blipFill>
          <a:blip r:embed="rId6"/>
          <a:stretch>
            <a:fillRect/>
          </a:stretch>
        </p:blipFill>
        <p:spPr>
          <a:xfrm>
            <a:off x="4797079" y="1020522"/>
            <a:ext cx="4239417" cy="3047469"/>
          </a:xfrm>
          <a:prstGeom prst="rect">
            <a:avLst/>
          </a:prstGeom>
        </p:spPr>
      </p:pic>
    </p:spTree>
    <p:extLst>
      <p:ext uri="{BB962C8B-B14F-4D97-AF65-F5344CB8AC3E}">
        <p14:creationId xmlns:p14="http://schemas.microsoft.com/office/powerpoint/2010/main" val="5019331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608" y="260648"/>
            <a:ext cx="8229600" cy="553998"/>
          </a:xfrm>
        </p:spPr>
        <p:txBody>
          <a:bodyPr wrap="square">
            <a:noAutofit/>
          </a:bodyPr>
          <a:lstStyle/>
          <a:p>
            <a:pPr algn="ctr"/>
            <a:r>
              <a:rPr lang="fr-FR" altLang="en-US" sz="3500" dirty="0" err="1">
                <a:ea typeface="ヒラギノ角ゴ Pro W3" charset="-128"/>
              </a:rPr>
              <a:t>Elliptic</a:t>
            </a:r>
            <a:r>
              <a:rPr lang="fr-FR" altLang="en-US" sz="3500" dirty="0">
                <a:ea typeface="ヒラギノ角ゴ Pro W3" charset="-128"/>
              </a:rPr>
              <a:t> </a:t>
            </a:r>
            <a:r>
              <a:rPr lang="fr-FR" altLang="en-US" sz="3500" dirty="0" err="1">
                <a:ea typeface="ヒラギノ角ゴ Pro W3" charset="-128"/>
              </a:rPr>
              <a:t>Curve</a:t>
            </a:r>
            <a:r>
              <a:rPr lang="fr-FR" altLang="en-US" sz="3500" dirty="0">
                <a:ea typeface="ヒラギノ角ゴ Pro W3" charset="-128"/>
              </a:rPr>
              <a:t> Digital Signature </a:t>
            </a:r>
            <a:r>
              <a:rPr lang="fr-FR" altLang="en-US" sz="3500" dirty="0" err="1">
                <a:ea typeface="ヒラギノ角ゴ Pro W3" charset="-128"/>
              </a:rPr>
              <a:t>Algorithm</a:t>
            </a:r>
            <a:r>
              <a:rPr lang="fr-FR" altLang="en-US" sz="3500" dirty="0">
                <a:ea typeface="ヒラギノ角ゴ Pro W3" charset="-128"/>
              </a:rPr>
              <a:t> </a:t>
            </a:r>
            <a:br>
              <a:rPr lang="fr-FR" altLang="en-US" sz="3500" dirty="0">
                <a:ea typeface="ヒラギノ角ゴ Pro W3" charset="-128"/>
              </a:rPr>
            </a:br>
            <a:r>
              <a:rPr lang="fr-FR" altLang="en-US" sz="3500" dirty="0">
                <a:ea typeface="ヒラギノ角ゴ Pro W3" charset="-128"/>
              </a:rPr>
              <a:t>(</a:t>
            </a:r>
            <a:r>
              <a:rPr lang="fr-FR" altLang="en-US" sz="3500" spc="-500" dirty="0">
                <a:ea typeface="ヒラギノ角ゴ Pro W3" charset="-128"/>
              </a:rPr>
              <a:t>E C D S </a:t>
            </a:r>
            <a:r>
              <a:rPr lang="fr-FR" altLang="en-US" sz="3500" dirty="0">
                <a:ea typeface="ヒラギノ角ゴ Pro W3" charset="-128"/>
              </a:rPr>
              <a:t>A)</a:t>
            </a:r>
            <a:endParaRPr lang="en-US" sz="3500" dirty="0">
              <a:latin typeface="+mj-lt"/>
            </a:endParaRP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D1E9B940-1116-4169-9986-707AF8E9B003}"/>
                  </a:ext>
                </a:extLst>
              </p:cNvPr>
              <p:cNvSpPr/>
              <p:nvPr/>
            </p:nvSpPr>
            <p:spPr>
              <a:xfrm>
                <a:off x="467544" y="1097593"/>
                <a:ext cx="8496944" cy="2331407"/>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Times" panose="02020603050405020304" pitchFamily="18" charset="0"/>
                    <a:ea typeface="+mn-ea"/>
                    <a:cs typeface="+mn-cs"/>
                  </a:rPr>
                  <a:t>Signing (the message </a:t>
                </a:r>
                <a14:m>
                  <m:oMath xmlns:m="http://schemas.openxmlformats.org/officeDocument/2006/math">
                    <m:r>
                      <a:rPr kumimoji="0" lang="en-US" sz="2800" b="1"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𝒎</m:t>
                    </m:r>
                  </m:oMath>
                </a14:m>
                <a:r>
                  <a:rPr kumimoji="0" lang="en-US" sz="2800" b="1" i="0" u="none" strike="noStrike" kern="1200" cap="none" spc="0" normalizeH="0" baseline="0" noProof="0" dirty="0">
                    <a:ln>
                      <a:noFill/>
                    </a:ln>
                    <a:solidFill>
                      <a:srgbClr val="000000"/>
                    </a:solidFill>
                    <a:effectLst/>
                    <a:uLnTx/>
                    <a:uFillTx/>
                    <a:latin typeface="Times" panose="02020603050405020304" pitchFamily="18" charset="0"/>
                    <a:ea typeface="+mn-ea"/>
                    <a:cs typeface="+mn-cs"/>
                  </a:rPr>
                  <a:t>)</a:t>
                </a:r>
              </a:p>
              <a:p>
                <a:pPr marL="914400" marR="0" lvl="1" indent="-457200" algn="l" defTabSz="914400" rtl="0" eaLnBrk="0" fontAlgn="base" latinLnBrk="0" hangingPunct="0">
                  <a:lnSpc>
                    <a:spcPct val="100000"/>
                  </a:lnSpc>
                  <a:spcBef>
                    <a:spcPts val="60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Cambria Math" panose="02040503050406030204" pitchFamily="18" charset="0"/>
                    <a:cs typeface="+mn-cs"/>
                  </a:rPr>
                  <a:t>Choose secret for each message: </a:t>
                </a:r>
                <a14:m>
                  <m:oMath xmlns:m="http://schemas.openxmlformats.org/officeDocument/2006/math">
                    <m:r>
                      <a:rPr kumimoji="0" lang="en-US" sz="2800" b="0" i="1" u="none" strike="noStrike" kern="1200" cap="none" spc="0" normalizeH="0" baseline="0" noProof="0" dirty="0">
                        <a:ln>
                          <a:noFill/>
                        </a:ln>
                        <a:solidFill>
                          <a:srgbClr val="FF0000"/>
                        </a:solidFill>
                        <a:effectLst/>
                        <a:uLnTx/>
                        <a:uFillTx/>
                        <a:latin typeface="Cambria Math" panose="02040503050406030204" pitchFamily="18" charset="0"/>
                        <a:ea typeface="Cambria Math" panose="02040503050406030204" pitchFamily="18" charset="0"/>
                        <a:cs typeface="+mn-cs"/>
                      </a:rPr>
                      <m:t>𝑘</m:t>
                    </m:r>
                    <m:sSub>
                      <m:sSubPr>
                        <m:ctrlPr>
                          <a:rPr kumimoji="0" lang="en-US" sz="2800" b="0" i="1" u="none" strike="noStrike" kern="1200" cap="none" spc="0" normalizeH="0" baseline="0" noProof="0" dirty="0">
                            <a:ln>
                              <a:noFill/>
                            </a:ln>
                            <a:solidFill>
                              <a:srgbClr val="FF0000"/>
                            </a:solidFill>
                            <a:effectLst/>
                            <a:uLnTx/>
                            <a:uFillTx/>
                            <a:latin typeface="Cambria Math" panose="02040503050406030204" pitchFamily="18" charset="0"/>
                            <a:ea typeface="Cambria Math" panose="02040503050406030204" pitchFamily="18" charset="0"/>
                            <a:cs typeface="+mn-cs"/>
                          </a:rPr>
                        </m:ctrlPr>
                      </m:sSubPr>
                      <m:e>
                        <m:r>
                          <a:rPr kumimoji="0" lang="en-US" sz="2800" b="0" i="1" u="none" strike="noStrike" kern="1200" cap="none" spc="0" normalizeH="0" baseline="0" noProof="0" dirty="0">
                            <a:ln>
                              <a:noFill/>
                            </a:ln>
                            <a:solidFill>
                              <a:srgbClr val="FF0000"/>
                            </a:solidFill>
                            <a:effectLst/>
                            <a:uLnTx/>
                            <a:uFillTx/>
                            <a:latin typeface="Cambria Math" panose="02040503050406030204" pitchFamily="18" charset="0"/>
                            <a:ea typeface="Cambria Math" panose="02040503050406030204" pitchFamily="18" charset="0"/>
                            <a:cs typeface="+mn-cs"/>
                          </a:rPr>
                          <m:t>∈</m:t>
                        </m:r>
                      </m:e>
                      <m:sub>
                        <m:r>
                          <a:rPr kumimoji="0" lang="en-US" sz="2800" b="0" i="1" u="none" strike="noStrike" kern="1200" cap="none" spc="0" normalizeH="0" baseline="0" noProof="0" dirty="0">
                            <a:ln>
                              <a:noFill/>
                            </a:ln>
                            <a:solidFill>
                              <a:srgbClr val="FF0000"/>
                            </a:solidFill>
                            <a:effectLst/>
                            <a:uLnTx/>
                            <a:uFillTx/>
                            <a:latin typeface="Cambria Math" panose="02040503050406030204" pitchFamily="18" charset="0"/>
                            <a:ea typeface="Cambria Math" panose="02040503050406030204" pitchFamily="18" charset="0"/>
                            <a:cs typeface="+mn-cs"/>
                          </a:rPr>
                          <m:t>𝑅</m:t>
                        </m:r>
                      </m:sub>
                    </m:sSub>
                    <m: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𝑛</m:t>
                    </m:r>
                    <m: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oMath>
                </a14:m>
                <a:endPar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914400" marR="0" lvl="1"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Compute </a:t>
                </a:r>
                <a14:m>
                  <m:oMath xmlns:m="http://schemas.openxmlformats.org/officeDocument/2006/math">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𝑅</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𝑘</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𝐺</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d>
                      <m:dPr>
                        <m:ctrlP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dPr>
                      <m:e>
                        <m:sSub>
                          <m:sSubPr>
                            <m:ctrlP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𝑥</m:t>
                            </m:r>
                          </m:e>
                          <m:sub>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1</m:t>
                            </m:r>
                          </m:sub>
                        </m:sSub>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sSub>
                          <m:sSubPr>
                            <m:ctrlP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𝑦</m:t>
                            </m:r>
                          </m:e>
                          <m:sub>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1</m:t>
                            </m:r>
                          </m:sub>
                        </m:sSub>
                      </m:e>
                    </m:d>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 </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𝑟</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sSub>
                      <m:sSubPr>
                        <m:ctrlP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𝑥</m:t>
                        </m:r>
                      </m:e>
                      <m:sub>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1</m:t>
                        </m:r>
                      </m:sub>
                    </m:sSub>
                  </m:oMath>
                </a14:m>
                <a:endPar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914400" marR="0" lvl="1"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Compute </a:t>
                </a:r>
                <a14:m>
                  <m:oMath xmlns:m="http://schemas.openxmlformats.org/officeDocument/2006/math">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𝑠</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sSup>
                      <m:sSupPr>
                        <m:ctrlP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pPr>
                      <m:e>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𝑘</m:t>
                        </m:r>
                      </m:e>
                      <m:sup>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−1</m:t>
                        </m:r>
                      </m:sup>
                    </m:sSup>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𝐻</m:t>
                    </m:r>
                    <m:d>
                      <m:dPr>
                        <m:ctrlP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dPr>
                      <m:e>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𝑚</m:t>
                        </m:r>
                      </m:e>
                    </m:d>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𝑑</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𝑟</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 </m:t>
                    </m:r>
                    <m:r>
                      <m:rPr>
                        <m:sty m:val="p"/>
                      </m:rPr>
                      <a:rPr kumimoji="0" lang="en-US" sz="2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mod</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 </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𝑛</m:t>
                    </m:r>
                  </m:oMath>
                </a14:m>
                <a:endPar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914400" marR="0" lvl="1"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rPr>
                  <a:t>Output signature </a:t>
                </a:r>
                <a14:m>
                  <m:oMath xmlns:m="http://schemas.openxmlformats.org/officeDocument/2006/math">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𝑟</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𝑠</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oMath>
                </a14:m>
                <a:endPar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endParaRPr>
              </a:p>
            </p:txBody>
          </p:sp>
        </mc:Choice>
        <mc:Fallback xmlns="">
          <p:sp>
            <p:nvSpPr>
              <p:cNvPr id="15" name="Rectangle 14">
                <a:extLst>
                  <a:ext uri="{FF2B5EF4-FFF2-40B4-BE49-F238E27FC236}">
                    <a16:creationId xmlns:a16="http://schemas.microsoft.com/office/drawing/2014/main" id="{D1E9B940-1116-4169-9986-707AF8E9B003}"/>
                  </a:ext>
                </a:extLst>
              </p:cNvPr>
              <p:cNvSpPr>
                <a:spLocks noRot="1" noChangeAspect="1" noMove="1" noResize="1" noEditPoints="1" noAdjustHandles="1" noChangeArrowheads="1" noChangeShapeType="1" noTextEdit="1"/>
              </p:cNvSpPr>
              <p:nvPr/>
            </p:nvSpPr>
            <p:spPr>
              <a:xfrm>
                <a:off x="467544" y="1097593"/>
                <a:ext cx="8496944" cy="2331407"/>
              </a:xfrm>
              <a:prstGeom prst="rect">
                <a:avLst/>
              </a:prstGeom>
              <a:blipFill>
                <a:blip r:embed="rId3"/>
                <a:stretch>
                  <a:fillRect l="-1506" t="-2611" b="-600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97353B1-5014-4348-847E-BDDB334A9FA2}"/>
              </a:ext>
            </a:extLst>
          </p:cNvPr>
          <p:cNvSpPr txBox="1"/>
          <p:nvPr/>
        </p:nvSpPr>
        <p:spPr>
          <a:xfrm>
            <a:off x="3635896" y="1484784"/>
            <a:ext cx="65" cy="430887"/>
          </a:xfrm>
          <a:prstGeom prst="rect">
            <a:avLst/>
          </a:prstGeom>
          <a:noFill/>
        </p:spPr>
        <p:txBody>
          <a:bodyPr wrap="none" lIns="0" tIns="0" rIns="0" bIns="0"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endParaRPr>
          </a:p>
        </p:txBody>
      </p:sp>
    </p:spTree>
    <p:extLst>
      <p:ext uri="{BB962C8B-B14F-4D97-AF65-F5344CB8AC3E}">
        <p14:creationId xmlns:p14="http://schemas.microsoft.com/office/powerpoint/2010/main" val="33448939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608" y="260648"/>
            <a:ext cx="8229600" cy="553998"/>
          </a:xfrm>
        </p:spPr>
        <p:txBody>
          <a:bodyPr wrap="square">
            <a:noAutofit/>
          </a:bodyPr>
          <a:lstStyle/>
          <a:p>
            <a:pPr algn="ctr"/>
            <a:r>
              <a:rPr lang="fr-FR" altLang="en-US" sz="3500" dirty="0" err="1">
                <a:ea typeface="ヒラギノ角ゴ Pro W3" charset="-128"/>
              </a:rPr>
              <a:t>Elliptic</a:t>
            </a:r>
            <a:r>
              <a:rPr lang="fr-FR" altLang="en-US" sz="3500" dirty="0">
                <a:ea typeface="ヒラギノ角ゴ Pro W3" charset="-128"/>
              </a:rPr>
              <a:t> </a:t>
            </a:r>
            <a:r>
              <a:rPr lang="fr-FR" altLang="en-US" sz="3500" dirty="0" err="1">
                <a:ea typeface="ヒラギノ角ゴ Pro W3" charset="-128"/>
              </a:rPr>
              <a:t>Curve</a:t>
            </a:r>
            <a:r>
              <a:rPr lang="fr-FR" altLang="en-US" sz="3500" dirty="0">
                <a:ea typeface="ヒラギノ角ゴ Pro W3" charset="-128"/>
              </a:rPr>
              <a:t> Digital Signature </a:t>
            </a:r>
            <a:r>
              <a:rPr lang="fr-FR" altLang="en-US" sz="3500" dirty="0" err="1">
                <a:ea typeface="ヒラギノ角ゴ Pro W3" charset="-128"/>
              </a:rPr>
              <a:t>Algorithm</a:t>
            </a:r>
            <a:r>
              <a:rPr lang="fr-FR" altLang="en-US" sz="3500" dirty="0">
                <a:ea typeface="ヒラギノ角ゴ Pro W3" charset="-128"/>
              </a:rPr>
              <a:t> </a:t>
            </a:r>
            <a:br>
              <a:rPr lang="fr-FR" altLang="en-US" sz="3500" dirty="0">
                <a:ea typeface="ヒラギノ角ゴ Pro W3" charset="-128"/>
              </a:rPr>
            </a:br>
            <a:r>
              <a:rPr lang="fr-FR" altLang="en-US" sz="3500" dirty="0">
                <a:ea typeface="ヒラギノ角ゴ Pro W3" charset="-128"/>
              </a:rPr>
              <a:t>(</a:t>
            </a:r>
            <a:r>
              <a:rPr lang="fr-FR" altLang="en-US" sz="3500" spc="-500" dirty="0">
                <a:ea typeface="ヒラギノ角ゴ Pro W3" charset="-128"/>
              </a:rPr>
              <a:t>E C D S </a:t>
            </a:r>
            <a:r>
              <a:rPr lang="fr-FR" altLang="en-US" sz="3500" dirty="0">
                <a:ea typeface="ヒラギノ角ゴ Pro W3" charset="-128"/>
              </a:rPr>
              <a:t>A)</a:t>
            </a:r>
            <a:endParaRPr lang="en-US" sz="3500" dirty="0">
              <a:latin typeface="+mj-lt"/>
            </a:endParaRP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D1E9B940-1116-4169-9986-707AF8E9B003}"/>
                  </a:ext>
                </a:extLst>
              </p:cNvPr>
              <p:cNvSpPr/>
              <p:nvPr/>
            </p:nvSpPr>
            <p:spPr>
              <a:xfrm>
                <a:off x="169168" y="980728"/>
                <a:ext cx="9104040" cy="5653086"/>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Times" panose="02020603050405020304" pitchFamily="18" charset="0"/>
                    <a:ea typeface="+mn-ea"/>
                    <a:cs typeface="+mn-cs"/>
                  </a:rPr>
                  <a:t>Signing (the message </a:t>
                </a:r>
                <a14:m>
                  <m:oMath xmlns:m="http://schemas.openxmlformats.org/officeDocument/2006/math">
                    <m:r>
                      <a:rPr kumimoji="0" lang="en-US" sz="2800" b="1"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𝒎</m:t>
                    </m:r>
                  </m:oMath>
                </a14:m>
                <a:r>
                  <a:rPr kumimoji="0" lang="en-US" sz="2800" b="1" i="0" u="none" strike="noStrike" kern="1200" cap="none" spc="0" normalizeH="0" baseline="0" noProof="0" dirty="0">
                    <a:ln>
                      <a:noFill/>
                    </a:ln>
                    <a:solidFill>
                      <a:srgbClr val="000000"/>
                    </a:solidFill>
                    <a:effectLst/>
                    <a:uLnTx/>
                    <a:uFillTx/>
                    <a:latin typeface="Times" panose="02020603050405020304" pitchFamily="18" charset="0"/>
                    <a:ea typeface="+mn-ea"/>
                    <a:cs typeface="+mn-cs"/>
                  </a:rPr>
                  <a:t>)</a:t>
                </a:r>
              </a:p>
              <a:p>
                <a:pPr marL="914400" marR="0" lvl="1"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rPr>
                  <a:t> </a:t>
                </a:r>
                <a14:m>
                  <m:oMath xmlns:m="http://schemas.openxmlformats.org/officeDocument/2006/math">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𝑚</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 </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𝑟</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𝑠</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oMath>
                </a14:m>
                <a:r>
                  <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14:m>
                  <m:oMath xmlns:m="http://schemas.openxmlformats.org/officeDocument/2006/math">
                    <m: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Times New Roman" panose="02020603050405020304" pitchFamily="18" charset="0"/>
                      </a:rPr>
                      <m:t>𝑟</m:t>
                    </m:r>
                    <m: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Times New Roman" panose="02020603050405020304" pitchFamily="18" charset="0"/>
                      </a:rPr>
                      <m:t>=</m:t>
                    </m:r>
                    <m:sSub>
                      <m:sSubPr>
                        <m:ctrlP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𝑥</m:t>
                        </m:r>
                      </m:e>
                      <m:sub>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1</m:t>
                        </m:r>
                      </m:sub>
                    </m:sSub>
                    <m:r>
                      <a:rPr kumimoji="0" lang="en-US"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Times New Roman" panose="02020603050405020304" pitchFamily="18" charset="0"/>
                      </a:rPr>
                      <m:t> </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𝑤h𝑒𝑟𝑒</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 </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𝑘𝐺</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sSub>
                      <m:sSubPr>
                        <m:ctrlP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𝑥</m:t>
                        </m:r>
                      </m:e>
                      <m:sub>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1</m:t>
                        </m:r>
                      </m:sub>
                    </m:sSub>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sSub>
                      <m:sSubPr>
                        <m:ctrlP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𝑦</m:t>
                        </m:r>
                      </m:e>
                      <m:sub>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1</m:t>
                        </m:r>
                      </m:sub>
                    </m:sSub>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Times New Roman" panose="02020603050405020304" pitchFamily="18" charset="0"/>
                      </a:rPr>
                      <m:t>) </m:t>
                    </m:r>
                  </m:oMath>
                </a14:m>
                <a:r>
                  <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mn-ea"/>
                    <a:cs typeface="Times New Roman" panose="02020603050405020304" pitchFamily="18" charset="0"/>
                  </a:rPr>
                  <a:t>                                                         </a:t>
                </a:r>
              </a:p>
              <a:p>
                <a:pPr marL="457200" marR="0" lvl="1" indent="0" algn="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mn-ea"/>
                    <a:cs typeface="Times New Roman" panose="02020603050405020304" pitchFamily="18" charset="0"/>
                  </a:rPr>
                  <a:t>          </a:t>
                </a:r>
                <a14:m>
                  <m:oMath xmlns:m="http://schemas.openxmlformats.org/officeDocument/2006/math">
                    <m: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𝑠</m:t>
                    </m:r>
                    <m: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m:t>
                    </m:r>
                    <m:sSup>
                      <m:sSupPr>
                        <m:ctrlP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pPr>
                      <m:e>
                        <m: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𝑘</m:t>
                        </m:r>
                      </m:e>
                      <m:sup>
                        <m: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−1</m:t>
                        </m:r>
                      </m:sup>
                    </m:sSup>
                    <m:d>
                      <m:dPr>
                        <m:ctrlP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dPr>
                      <m:e>
                        <m: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𝐻</m:t>
                        </m:r>
                        <m:d>
                          <m:dPr>
                            <m:ctrlP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dPr>
                          <m:e>
                            <m: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𝑚</m:t>
                            </m:r>
                          </m:e>
                        </m:d>
                        <m: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m:t>
                        </m:r>
                        <m:r>
                          <a:rPr kumimoji="0" lang="en-US" sz="2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Times New Roman" panose="02020603050405020304" pitchFamily="18" charset="0"/>
                          </a:rPr>
                          <m:t>𝑑</m:t>
                        </m:r>
                        <m: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m:t>
                        </m:r>
                        <m: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𝑟</m:t>
                        </m:r>
                      </m:e>
                    </m:d>
                    <m:r>
                      <m:rPr>
                        <m:sty m:val="p"/>
                      </m:rPr>
                      <a:rPr kumimoji="0" lang="en-US" sz="28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mod</m:t>
                    </m:r>
                    <m: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 </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𝑛</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    </m:t>
                    </m:r>
                  </m:oMath>
                </a14:m>
                <a:endPar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Times" panose="02020603050405020304" pitchFamily="18" charset="0"/>
                    <a:ea typeface="+mn-ea"/>
                    <a:cs typeface="+mn-cs"/>
                  </a:rPr>
                  <a:t>Verifying a signature</a:t>
                </a:r>
              </a:p>
              <a:p>
                <a:pPr marL="914400" marR="0" lvl="1"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rPr>
                  <a:t>Input </a:t>
                </a:r>
                <a14:m>
                  <m:oMath xmlns:m="http://schemas.openxmlformats.org/officeDocument/2006/math">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sSup>
                      <m:sSupPr>
                        <m:ctrlP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ctrlPr>
                      </m:sSupPr>
                      <m:e>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𝑚</m:t>
                        </m:r>
                      </m:e>
                      <m:sup>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sup>
                    </m:sSup>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𝑟</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𝑠</m:t>
                    </m:r>
                    <m:r>
                      <a:rPr kumimoji="0" lang="en-US" sz="2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oMath>
                </a14:m>
                <a:endPar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endParaRPr>
              </a:p>
              <a:p>
                <a:pPr marL="914400" marR="0" lvl="1"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rPr>
                  <a:t>Compute: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rPr>
                  <a:t>	</a:t>
                </a:r>
                <a14:m>
                  <m:oMath xmlns:m="http://schemas.openxmlformats.org/officeDocument/2006/math">
                    <m:r>
                      <a:rPr kumimoji="0" lang="en-US" sz="26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𝑤</m:t>
                    </m:r>
                    <m:sSup>
                      <m:sSupPr>
                        <m:ctrlPr>
                          <a:rPr kumimoji="0" lang="en-US" sz="26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ctrlPr>
                      </m:sSupPr>
                      <m:e>
                        <m:r>
                          <a:rPr kumimoji="0" lang="en-US" sz="26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r>
                          <a:rPr kumimoji="0" lang="en-US" sz="26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𝑠</m:t>
                        </m:r>
                      </m:e>
                      <m:sup>
                        <m:r>
                          <a:rPr kumimoji="0" lang="en-US" sz="26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−1</m:t>
                        </m:r>
                      </m:sup>
                    </m:sSup>
                    <m:r>
                      <a:rPr kumimoji="0" lang="en-US" sz="26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𝑚𝑜𝑑</m:t>
                    </m:r>
                    <m:r>
                      <a:rPr kumimoji="0" lang="en-US" sz="26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 </m:t>
                    </m:r>
                    <m:r>
                      <a:rPr kumimoji="0" lang="en-US" sz="26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𝑞</m:t>
                    </m:r>
                    <m:r>
                      <a:rPr kumimoji="0" lang="en-US"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en-US"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d>
                          <m:dPr>
                            <m:ctrlPr>
                              <a:rPr kumimoji="0" lang="en-US"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𝐻</m:t>
                            </m:r>
                            <m:d>
                              <m:dPr>
                                <m:ctrlPr>
                                  <a:rPr kumimoji="0" lang="en-US"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𝑚</m:t>
                                </m:r>
                              </m:e>
                            </m:d>
                            <m:r>
                              <a:rPr kumimoji="0" lang="en-US"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𝑑</m:t>
                            </m:r>
                            <m:r>
                              <a:rPr kumimoji="0" lang="en-US"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𝑟</m:t>
                            </m:r>
                          </m:e>
                        </m:d>
                      </m:e>
                      <m:sup>
                        <m:r>
                          <a:rPr kumimoji="0" lang="en-US"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p>
                    </m:sSup>
                    <m:r>
                      <a:rPr kumimoji="0" lang="en-US"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𝑘</m:t>
                    </m:r>
                    <m:r>
                      <a:rPr kumimoji="0" lang="en-US"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n-US" sz="26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mod</m:t>
                    </m:r>
                    <m:r>
                      <a:rPr kumimoji="0" lang="en-US"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𝑛</m:t>
                    </m:r>
                  </m:oMath>
                </a14:m>
                <a:endParaRPr kumimoji="0" lang="en-US" sz="26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endParaRP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sz="26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rPr>
                  <a:t>	</a:t>
                </a:r>
                <a14:m>
                  <m:oMath xmlns:m="http://schemas.openxmlformats.org/officeDocument/2006/math">
                    <m:sSub>
                      <m:sSubPr>
                        <m:ctrlPr>
                          <a:rPr kumimoji="0" lang="en-US"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𝑢</m:t>
                        </m:r>
                      </m:e>
                      <m:sub>
                        <m:r>
                          <a:rPr kumimoji="0" lang="en-US"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Sub>
                    <m:r>
                      <a:rPr kumimoji="0" lang="en-US"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𝐻</m:t>
                    </m:r>
                    <m:d>
                      <m:dPr>
                        <m:ctrlPr>
                          <a:rPr kumimoji="0" lang="en-US"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sSup>
                          <m:sSupPr>
                            <m:ctrlPr>
                              <a:rPr kumimoji="0" lang="en-US"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𝑚</m:t>
                            </m:r>
                          </m:e>
                          <m:sup>
                            <m:r>
                              <a:rPr kumimoji="0" lang="en-US"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e>
                    </m:d>
                    <m:r>
                      <a:rPr kumimoji="0" lang="en-US"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𝑤</m:t>
                    </m:r>
                  </m:oMath>
                </a14:m>
                <a:r>
                  <a:rPr kumimoji="0" lang="en-US" sz="2600" b="0" i="1" u="none" strike="noStrike" kern="1200" cap="none" spc="0" normalizeH="0" baseline="0" noProof="0" dirty="0">
                    <a:ln>
                      <a:noFill/>
                    </a:ln>
                    <a:solidFill>
                      <a:srgbClr val="000000"/>
                    </a:solidFill>
                    <a:effectLst/>
                    <a:uLnTx/>
                    <a:uFillTx/>
                    <a:latin typeface="Times" panose="02020603050405020304" pitchFamily="18" charset="0"/>
                    <a:ea typeface="+mn-ea"/>
                    <a:cs typeface="+mn-cs"/>
                  </a:rPr>
                  <a:t> </a:t>
                </a:r>
                <a:r>
                  <a:rPr kumimoji="0" lang="en-US" sz="2600" b="0" i="0" u="none" strike="noStrike" kern="1200" cap="none" spc="0" normalizeH="0" baseline="0" noProof="0">
                    <a:ln>
                      <a:noFill/>
                    </a:ln>
                    <a:solidFill>
                      <a:srgbClr val="000000"/>
                    </a:solidFill>
                    <a:effectLst/>
                    <a:uLnTx/>
                    <a:uFillTx/>
                    <a:latin typeface="Times" panose="02020603050405020304" pitchFamily="18" charset="0"/>
                    <a:ea typeface="+mn-ea"/>
                    <a:cs typeface="+mn-cs"/>
                  </a:rPr>
                  <a:t>mod</a:t>
                </a:r>
                <a:r>
                  <a:rPr kumimoji="0" lang="en-US" sz="2600" b="0" i="1" u="none" strike="noStrike" kern="1200" cap="none" spc="0" normalizeH="0" baseline="0" noProof="0">
                    <a:ln>
                      <a:noFill/>
                    </a:ln>
                    <a:solidFill>
                      <a:srgbClr val="000000"/>
                    </a:solidFill>
                    <a:effectLst/>
                    <a:uLnTx/>
                    <a:uFillTx/>
                    <a:latin typeface="Times" panose="02020603050405020304" pitchFamily="18" charset="0"/>
                    <a:ea typeface="+mn-ea"/>
                    <a:cs typeface="+mn-cs"/>
                  </a:rPr>
                  <a:t> n</a:t>
                </a:r>
                <a:r>
                  <a:rPr kumimoji="0" lang="en-US" sz="2600" b="0" i="1" u="none" strike="noStrike" kern="1200" cap="none" spc="0" normalizeH="0" baseline="0" noProof="0" dirty="0">
                    <a:ln>
                      <a:noFill/>
                    </a:ln>
                    <a:solidFill>
                      <a:srgbClr val="000000"/>
                    </a:solidFill>
                    <a:effectLst/>
                    <a:uLnTx/>
                    <a:uFillTx/>
                    <a:latin typeface="Times" panose="02020603050405020304" pitchFamily="18" charset="0"/>
                    <a:ea typeface="+mn-ea"/>
                    <a:cs typeface="+mn-cs"/>
                  </a:rPr>
                  <a:t> </a:t>
                </a:r>
                <a:r>
                  <a:rPr kumimoji="0" lang="en-US" sz="2600" b="0" i="1" u="none" strike="noStrike" kern="1200" cap="none" spc="0" normalizeH="0" baseline="0" noProof="0">
                    <a:ln>
                      <a:noFill/>
                    </a:ln>
                    <a:solidFill>
                      <a:srgbClr val="000000"/>
                    </a:solidFill>
                    <a:effectLst/>
                    <a:uLnTx/>
                    <a:uFillTx/>
                    <a:latin typeface="Times" panose="02020603050405020304" pitchFamily="18" charset="0"/>
                    <a:ea typeface="+mn-ea"/>
                    <a:cs typeface="+mn-cs"/>
                  </a:rPr>
                  <a:t>=</a:t>
                </a:r>
                <a14:m>
                  <m:oMath xmlns:m="http://schemas.openxmlformats.org/officeDocument/2006/math">
                    <m:sSup>
                      <m:sSupPr>
                        <m:ctrlPr>
                          <a:rPr kumimoji="0" lang="en-US" sz="2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2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𝐻</m:t>
                        </m:r>
                        <m:d>
                          <m:dPr>
                            <m:ctrlPr>
                              <a:rPr kumimoji="0" lang="en-US" sz="2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sSup>
                              <m:sSupPr>
                                <m:ctrlPr>
                                  <a:rPr kumimoji="0" lang="en-US" sz="2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2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𝑚</m:t>
                                </m:r>
                              </m:e>
                              <m:sup>
                                <m:r>
                                  <a:rPr kumimoji="0" lang="en-US" sz="2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e>
                        </m:d>
                        <m:d>
                          <m:dPr>
                            <m:ctrlPr>
                              <a:rPr kumimoji="0" lang="en-US" sz="2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2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𝐻</m:t>
                            </m:r>
                            <m:d>
                              <m:dPr>
                                <m:ctrlPr>
                                  <a:rPr kumimoji="0" lang="en-US" sz="2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2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𝑚</m:t>
                                </m:r>
                              </m:e>
                            </m:d>
                            <m:r>
                              <a:rPr kumimoji="0" lang="en-US" sz="2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𝑑</m:t>
                            </m:r>
                            <m:r>
                              <a:rPr kumimoji="0" lang="en-US" sz="2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2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𝑟</m:t>
                            </m:r>
                          </m:e>
                        </m:d>
                      </m:e>
                      <m:sup>
                        <m:r>
                          <a:rPr kumimoji="0" lang="en-US" sz="2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−1</m:t>
                        </m:r>
                      </m:sup>
                    </m:sSup>
                    <m:r>
                      <a:rPr kumimoji="0" lang="en-US" sz="2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2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𝑘</m:t>
                    </m:r>
                  </m:oMath>
                </a14:m>
                <a:r>
                  <a:rPr kumimoji="0" lang="en-US" sz="26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rPr>
                  <a:t> </a:t>
                </a:r>
                <a:r>
                  <a:rPr kumimoji="0" lang="en-US" sz="26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a:t>mod </a:t>
                </a:r>
                <a:r>
                  <a:rPr kumimoji="0" lang="en-US" sz="2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a:t>n</a:t>
                </a:r>
                <a:endParaRPr kumimoji="0" lang="en-US" sz="26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endParaRP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sz="26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rPr>
                  <a:t>	</a:t>
                </a:r>
                <a14:m>
                  <m:oMath xmlns:m="http://schemas.openxmlformats.org/officeDocument/2006/math">
                    <m:sSub>
                      <m:sSubPr>
                        <m:ctrlPr>
                          <a:rPr kumimoji="0" lang="en-US"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𝑢</m:t>
                        </m:r>
                      </m:e>
                      <m:sub>
                        <m:r>
                          <a:rPr kumimoji="0" lang="en-US"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b>
                    </m:sSub>
                    <m:r>
                      <a:rPr kumimoji="0" lang="en-US"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𝑟</m:t>
                    </m:r>
                    <m:r>
                      <a:rPr kumimoji="0" lang="en-US"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𝑤</m:t>
                    </m:r>
                    <m:r>
                      <a:rPr kumimoji="0" lang="en-US"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𝑟</m:t>
                    </m:r>
                    <m:r>
                      <a:rPr kumimoji="0" lang="en-US"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en-US" sz="2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d>
                          <m:dPr>
                            <m:ctrlPr>
                              <a:rPr kumimoji="0" lang="en-US" sz="2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2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𝐻</m:t>
                            </m:r>
                            <m:d>
                              <m:dPr>
                                <m:ctrlPr>
                                  <a:rPr kumimoji="0" lang="en-US" sz="2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2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𝑚</m:t>
                                </m:r>
                              </m:e>
                            </m:d>
                            <m:r>
                              <a:rPr kumimoji="0" lang="en-US" sz="2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𝑑</m:t>
                            </m:r>
                            <m:r>
                              <a:rPr kumimoji="0" lang="en-US" sz="2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2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𝑟</m:t>
                            </m:r>
                          </m:e>
                        </m:d>
                      </m:e>
                      <m:sup>
                        <m:r>
                          <a:rPr kumimoji="0" lang="en-US" sz="2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−1</m:t>
                        </m:r>
                      </m:sup>
                    </m:sSup>
                    <m:r>
                      <a:rPr kumimoji="0" lang="en-US" sz="2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2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𝑘</m:t>
                    </m:r>
                  </m:oMath>
                </a14:m>
                <a:r>
                  <a:rPr kumimoji="0" lang="en-US" sz="26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rPr>
                  <a:t> mod </a:t>
                </a:r>
                <a:r>
                  <a:rPr kumimoji="0" lang="en-US" sz="2600" b="0" i="1" u="none" strike="noStrike" kern="1200" cap="none" spc="0" normalizeH="0" baseline="0" noProof="0" dirty="0">
                    <a:ln>
                      <a:noFill/>
                    </a:ln>
                    <a:solidFill>
                      <a:srgbClr val="000000"/>
                    </a:solidFill>
                    <a:effectLst/>
                    <a:uLnTx/>
                    <a:uFillTx/>
                    <a:latin typeface="Times" panose="02020603050405020304" pitchFamily="18" charset="0"/>
                    <a:ea typeface="+mn-ea"/>
                    <a:cs typeface="+mn-cs"/>
                  </a:rPr>
                  <a:t>n</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sz="2600" b="0" i="1" u="none" strike="noStrike" kern="1200" cap="none" spc="0" normalizeH="0" baseline="0" noProof="0" dirty="0">
                    <a:ln>
                      <a:noFill/>
                    </a:ln>
                    <a:solidFill>
                      <a:srgbClr val="000000"/>
                    </a:solidFill>
                    <a:effectLst/>
                    <a:uLnTx/>
                    <a:uFillTx/>
                    <a:latin typeface="Times" panose="02020603050405020304" pitchFamily="18" charset="0"/>
                    <a:ea typeface="+mn-ea"/>
                    <a:cs typeface="+mn-cs"/>
                  </a:rPr>
                  <a:t>     </a:t>
                </a:r>
                <a14:m>
                  <m:oMath xmlns:m="http://schemas.openxmlformats.org/officeDocument/2006/math">
                    <m:sSub>
                      <m:sSubPr>
                        <m:ctrlPr>
                          <a:rPr kumimoji="0" lang="en-US"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𝑣</m:t>
                        </m:r>
                      </m:e>
                      <m:sub>
                        <m:r>
                          <a:rPr kumimoji="0" lang="en-US"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𝑥</m:t>
                        </m:r>
                      </m:sub>
                    </m:sSub>
                    <m:r>
                      <a:rPr kumimoji="0" lang="en-US" sz="2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b>
                      <m:sSubPr>
                        <m:ctrlPr>
                          <a:rPr kumimoji="0" lang="en-US"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𝑢</m:t>
                        </m:r>
                      </m:e>
                      <m:sub>
                        <m:r>
                          <a:rPr kumimoji="0" lang="en-US"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Sub>
                    <m:r>
                      <a:rPr kumimoji="0" lang="en-US"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𝐺</m:t>
                    </m:r>
                    <m:r>
                      <a:rPr kumimoji="0" lang="en-US"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b>
                      <m:sSubPr>
                        <m:ctrlPr>
                          <a:rPr kumimoji="0" lang="en-US"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𝑢</m:t>
                        </m:r>
                      </m:e>
                      <m:sub>
                        <m:r>
                          <a:rPr kumimoji="0" lang="en-US"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b>
                    </m:sSub>
                    <m:r>
                      <a:rPr kumimoji="0" lang="en-US"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𝑄</m:t>
                    </m:r>
                    <m:r>
                      <a:rPr kumimoji="0" lang="en-US" sz="26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d>
                      <m:dPr>
                        <m:ctrlPr>
                          <a:rPr kumimoji="0" lang="en-US" sz="26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ctrlPr>
                      </m:dPr>
                      <m:e>
                        <m:sSub>
                          <m:sSubPr>
                            <m:ctrlPr>
                              <a:rPr kumimoji="0" lang="en-US" sz="26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ctrlPr>
                          </m:sSubPr>
                          <m:e>
                            <m:r>
                              <a:rPr kumimoji="0" lang="en-US" sz="26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𝑢</m:t>
                            </m:r>
                          </m:e>
                          <m:sub>
                            <m:r>
                              <a:rPr kumimoji="0" lang="en-US" sz="26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1</m:t>
                            </m:r>
                          </m:sub>
                        </m:sSub>
                        <m:r>
                          <a:rPr kumimoji="0" lang="en-US" sz="26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r>
                          <a:rPr kumimoji="0" lang="en-US" sz="26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𝑑</m:t>
                        </m:r>
                        <m:sSub>
                          <m:sSubPr>
                            <m:ctrlPr>
                              <a:rPr kumimoji="0" lang="en-US" sz="26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ctrlPr>
                          </m:sSubPr>
                          <m:e>
                            <m:r>
                              <a:rPr kumimoji="0" lang="en-US" sz="26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𝑢</m:t>
                            </m:r>
                          </m:e>
                          <m:sub>
                            <m:r>
                              <a:rPr kumimoji="0" lang="en-US" sz="26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2</m:t>
                            </m:r>
                          </m:sub>
                        </m:sSub>
                      </m:e>
                    </m:d>
                    <m:r>
                      <a:rPr kumimoji="0" lang="en-US" sz="26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𝐺</m:t>
                    </m:r>
                  </m:oMath>
                </a14:m>
                <a:endParaRPr kumimoji="0" lang="en-US" sz="26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endParaRP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sz="26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rPr>
                  <a:t>         </a:t>
                </a:r>
                <a14:m>
                  <m:oMath xmlns:m="http://schemas.openxmlformats.org/officeDocument/2006/math">
                    <m:r>
                      <a:rPr kumimoji="0" lang="en-US" sz="2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2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𝑘</m:t>
                    </m:r>
                    <m:r>
                      <a:rPr kumimoji="0" lang="en-US" sz="2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2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𝐻</m:t>
                    </m:r>
                    <m:d>
                      <m:dPr>
                        <m:ctrlPr>
                          <a:rPr kumimoji="0" lang="en-US" sz="2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sSup>
                          <m:sSupPr>
                            <m:ctrlPr>
                              <a:rPr kumimoji="0" lang="en-US" sz="2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2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𝑚</m:t>
                            </m:r>
                          </m:e>
                          <m:sup>
                            <m:r>
                              <a:rPr kumimoji="0" lang="en-US" sz="2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r>
                          <a:rPr kumimoji="0" lang="en-US"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2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2600" b="0" i="1" u="none" strike="noStrike" kern="1200" cap="none" spc="0" normalizeH="0" baseline="0" noProof="0" smtClean="0">
                            <a:ln>
                              <a:noFill/>
                            </a:ln>
                            <a:solidFill>
                              <a:srgbClr val="3333CC"/>
                            </a:solidFill>
                            <a:effectLst/>
                            <a:uLnTx/>
                            <a:uFillTx/>
                            <a:latin typeface="Cambria Math" panose="02040503050406030204" pitchFamily="18" charset="0"/>
                            <a:ea typeface="+mn-ea"/>
                            <a:cs typeface="+mn-cs"/>
                          </a:rPr>
                          <m:t>𝑑</m:t>
                        </m:r>
                        <m:r>
                          <a:rPr kumimoji="0" lang="en-US" sz="2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2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𝑟</m:t>
                        </m:r>
                      </m:e>
                    </m:d>
                    <m:d>
                      <m:dPr>
                        <m:ctrlPr>
                          <a:rPr kumimoji="0" lang="en-US" sz="2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sSup>
                          <m:sSupPr>
                            <m:ctrlPr>
                              <a:rPr kumimoji="0" lang="en-US" sz="2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d>
                              <m:dPr>
                                <m:ctrlPr>
                                  <a:rPr kumimoji="0" lang="en-US" sz="2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2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𝐻</m:t>
                                </m:r>
                                <m:d>
                                  <m:dPr>
                                    <m:ctrlPr>
                                      <a:rPr kumimoji="0" lang="en-US" sz="2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2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𝑚</m:t>
                                    </m:r>
                                  </m:e>
                                </m:d>
                                <m:r>
                                  <a:rPr kumimoji="0" lang="en-US" sz="2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2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𝑑</m:t>
                                </m:r>
                                <m:r>
                                  <a:rPr kumimoji="0" lang="en-US" sz="2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2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𝑟</m:t>
                                </m:r>
                              </m:e>
                            </m:d>
                          </m:e>
                          <m:sup>
                            <m:r>
                              <a:rPr kumimoji="0" lang="en-US" sz="2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−1</m:t>
                            </m:r>
                          </m:sup>
                        </m:sSup>
                      </m:e>
                    </m:d>
                    <m:r>
                      <a:rPr kumimoji="0" lang="en-US" sz="2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𝐺</m:t>
                    </m:r>
                    <m:r>
                      <a:rPr kumimoji="0" lang="en-US" sz="2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m:t>
                    </m:r>
                    <m:d>
                      <m:dPr>
                        <m:ctrlPr>
                          <a:rPr kumimoji="0" lang="en-US" sz="2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dPr>
                      <m:e>
                        <m:sSubSup>
                          <m:sSubSupPr>
                            <m:ctrlPr>
                              <a:rPr kumimoji="0" lang="en-US" sz="2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SupPr>
                          <m:e>
                            <m:r>
                              <a:rPr kumimoji="0" lang="en-US" sz="2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𝑥</m:t>
                            </m:r>
                          </m:e>
                          <m:sub>
                            <m:r>
                              <a:rPr kumimoji="0" lang="en-US" sz="2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1</m:t>
                            </m:r>
                          </m:sub>
                          <m:sup>
                            <m:r>
                              <a:rPr kumimoji="0" lang="en-US" sz="2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m:t>
                            </m:r>
                          </m:sup>
                        </m:sSubSup>
                        <m:r>
                          <a:rPr kumimoji="0" lang="en-US" sz="2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m:t>
                        </m:r>
                        <m:sSubSup>
                          <m:sSubSupPr>
                            <m:ctrlPr>
                              <a:rPr kumimoji="0" lang="en-US" sz="2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SupPr>
                          <m:e>
                            <m:r>
                              <a:rPr kumimoji="0" lang="en-US" sz="2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𝑦</m:t>
                            </m:r>
                          </m:e>
                          <m:sub>
                            <m:r>
                              <a:rPr kumimoji="0" lang="en-US" sz="2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1</m:t>
                            </m:r>
                          </m:sub>
                          <m:sup>
                            <m:r>
                              <a:rPr kumimoji="0" lang="en-US" sz="2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m:t>
                            </m:r>
                          </m:sup>
                        </m:sSubSup>
                      </m:e>
                    </m:d>
                  </m:oMath>
                </a14:m>
                <a:endParaRPr kumimoji="0" lang="en-US" sz="2600" b="0" i="1" u="none" strike="noStrike" kern="1200" cap="none" spc="0" normalizeH="0" baseline="0" noProof="0" dirty="0">
                  <a:ln>
                    <a:noFill/>
                  </a:ln>
                  <a:solidFill>
                    <a:srgbClr val="FF0000"/>
                  </a:solidFill>
                  <a:effectLst/>
                  <a:uLnTx/>
                  <a:uFillTx/>
                  <a:latin typeface="Cambria Math" panose="02040503050406030204" pitchFamily="18" charset="0"/>
                  <a:ea typeface="+mn-ea"/>
                  <a:cs typeface="+mn-cs"/>
                </a:endParaRPr>
              </a:p>
              <a:p>
                <a:pPr marL="914400" marR="0" lvl="1"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0000"/>
                    </a:solidFill>
                    <a:effectLst/>
                    <a:uLnTx/>
                    <a:uFillTx/>
                    <a:latin typeface="Times" panose="02020603050405020304" pitchFamily="18" charset="0"/>
                    <a:ea typeface="+mn-ea"/>
                    <a:cs typeface="+mn-cs"/>
                  </a:rPr>
                  <a:t>Verify </a:t>
                </a:r>
                <a14:m>
                  <m:oMath xmlns:m="http://schemas.openxmlformats.org/officeDocument/2006/math">
                    <m:sSub>
                      <m:sSubPr>
                        <m:ctrlPr>
                          <a:rPr kumimoji="0" lang="en-US" sz="2800" b="0" i="1" u="none" strike="noStrike" kern="1200" cap="none" spc="0" normalizeH="0" baseline="0" noProof="0" dirty="0" smtClean="0">
                            <a:ln>
                              <a:noFill/>
                            </a:ln>
                            <a:solidFill>
                              <a:srgbClr val="FF0000"/>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dirty="0" smtClean="0">
                            <a:ln>
                              <a:noFill/>
                            </a:ln>
                            <a:solidFill>
                              <a:srgbClr val="FF0000"/>
                            </a:solidFill>
                            <a:effectLst/>
                            <a:uLnTx/>
                            <a:uFillTx/>
                            <a:latin typeface="Cambria Math" panose="02040503050406030204" pitchFamily="18" charset="0"/>
                            <a:ea typeface="+mn-ea"/>
                            <a:cs typeface="+mn-cs"/>
                          </a:rPr>
                          <m:t>𝑣</m:t>
                        </m:r>
                      </m:e>
                      <m:sub>
                        <m:r>
                          <a:rPr kumimoji="0" lang="en-US" sz="2800" b="0" i="1" u="none" strike="noStrike" kern="1200" cap="none" spc="0" normalizeH="0" baseline="0" noProof="0" dirty="0" smtClean="0">
                            <a:ln>
                              <a:noFill/>
                            </a:ln>
                            <a:solidFill>
                              <a:srgbClr val="FF0000"/>
                            </a:solidFill>
                            <a:effectLst/>
                            <a:uLnTx/>
                            <a:uFillTx/>
                            <a:latin typeface="Cambria Math" panose="02040503050406030204" pitchFamily="18" charset="0"/>
                            <a:ea typeface="+mn-ea"/>
                            <a:cs typeface="+mn-cs"/>
                          </a:rPr>
                          <m:t>𝑥</m:t>
                        </m:r>
                      </m:sub>
                    </m:sSub>
                    <m:r>
                      <a:rPr kumimoji="0" lang="en-US" sz="2800" b="0" i="1" u="none" strike="noStrike" kern="1200" cap="none" spc="0" normalizeH="0" baseline="0" noProof="0" dirty="0" smtClean="0">
                        <a:ln>
                          <a:noFill/>
                        </a:ln>
                        <a:solidFill>
                          <a:srgbClr val="FF0000"/>
                        </a:solidFill>
                        <a:effectLst/>
                        <a:uLnTx/>
                        <a:uFillTx/>
                        <a:latin typeface="Cambria Math" panose="02040503050406030204" pitchFamily="18" charset="0"/>
                        <a:ea typeface="+mn-ea"/>
                        <a:cs typeface="+mn-cs"/>
                      </a:rPr>
                      <m:t>=</m:t>
                    </m:r>
                    <m:sSubSup>
                      <m:sSubSupPr>
                        <m:ctrlPr>
                          <a:rPr kumimoji="0" lang="en-US" sz="2800" b="0" i="1" u="none" strike="noStrike" kern="1200" cap="none" spc="0" normalizeH="0" baseline="0" noProof="0" dirty="0" smtClean="0">
                            <a:ln>
                              <a:noFill/>
                            </a:ln>
                            <a:solidFill>
                              <a:srgbClr val="FF0000"/>
                            </a:solidFill>
                            <a:effectLst/>
                            <a:uLnTx/>
                            <a:uFillTx/>
                            <a:latin typeface="Cambria Math" panose="02040503050406030204" pitchFamily="18" charset="0"/>
                            <a:ea typeface="+mn-ea"/>
                            <a:cs typeface="+mn-cs"/>
                          </a:rPr>
                        </m:ctrlPr>
                      </m:sSubSupPr>
                      <m:e>
                        <m:r>
                          <a:rPr kumimoji="0" lang="en-US" sz="2800" b="0" i="1" u="none" strike="noStrike" kern="1200" cap="none" spc="0" normalizeH="0" baseline="0" noProof="0" dirty="0" smtClean="0">
                            <a:ln>
                              <a:noFill/>
                            </a:ln>
                            <a:solidFill>
                              <a:srgbClr val="FF0000"/>
                            </a:solidFill>
                            <a:effectLst/>
                            <a:uLnTx/>
                            <a:uFillTx/>
                            <a:latin typeface="Cambria Math" panose="02040503050406030204" pitchFamily="18" charset="0"/>
                            <a:ea typeface="+mn-ea"/>
                            <a:cs typeface="+mn-cs"/>
                          </a:rPr>
                          <m:t>𝑥</m:t>
                        </m:r>
                      </m:e>
                      <m:sub>
                        <m:r>
                          <a:rPr kumimoji="0" lang="en-US" sz="2800" b="0" i="1" u="none" strike="noStrike" kern="1200" cap="none" spc="0" normalizeH="0" baseline="0" noProof="0" dirty="0" smtClean="0">
                            <a:ln>
                              <a:noFill/>
                            </a:ln>
                            <a:solidFill>
                              <a:srgbClr val="FF0000"/>
                            </a:solidFill>
                            <a:effectLst/>
                            <a:uLnTx/>
                            <a:uFillTx/>
                            <a:latin typeface="Cambria Math" panose="02040503050406030204" pitchFamily="18" charset="0"/>
                            <a:ea typeface="+mn-ea"/>
                            <a:cs typeface="+mn-cs"/>
                          </a:rPr>
                          <m:t>1</m:t>
                        </m:r>
                      </m:sub>
                      <m:sup>
                        <m:r>
                          <a:rPr kumimoji="0" lang="en-US" sz="2800" b="0" i="1" u="none" strike="noStrike" kern="1200" cap="none" spc="0" normalizeH="0" baseline="0" noProof="0" dirty="0" smtClean="0">
                            <a:ln>
                              <a:noFill/>
                            </a:ln>
                            <a:solidFill>
                              <a:srgbClr val="FF0000"/>
                            </a:solidFill>
                            <a:effectLst/>
                            <a:uLnTx/>
                            <a:uFillTx/>
                            <a:latin typeface="Cambria Math" panose="02040503050406030204" pitchFamily="18" charset="0"/>
                            <a:ea typeface="+mn-ea"/>
                            <a:cs typeface="+mn-cs"/>
                          </a:rPr>
                          <m:t>′</m:t>
                        </m:r>
                      </m:sup>
                    </m:sSubSup>
                    <m:r>
                      <a:rPr kumimoji="0" lang="en-US" sz="2800" b="0" i="1" u="none" strike="noStrike" kern="1200" cap="none" spc="0" normalizeH="0" baseline="0" noProof="0" dirty="0" smtClean="0">
                        <a:ln>
                          <a:noFill/>
                        </a:ln>
                        <a:solidFill>
                          <a:srgbClr val="FF0000"/>
                        </a:solidFill>
                        <a:effectLst/>
                        <a:uLnTx/>
                        <a:uFillTx/>
                        <a:latin typeface="Cambria Math" panose="02040503050406030204" pitchFamily="18" charset="0"/>
                        <a:ea typeface="+mn-ea"/>
                        <a:cs typeface="+mn-cs"/>
                      </a:rPr>
                      <m:t>=?</m:t>
                    </m:r>
                    <m:r>
                      <a:rPr kumimoji="0" lang="en-US" sz="2800" b="0" i="1" u="none" strike="noStrike" kern="1200" cap="none" spc="0" normalizeH="0" baseline="0" noProof="0" dirty="0" smtClean="0">
                        <a:ln>
                          <a:noFill/>
                        </a:ln>
                        <a:solidFill>
                          <a:srgbClr val="FF0000"/>
                        </a:solidFill>
                        <a:effectLst/>
                        <a:uLnTx/>
                        <a:uFillTx/>
                        <a:latin typeface="Cambria Math" panose="02040503050406030204" pitchFamily="18" charset="0"/>
                        <a:ea typeface="+mn-ea"/>
                        <a:cs typeface="+mn-cs"/>
                      </a:rPr>
                      <m:t>𝑟</m:t>
                    </m:r>
                  </m:oMath>
                </a14:m>
                <a:r>
                  <a:rPr kumimoji="0" lang="en-US" sz="2800" b="0" i="0" u="none" strike="noStrike" kern="1200" cap="none" spc="0" normalizeH="0" baseline="0" noProof="0" dirty="0">
                    <a:ln>
                      <a:noFill/>
                    </a:ln>
                    <a:solidFill>
                      <a:srgbClr val="FF0000"/>
                    </a:solidFill>
                    <a:effectLst/>
                    <a:uLnTx/>
                    <a:uFillTx/>
                    <a:latin typeface="Times" panose="02020603050405020304" pitchFamily="18" charset="0"/>
                    <a:ea typeface="+mn-ea"/>
                    <a:cs typeface="+mn-cs"/>
                  </a:rPr>
                  <a:t> </a:t>
                </a:r>
                <a14:m>
                  <m:oMath xmlns:m="http://schemas.openxmlformats.org/officeDocument/2006/math">
                    <m:r>
                      <a:rPr kumimoji="0" lang="en-US" sz="2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 </m:t>
                    </m:r>
                  </m:oMath>
                </a14:m>
                <a:endParaRPr kumimoji="0" lang="en-US" sz="2800" b="0" i="1" u="none" strike="noStrike" kern="1200" cap="none" spc="0" normalizeH="0" baseline="0" noProof="0" dirty="0">
                  <a:ln>
                    <a:noFill/>
                  </a:ln>
                  <a:solidFill>
                    <a:srgbClr val="000000"/>
                  </a:solidFill>
                  <a:effectLst/>
                  <a:uLnTx/>
                  <a:uFillTx/>
                  <a:latin typeface="Times" panose="02020603050405020304" pitchFamily="18"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000" b="0" i="1" u="none" strike="noStrike" kern="1200" cap="none" spc="0" normalizeH="0" baseline="0" noProof="0" dirty="0">
                  <a:ln>
                    <a:noFill/>
                  </a:ln>
                  <a:solidFill>
                    <a:srgbClr val="000000"/>
                  </a:solidFill>
                  <a:effectLst/>
                  <a:uLnTx/>
                  <a:uFillTx/>
                  <a:latin typeface="Times" panose="02020603050405020304" pitchFamily="18" charset="0"/>
                  <a:ea typeface="+mn-ea"/>
                  <a:cs typeface="+mn-cs"/>
                </a:endParaRPr>
              </a:p>
            </p:txBody>
          </p:sp>
        </mc:Choice>
        <mc:Fallback xmlns="">
          <p:sp>
            <p:nvSpPr>
              <p:cNvPr id="15" name="Rectangle 14">
                <a:extLst>
                  <a:ext uri="{FF2B5EF4-FFF2-40B4-BE49-F238E27FC236}">
                    <a16:creationId xmlns:a16="http://schemas.microsoft.com/office/drawing/2014/main" id="{D1E9B940-1116-4169-9986-707AF8E9B003}"/>
                  </a:ext>
                </a:extLst>
              </p:cNvPr>
              <p:cNvSpPr>
                <a:spLocks noRot="1" noChangeAspect="1" noMove="1" noResize="1" noEditPoints="1" noAdjustHandles="1" noChangeArrowheads="1" noChangeShapeType="1" noTextEdit="1"/>
              </p:cNvSpPr>
              <p:nvPr/>
            </p:nvSpPr>
            <p:spPr>
              <a:xfrm>
                <a:off x="169168" y="980728"/>
                <a:ext cx="9104040" cy="5653086"/>
              </a:xfrm>
              <a:prstGeom prst="rect">
                <a:avLst/>
              </a:prstGeom>
              <a:blipFill>
                <a:blip r:embed="rId3"/>
                <a:stretch>
                  <a:fillRect l="-1407" t="-118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97353B1-5014-4348-847E-BDDB334A9FA2}"/>
              </a:ext>
            </a:extLst>
          </p:cNvPr>
          <p:cNvSpPr txBox="1"/>
          <p:nvPr/>
        </p:nvSpPr>
        <p:spPr>
          <a:xfrm>
            <a:off x="3635896" y="1484784"/>
            <a:ext cx="65" cy="430887"/>
          </a:xfrm>
          <a:prstGeom prst="rect">
            <a:avLst/>
          </a:prstGeom>
          <a:noFill/>
        </p:spPr>
        <p:txBody>
          <a:bodyPr wrap="none" lIns="0" tIns="0" rIns="0" bIns="0"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endParaRPr>
          </a:p>
        </p:txBody>
      </p:sp>
      <p:cxnSp>
        <p:nvCxnSpPr>
          <p:cNvPr id="5" name="Straight Connector 4">
            <a:extLst>
              <a:ext uri="{FF2B5EF4-FFF2-40B4-BE49-F238E27FC236}">
                <a16:creationId xmlns:a16="http://schemas.microsoft.com/office/drawing/2014/main" id="{E2E0106B-3C11-455F-A622-B71BB6BF2013}"/>
              </a:ext>
            </a:extLst>
          </p:cNvPr>
          <p:cNvCxnSpPr>
            <a:cxnSpLocks/>
          </p:cNvCxnSpPr>
          <p:nvPr/>
        </p:nvCxnSpPr>
        <p:spPr bwMode="auto">
          <a:xfrm>
            <a:off x="4427984" y="1159587"/>
            <a:ext cx="0" cy="151216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 name="Straight Arrow Connector 5">
            <a:extLst>
              <a:ext uri="{FF2B5EF4-FFF2-40B4-BE49-F238E27FC236}">
                <a16:creationId xmlns:a16="http://schemas.microsoft.com/office/drawing/2014/main" id="{7CA37B0B-1953-4960-A0A8-9D2C50E98340}"/>
              </a:ext>
            </a:extLst>
          </p:cNvPr>
          <p:cNvCxnSpPr>
            <a:cxnSpLocks/>
          </p:cNvCxnSpPr>
          <p:nvPr/>
        </p:nvCxnSpPr>
        <p:spPr bwMode="auto">
          <a:xfrm flipH="1">
            <a:off x="5652120" y="3139230"/>
            <a:ext cx="2088232" cy="208997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7" name="TextBox 6">
            <a:extLst>
              <a:ext uri="{FF2B5EF4-FFF2-40B4-BE49-F238E27FC236}">
                <a16:creationId xmlns:a16="http://schemas.microsoft.com/office/drawing/2014/main" id="{A395FF4E-3BB9-478A-BD43-8B417DCCE9E3}"/>
              </a:ext>
            </a:extLst>
          </p:cNvPr>
          <p:cNvSpPr txBox="1"/>
          <p:nvPr/>
        </p:nvSpPr>
        <p:spPr>
          <a:xfrm>
            <a:off x="4712184" y="2545740"/>
            <a:ext cx="2077813"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Times" panose="02020603050405020304" pitchFamily="18" charset="0"/>
                <a:ea typeface="+mn-ea"/>
                <a:cs typeface="+mn-cs"/>
              </a:rPr>
              <a:t>In public key</a:t>
            </a:r>
          </a:p>
        </p:txBody>
      </p:sp>
      <p:cxnSp>
        <p:nvCxnSpPr>
          <p:cNvPr id="8" name="Straight Arrow Connector 7">
            <a:extLst>
              <a:ext uri="{FF2B5EF4-FFF2-40B4-BE49-F238E27FC236}">
                <a16:creationId xmlns:a16="http://schemas.microsoft.com/office/drawing/2014/main" id="{96E6A3DB-73D9-48F8-BE1A-2424E2F628D2}"/>
              </a:ext>
            </a:extLst>
          </p:cNvPr>
          <p:cNvCxnSpPr>
            <a:cxnSpLocks/>
          </p:cNvCxnSpPr>
          <p:nvPr/>
        </p:nvCxnSpPr>
        <p:spPr bwMode="auto">
          <a:xfrm flipH="1">
            <a:off x="3635896" y="3139230"/>
            <a:ext cx="1872210" cy="208997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9" name="TextBox 8">
            <a:extLst>
              <a:ext uri="{FF2B5EF4-FFF2-40B4-BE49-F238E27FC236}">
                <a16:creationId xmlns:a16="http://schemas.microsoft.com/office/drawing/2014/main" id="{1EC6CE88-4C70-4229-85AB-3E706E23DF86}"/>
              </a:ext>
            </a:extLst>
          </p:cNvPr>
          <p:cNvSpPr txBox="1"/>
          <p:nvPr/>
        </p:nvSpPr>
        <p:spPr>
          <a:xfrm>
            <a:off x="7033101" y="2533738"/>
            <a:ext cx="1688283"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Times" panose="02020603050405020304" pitchFamily="18" charset="0"/>
                <a:ea typeface="+mn-ea"/>
                <a:cs typeface="+mn-cs"/>
              </a:rPr>
              <a:t>Secret key</a:t>
            </a:r>
          </a:p>
        </p:txBody>
      </p:sp>
    </p:spTree>
    <p:extLst>
      <p:ext uri="{BB962C8B-B14F-4D97-AF65-F5344CB8AC3E}">
        <p14:creationId xmlns:p14="http://schemas.microsoft.com/office/powerpoint/2010/main" val="12905901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6632"/>
            <a:ext cx="8229600" cy="553998"/>
          </a:xfrm>
        </p:spPr>
        <p:txBody>
          <a:bodyPr wrap="square">
            <a:noAutofit/>
          </a:bodyPr>
          <a:lstStyle/>
          <a:p>
            <a:r>
              <a:rPr lang="en-US" altLang="en-US" dirty="0">
                <a:ea typeface="ヒラギノ角ゴ Pro W3" charset="-128"/>
              </a:rPr>
              <a:t>Digital Signature Requirements</a:t>
            </a:r>
            <a:endParaRPr lang="en-US" sz="3600" dirty="0">
              <a:latin typeface="+mj-lt"/>
            </a:endParaRPr>
          </a:p>
        </p:txBody>
      </p:sp>
      <p:sp>
        <p:nvSpPr>
          <p:cNvPr id="4" name="Content Placeholder 3"/>
          <p:cNvSpPr>
            <a:spLocks noGrp="1"/>
          </p:cNvSpPr>
          <p:nvPr>
            <p:ph idx="1"/>
          </p:nvPr>
        </p:nvSpPr>
        <p:spPr>
          <a:xfrm>
            <a:off x="539552" y="920006"/>
            <a:ext cx="8435280" cy="5017988"/>
          </a:xfrm>
        </p:spPr>
        <p:txBody>
          <a:bodyPr/>
          <a:lstStyle/>
          <a:p>
            <a:r>
              <a:rPr lang="en-AU" sz="2400" dirty="0"/>
              <a:t>The signature must be a bit pattern that depends on the message being signed;</a:t>
            </a:r>
          </a:p>
          <a:p>
            <a:r>
              <a:rPr lang="en-AU" sz="2400" dirty="0"/>
              <a:t>The signature must use some information unique to the sender to prevent both forgery and denial;</a:t>
            </a:r>
          </a:p>
          <a:p>
            <a:r>
              <a:rPr lang="en-AU" sz="2400" dirty="0"/>
              <a:t>It must be relatively easy to produce the digital signature;</a:t>
            </a:r>
          </a:p>
          <a:p>
            <a:r>
              <a:rPr lang="en-AU" sz="2400" dirty="0"/>
              <a:t>It must be relatively easy to recognize and verify the digital signature;</a:t>
            </a:r>
          </a:p>
          <a:p>
            <a:r>
              <a:rPr lang="en-AU" sz="2400" dirty="0"/>
              <a:t>It must be computationally infeasible to forge a digital signature, either by constructing a new message for an existing digital signature or by constructing a fraudulent digital signature for a given message;</a:t>
            </a:r>
          </a:p>
          <a:p>
            <a:r>
              <a:rPr lang="en-AU" sz="2400" dirty="0"/>
              <a:t>It must be practical to retain a copy of the digital signature in storage;</a:t>
            </a:r>
          </a:p>
        </p:txBody>
      </p:sp>
    </p:spTree>
    <p:extLst>
      <p:ext uri="{BB962C8B-B14F-4D97-AF65-F5344CB8AC3E}">
        <p14:creationId xmlns:p14="http://schemas.microsoft.com/office/powerpoint/2010/main" val="2678409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a:extLst>
              <a:ext uri="{FF2B5EF4-FFF2-40B4-BE49-F238E27FC236}">
                <a16:creationId xmlns:a16="http://schemas.microsoft.com/office/drawing/2014/main" id="{EDC5213F-42A5-47E6-BC6E-F03F941F437E}"/>
              </a:ext>
            </a:extLst>
          </p:cNvPr>
          <p:cNvSpPr>
            <a:spLocks noGrp="1"/>
          </p:cNvSpPr>
          <p:nvPr>
            <p:ph type="body" idx="4294967295"/>
          </p:nvPr>
        </p:nvSpPr>
        <p:spPr>
          <a:xfrm>
            <a:off x="152400" y="1089992"/>
            <a:ext cx="8884096" cy="5867400"/>
          </a:xfrm>
        </p:spPr>
        <p:txBody>
          <a:bodyPr/>
          <a:lstStyle/>
          <a:p>
            <a:pPr eaLnBrk="1" hangingPunct="1">
              <a:buFont typeface="Wingdings" panose="05000000000000000000" pitchFamily="2" charset="2"/>
              <a:buChar char="ü"/>
            </a:pPr>
            <a:r>
              <a:rPr lang="en-US" altLang="zh-CN" sz="2400" dirty="0">
                <a:ea typeface="宋体" panose="02010600030101010101" pitchFamily="2" charset="-122"/>
              </a:rPr>
              <a:t>Advanced Encryption Standard competition began in 1997</a:t>
            </a:r>
          </a:p>
          <a:p>
            <a:pPr eaLnBrk="1" hangingPunct="1">
              <a:buFont typeface="Wingdings" panose="05000000000000000000" pitchFamily="2" charset="2"/>
              <a:buChar char="ü"/>
            </a:pPr>
            <a:r>
              <a:rPr lang="en-US" altLang="zh-CN" sz="2400" dirty="0" err="1">
                <a:ea typeface="宋体" panose="02010600030101010101" pitchFamily="2" charset="-122"/>
              </a:rPr>
              <a:t>Rijndael</a:t>
            </a:r>
            <a:r>
              <a:rPr lang="en-US" altLang="zh-CN" sz="2400" dirty="0">
                <a:ea typeface="宋体" panose="02010600030101010101" pitchFamily="2" charset="-122"/>
              </a:rPr>
              <a:t> was selected to be the new AES in 2001 </a:t>
            </a:r>
          </a:p>
          <a:p>
            <a:pPr eaLnBrk="1" hangingPunct="1">
              <a:buFont typeface="Wingdings" panose="05000000000000000000" pitchFamily="2" charset="2"/>
              <a:buChar char="ü"/>
            </a:pPr>
            <a:r>
              <a:rPr lang="en-US" altLang="zh-CN" sz="2400" dirty="0">
                <a:ea typeface="宋体" panose="02010600030101010101" pitchFamily="2" charset="-122"/>
              </a:rPr>
              <a:t>AES basic structures:</a:t>
            </a:r>
          </a:p>
          <a:p>
            <a:pPr lvl="1" eaLnBrk="1" hangingPunct="1">
              <a:buFont typeface="Wingdings" panose="05000000000000000000" pitchFamily="2" charset="2"/>
              <a:buChar char=""/>
            </a:pPr>
            <a:r>
              <a:rPr lang="en-US" altLang="zh-CN" sz="2000" dirty="0">
                <a:ea typeface="宋体" panose="02010600030101010101" pitchFamily="2" charset="-122"/>
              </a:rPr>
              <a:t>block cipher, but not Feistel cipher</a:t>
            </a:r>
          </a:p>
          <a:p>
            <a:pPr lvl="1" eaLnBrk="1" hangingPunct="1">
              <a:buFont typeface="Wingdings" panose="05000000000000000000" pitchFamily="2" charset="2"/>
              <a:buChar char=""/>
            </a:pPr>
            <a:r>
              <a:rPr lang="en-US" altLang="zh-CN" sz="2000" dirty="0">
                <a:ea typeface="宋体" panose="02010600030101010101" pitchFamily="2" charset="-122"/>
              </a:rPr>
              <a:t>encryption and decryption are similar, but not symmetrical</a:t>
            </a:r>
          </a:p>
          <a:p>
            <a:pPr lvl="1" eaLnBrk="1" hangingPunct="1">
              <a:buFont typeface="Wingdings" panose="05000000000000000000" pitchFamily="2" charset="2"/>
              <a:buChar char=""/>
            </a:pPr>
            <a:r>
              <a:rPr lang="en-US" altLang="zh-CN" sz="2000" dirty="0">
                <a:ea typeface="宋体" panose="02010600030101010101" pitchFamily="2" charset="-122"/>
              </a:rPr>
              <a:t>basic unit: byte, not bit</a:t>
            </a:r>
          </a:p>
          <a:p>
            <a:pPr lvl="1" eaLnBrk="1" hangingPunct="1">
              <a:buFont typeface="Wingdings" panose="05000000000000000000" pitchFamily="2" charset="2"/>
              <a:buChar char=""/>
            </a:pPr>
            <a:r>
              <a:rPr lang="en-US" altLang="zh-CN" sz="2000" dirty="0">
                <a:ea typeface="宋体" panose="02010600030101010101" pitchFamily="2" charset="-122"/>
              </a:rPr>
              <a:t>block size: 16-bytes (128 bits)</a:t>
            </a:r>
          </a:p>
          <a:p>
            <a:pPr lvl="1" eaLnBrk="1" hangingPunct="1">
              <a:buFont typeface="Wingdings" panose="05000000000000000000" pitchFamily="2" charset="2"/>
              <a:buChar char=""/>
            </a:pPr>
            <a:r>
              <a:rPr lang="en-US" altLang="zh-CN" sz="2000" dirty="0">
                <a:ea typeface="宋体" panose="02010600030101010101" pitchFamily="2" charset="-122"/>
              </a:rPr>
              <a:t>three different key lengths: 128, 192, 256 bits</a:t>
            </a:r>
          </a:p>
          <a:p>
            <a:pPr lvl="2" eaLnBrk="1" hangingPunct="1"/>
            <a:r>
              <a:rPr lang="en-US" altLang="zh-CN" sz="1900" dirty="0">
                <a:ea typeface="宋体" panose="02010600030101010101" pitchFamily="2" charset="-122"/>
              </a:rPr>
              <a:t>AES-128, AES-192, AES-256 </a:t>
            </a:r>
          </a:p>
          <a:p>
            <a:pPr lvl="1" eaLnBrk="1" hangingPunct="1">
              <a:buFont typeface="Wingdings" panose="05000000000000000000" pitchFamily="2" charset="2"/>
              <a:buChar char=""/>
            </a:pPr>
            <a:r>
              <a:rPr lang="en-US" altLang="zh-CN" sz="2000" dirty="0">
                <a:ea typeface="宋体" panose="02010600030101010101" pitchFamily="2" charset="-122"/>
              </a:rPr>
              <a:t>each 16-byte block is represented as a 4 x 4 square matrix, called the </a:t>
            </a:r>
            <a:r>
              <a:rPr lang="en-US" altLang="zh-CN" sz="2000" b="1" i="1" dirty="0">
                <a:ea typeface="宋体" panose="02010600030101010101" pitchFamily="2" charset="-122"/>
              </a:rPr>
              <a:t>state matrix</a:t>
            </a:r>
            <a:endParaRPr lang="en-US" altLang="zh-CN" sz="2000" b="1" dirty="0">
              <a:ea typeface="宋体" panose="02010600030101010101" pitchFamily="2" charset="-122"/>
            </a:endParaRPr>
          </a:p>
          <a:p>
            <a:pPr lvl="1" eaLnBrk="1" hangingPunct="1">
              <a:buFont typeface="Wingdings" panose="05000000000000000000" pitchFamily="2" charset="2"/>
              <a:buChar char=""/>
            </a:pPr>
            <a:r>
              <a:rPr lang="en-GB" altLang="zh-CN" sz="2000" dirty="0">
                <a:ea typeface="宋体" panose="02010600030101010101" pitchFamily="2" charset="-122"/>
              </a:rPr>
              <a:t>the number of rounds depends on key lengths</a:t>
            </a:r>
          </a:p>
          <a:p>
            <a:pPr lvl="1" eaLnBrk="1" hangingPunct="1">
              <a:buFont typeface="Wingdings" panose="05000000000000000000" pitchFamily="2" charset="2"/>
              <a:buChar char=""/>
            </a:pPr>
            <a:r>
              <a:rPr lang="en-US" altLang="zh-CN" sz="2000" dirty="0">
                <a:ea typeface="宋体" panose="02010600030101010101" pitchFamily="2" charset="-122"/>
              </a:rPr>
              <a:t>4 simple operations on the state matrix every round (except the last round)</a:t>
            </a:r>
          </a:p>
        </p:txBody>
      </p:sp>
      <p:sp>
        <p:nvSpPr>
          <p:cNvPr id="5" name="Title 1">
            <a:extLst>
              <a:ext uri="{FF2B5EF4-FFF2-40B4-BE49-F238E27FC236}">
                <a16:creationId xmlns:a16="http://schemas.microsoft.com/office/drawing/2014/main" id="{52351E6F-DF97-4431-BB38-1E3E3049B6CA}"/>
              </a:ext>
            </a:extLst>
          </p:cNvPr>
          <p:cNvSpPr txBox="1">
            <a:spLocks/>
          </p:cNvSpPr>
          <p:nvPr/>
        </p:nvSpPr>
        <p:spPr bwMode="auto">
          <a:xfrm>
            <a:off x="971600" y="96802"/>
            <a:ext cx="7803976" cy="97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5" rIns="91429" bIns="45715" numCol="1" anchor="ctr"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Arial" charset="0"/>
              </a:defRPr>
            </a:lvl2pPr>
            <a:lvl3pPr algn="l" rtl="0" eaLnBrk="0" fontAlgn="base" hangingPunct="0">
              <a:spcBef>
                <a:spcPct val="0"/>
              </a:spcBef>
              <a:spcAft>
                <a:spcPct val="0"/>
              </a:spcAft>
              <a:defRPr sz="4400">
                <a:solidFill>
                  <a:schemeClr val="tx2"/>
                </a:solidFill>
                <a:latin typeface="Arial" charset="0"/>
              </a:defRPr>
            </a:lvl3pPr>
            <a:lvl4pPr algn="l" rtl="0" eaLnBrk="0" fontAlgn="base" hangingPunct="0">
              <a:spcBef>
                <a:spcPct val="0"/>
              </a:spcBef>
              <a:spcAft>
                <a:spcPct val="0"/>
              </a:spcAft>
              <a:defRPr sz="4400">
                <a:solidFill>
                  <a:schemeClr val="tx2"/>
                </a:solidFill>
                <a:latin typeface="Arial" charset="0"/>
              </a:defRPr>
            </a:lvl4pPr>
            <a:lvl5pPr algn="l" rtl="0" eaLnBrk="0" fontAlgn="base" hangingPunct="0">
              <a:spcBef>
                <a:spcPct val="0"/>
              </a:spcBef>
              <a:spcAft>
                <a:spcPct val="0"/>
              </a:spcAft>
              <a:defRPr sz="4400">
                <a:solidFill>
                  <a:schemeClr val="tx2"/>
                </a:solidFill>
                <a:latin typeface="Arial" charset="0"/>
              </a:defRPr>
            </a:lvl5pPr>
            <a:lvl6pPr marL="457200" algn="l" rtl="0" fontAlgn="base">
              <a:spcBef>
                <a:spcPct val="0"/>
              </a:spcBef>
              <a:spcAft>
                <a:spcPct val="0"/>
              </a:spcAft>
              <a:defRPr sz="4400">
                <a:solidFill>
                  <a:schemeClr val="tx2"/>
                </a:solidFill>
                <a:latin typeface="Arial" charset="0"/>
              </a:defRPr>
            </a:lvl6pPr>
            <a:lvl7pPr marL="914400" algn="l" rtl="0" fontAlgn="base">
              <a:spcBef>
                <a:spcPct val="0"/>
              </a:spcBef>
              <a:spcAft>
                <a:spcPct val="0"/>
              </a:spcAft>
              <a:defRPr sz="4400">
                <a:solidFill>
                  <a:schemeClr val="tx2"/>
                </a:solidFill>
                <a:latin typeface="Arial" charset="0"/>
              </a:defRPr>
            </a:lvl7pPr>
            <a:lvl8pPr marL="1371600" algn="l" rtl="0" fontAlgn="base">
              <a:spcBef>
                <a:spcPct val="0"/>
              </a:spcBef>
              <a:spcAft>
                <a:spcPct val="0"/>
              </a:spcAft>
              <a:defRPr sz="4400">
                <a:solidFill>
                  <a:schemeClr val="tx2"/>
                </a:solidFill>
                <a:latin typeface="Arial" charset="0"/>
              </a:defRPr>
            </a:lvl8pPr>
            <a:lvl9pPr marL="1828800" algn="l" rtl="0" fontAlgn="base">
              <a:spcBef>
                <a:spcPct val="0"/>
              </a:spcBef>
              <a:spcAft>
                <a:spcPct val="0"/>
              </a:spcAft>
              <a:defRPr sz="4400">
                <a:solidFill>
                  <a:schemeClr val="tx2"/>
                </a:solidFill>
                <a:latin typeface="Arial" charset="0"/>
              </a:defRPr>
            </a:lvl9pPr>
          </a:lstStyle>
          <a:p>
            <a:pPr eaLnBrk="1" hangingPunct="1"/>
            <a:r>
              <a:rPr lang="en-US" altLang="zh-CN" sz="4100" i="0" kern="0" dirty="0">
                <a:ea typeface="宋体" panose="02010600030101010101" pitchFamily="2" charset="-122"/>
              </a:rPr>
              <a:t>Advanced Encryption Standard</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78BB0513-844B-49B2-BEF9-7DE6E9262912}"/>
              </a:ext>
            </a:extLst>
          </p:cNvPr>
          <p:cNvSpPr>
            <a:spLocks noGrp="1" noChangeArrowheads="1"/>
          </p:cNvSpPr>
          <p:nvPr>
            <p:ph type="title"/>
          </p:nvPr>
        </p:nvSpPr>
        <p:spPr>
          <a:xfrm>
            <a:off x="1115616" y="44624"/>
            <a:ext cx="7344816" cy="792163"/>
          </a:xfrm>
        </p:spPr>
        <p:txBody>
          <a:bodyPr/>
          <a:lstStyle/>
          <a:p>
            <a:pPr eaLnBrk="1" hangingPunct="1"/>
            <a:r>
              <a:rPr lang="en-GB" altLang="en-US" dirty="0"/>
              <a:t>Outline</a:t>
            </a:r>
          </a:p>
        </p:txBody>
      </p:sp>
      <p:sp>
        <p:nvSpPr>
          <p:cNvPr id="9219" name="Rectangle 3">
            <a:extLst>
              <a:ext uri="{FF2B5EF4-FFF2-40B4-BE49-F238E27FC236}">
                <a16:creationId xmlns:a16="http://schemas.microsoft.com/office/drawing/2014/main" id="{7ECBA633-F0F9-4B37-8675-A34CE05642B9}"/>
              </a:ext>
            </a:extLst>
          </p:cNvPr>
          <p:cNvSpPr>
            <a:spLocks noGrp="1" noChangeArrowheads="1"/>
          </p:cNvSpPr>
          <p:nvPr>
            <p:ph idx="1"/>
          </p:nvPr>
        </p:nvSpPr>
        <p:spPr>
          <a:xfrm>
            <a:off x="719572" y="836712"/>
            <a:ext cx="8280920" cy="5242883"/>
          </a:xfrm>
        </p:spPr>
        <p:txBody>
          <a:bodyPr/>
          <a:lstStyle/>
          <a:p>
            <a:pPr eaLnBrk="1" hangingPunct="1">
              <a:spcBef>
                <a:spcPct val="25000"/>
              </a:spcBef>
            </a:pPr>
            <a:r>
              <a:rPr lang="en-US"/>
              <a:t>Elgamal </a:t>
            </a:r>
            <a:r>
              <a:rPr lang="en-US" dirty="0"/>
              <a:t>digital signature scheme</a:t>
            </a:r>
          </a:p>
          <a:p>
            <a:pPr eaLnBrk="1" hangingPunct="1">
              <a:spcBef>
                <a:spcPct val="25000"/>
              </a:spcBef>
            </a:pPr>
            <a:r>
              <a:rPr lang="en-US" dirty="0" err="1"/>
              <a:t>Schnorr</a:t>
            </a:r>
            <a:r>
              <a:rPr lang="en-US" dirty="0"/>
              <a:t> digital signature scheme</a:t>
            </a:r>
          </a:p>
          <a:p>
            <a:pPr eaLnBrk="1" hangingPunct="1">
              <a:spcBef>
                <a:spcPct val="25000"/>
              </a:spcBef>
            </a:pPr>
            <a:r>
              <a:rPr lang="en-US"/>
              <a:t>NIST digital signature schemes</a:t>
            </a:r>
          </a:p>
          <a:p>
            <a:pPr lvl="1" eaLnBrk="1" hangingPunct="1">
              <a:spcBef>
                <a:spcPct val="25000"/>
              </a:spcBef>
            </a:pPr>
            <a:r>
              <a:rPr lang="en-US"/>
              <a:t>RSASSA-PKCS</a:t>
            </a:r>
          </a:p>
          <a:p>
            <a:pPr lvl="1" eaLnBrk="1" hangingPunct="1">
              <a:spcBef>
                <a:spcPct val="25000"/>
              </a:spcBef>
            </a:pPr>
            <a:r>
              <a:rPr lang="en-US"/>
              <a:t>RSASSA-PSS</a:t>
            </a:r>
          </a:p>
          <a:p>
            <a:pPr lvl="1" eaLnBrk="1" hangingPunct="1">
              <a:spcBef>
                <a:spcPct val="25000"/>
              </a:spcBef>
            </a:pPr>
            <a:r>
              <a:rPr lang="en-US"/>
              <a:t>ECDSA</a:t>
            </a:r>
          </a:p>
          <a:p>
            <a:pPr eaLnBrk="1" hangingPunct="1">
              <a:spcBef>
                <a:spcPct val="25000"/>
              </a:spcBef>
            </a:pPr>
            <a:r>
              <a:rPr lang="en-US">
                <a:solidFill>
                  <a:srgbClr val="FF0000"/>
                </a:solidFill>
              </a:rPr>
              <a:t>Public key distribution (X.509 digital certificates)</a:t>
            </a:r>
          </a:p>
          <a:p>
            <a:pPr lvl="1" eaLnBrk="1" hangingPunct="1">
              <a:spcBef>
                <a:spcPct val="25000"/>
              </a:spcBef>
            </a:pPr>
            <a:endParaRPr lang="en-US"/>
          </a:p>
        </p:txBody>
      </p:sp>
    </p:spTree>
    <p:extLst>
      <p:ext uri="{BB962C8B-B14F-4D97-AF65-F5344CB8AC3E}">
        <p14:creationId xmlns:p14="http://schemas.microsoft.com/office/powerpoint/2010/main" val="13932836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Group 16">
            <a:extLst>
              <a:ext uri="{FF2B5EF4-FFF2-40B4-BE49-F238E27FC236}">
                <a16:creationId xmlns:a16="http://schemas.microsoft.com/office/drawing/2014/main" id="{29FAC995-F40D-4DA7-A9CB-42613C1EF7E5}"/>
              </a:ext>
            </a:extLst>
          </p:cNvPr>
          <p:cNvGrpSpPr>
            <a:grpSpLocks/>
          </p:cNvGrpSpPr>
          <p:nvPr/>
        </p:nvGrpSpPr>
        <p:grpSpPr bwMode="auto">
          <a:xfrm>
            <a:off x="1333500" y="1128996"/>
            <a:ext cx="7296472" cy="5729004"/>
            <a:chOff x="960" y="960"/>
            <a:chExt cx="4450" cy="3357"/>
          </a:xfrm>
        </p:grpSpPr>
        <p:pic>
          <p:nvPicPr>
            <p:cNvPr id="8204" name="Picture 2" descr="U:\rhoskins temp\cert.wmf">
              <a:extLst>
                <a:ext uri="{FF2B5EF4-FFF2-40B4-BE49-F238E27FC236}">
                  <a16:creationId xmlns:a16="http://schemas.microsoft.com/office/drawing/2014/main" id="{394F441C-1AD7-4953-BEE1-1590BED2E4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 y="1008"/>
              <a:ext cx="4402" cy="3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205" name="Group 4">
              <a:extLst>
                <a:ext uri="{FF2B5EF4-FFF2-40B4-BE49-F238E27FC236}">
                  <a16:creationId xmlns:a16="http://schemas.microsoft.com/office/drawing/2014/main" id="{2B785203-6BEC-4578-99E5-0CDCB2BB381C}"/>
                </a:ext>
              </a:extLst>
            </p:cNvPr>
            <p:cNvGrpSpPr>
              <a:grpSpLocks/>
            </p:cNvGrpSpPr>
            <p:nvPr/>
          </p:nvGrpSpPr>
          <p:grpSpPr bwMode="auto">
            <a:xfrm>
              <a:off x="960" y="960"/>
              <a:ext cx="3688" cy="607"/>
              <a:chOff x="1240" y="1123"/>
              <a:chExt cx="3688" cy="607"/>
            </a:xfrm>
          </p:grpSpPr>
          <p:pic>
            <p:nvPicPr>
              <p:cNvPr id="8206" name="Picture 5" descr="U:\rhoskins temp\scroll top.wmf">
                <a:extLst>
                  <a:ext uri="{FF2B5EF4-FFF2-40B4-BE49-F238E27FC236}">
                    <a16:creationId xmlns:a16="http://schemas.microsoft.com/office/drawing/2014/main" id="{7686B120-876A-4D3F-9C34-BBFE910975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0" y="1123"/>
                <a:ext cx="3688" cy="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7" name="Text Box 6">
                <a:extLst>
                  <a:ext uri="{FF2B5EF4-FFF2-40B4-BE49-F238E27FC236}">
                    <a16:creationId xmlns:a16="http://schemas.microsoft.com/office/drawing/2014/main" id="{974C4C19-1AE1-46AF-8753-F403E860EEBB}"/>
                  </a:ext>
                </a:extLst>
              </p:cNvPr>
              <p:cNvSpPr txBox="1">
                <a:spLocks noChangeArrowheads="1"/>
              </p:cNvSpPr>
              <p:nvPr/>
            </p:nvSpPr>
            <p:spPr bwMode="auto">
              <a:xfrm>
                <a:off x="2128" y="1148"/>
                <a:ext cx="189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3600">
                    <a:solidFill>
                      <a:schemeClr val="accent2"/>
                    </a:solidFill>
                    <a:latin typeface="Times New Roman" panose="02020603050405020304" pitchFamily="18" charset="0"/>
                  </a:defRPr>
                </a:lvl1pPr>
                <a:lvl2pPr marL="742950" indent="-285750">
                  <a:defRPr sz="3600">
                    <a:solidFill>
                      <a:schemeClr val="accent2"/>
                    </a:solidFill>
                    <a:latin typeface="Times New Roman" panose="02020603050405020304" pitchFamily="18" charset="0"/>
                  </a:defRPr>
                </a:lvl2pPr>
                <a:lvl3pPr marL="1143000" indent="-228600">
                  <a:defRPr sz="3600">
                    <a:solidFill>
                      <a:schemeClr val="accent2"/>
                    </a:solidFill>
                    <a:latin typeface="Times New Roman" panose="02020603050405020304" pitchFamily="18" charset="0"/>
                  </a:defRPr>
                </a:lvl3pPr>
                <a:lvl4pPr marL="1600200" indent="-228600">
                  <a:defRPr sz="3600">
                    <a:solidFill>
                      <a:schemeClr val="accent2"/>
                    </a:solidFill>
                    <a:latin typeface="Times New Roman" panose="02020603050405020304" pitchFamily="18" charset="0"/>
                  </a:defRPr>
                </a:lvl4pPr>
                <a:lvl5pPr marL="2057400" indent="-228600">
                  <a:defRPr sz="3600">
                    <a:solidFill>
                      <a:schemeClr val="accent2"/>
                    </a:solidFill>
                    <a:latin typeface="Times New Roman" panose="02020603050405020304" pitchFamily="18" charset="0"/>
                  </a:defRPr>
                </a:lvl5pPr>
                <a:lvl6pPr marL="2514600" indent="-228600" eaLnBrk="0" fontAlgn="base" hangingPunct="0">
                  <a:spcBef>
                    <a:spcPct val="50000"/>
                  </a:spcBef>
                  <a:spcAft>
                    <a:spcPct val="0"/>
                  </a:spcAft>
                  <a:buChar char="•"/>
                  <a:defRPr sz="3600">
                    <a:solidFill>
                      <a:schemeClr val="accent2"/>
                    </a:solidFill>
                    <a:latin typeface="Times New Roman" panose="02020603050405020304" pitchFamily="18" charset="0"/>
                  </a:defRPr>
                </a:lvl6pPr>
                <a:lvl7pPr marL="2971800" indent="-228600" eaLnBrk="0" fontAlgn="base" hangingPunct="0">
                  <a:spcBef>
                    <a:spcPct val="50000"/>
                  </a:spcBef>
                  <a:spcAft>
                    <a:spcPct val="0"/>
                  </a:spcAft>
                  <a:buChar char="•"/>
                  <a:defRPr sz="3600">
                    <a:solidFill>
                      <a:schemeClr val="accent2"/>
                    </a:solidFill>
                    <a:latin typeface="Times New Roman" panose="02020603050405020304" pitchFamily="18" charset="0"/>
                  </a:defRPr>
                </a:lvl7pPr>
                <a:lvl8pPr marL="3429000" indent="-228600" eaLnBrk="0" fontAlgn="base" hangingPunct="0">
                  <a:spcBef>
                    <a:spcPct val="50000"/>
                  </a:spcBef>
                  <a:spcAft>
                    <a:spcPct val="0"/>
                  </a:spcAft>
                  <a:buChar char="•"/>
                  <a:defRPr sz="3600">
                    <a:solidFill>
                      <a:schemeClr val="accent2"/>
                    </a:solidFill>
                    <a:latin typeface="Times New Roman" panose="02020603050405020304" pitchFamily="18" charset="0"/>
                  </a:defRPr>
                </a:lvl8pPr>
                <a:lvl9pPr marL="3886200" indent="-228600" eaLnBrk="0" fontAlgn="base" hangingPunct="0">
                  <a:spcBef>
                    <a:spcPct val="50000"/>
                  </a:spcBef>
                  <a:spcAft>
                    <a:spcPct val="0"/>
                  </a:spcAft>
                  <a:buChar char="•"/>
                  <a:defRPr sz="3600">
                    <a:solidFill>
                      <a:schemeClr val="accent2"/>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en-US" sz="32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CERTIFICATE</a:t>
                </a:r>
              </a:p>
            </p:txBody>
          </p:sp>
        </p:grpSp>
      </p:grpSp>
      <p:sp>
        <p:nvSpPr>
          <p:cNvPr id="63495" name="Rectangle 7">
            <a:extLst>
              <a:ext uri="{FF2B5EF4-FFF2-40B4-BE49-F238E27FC236}">
                <a16:creationId xmlns:a16="http://schemas.microsoft.com/office/drawing/2014/main" id="{DC3313DE-591A-48F3-98F2-970FB97A09E7}"/>
              </a:ext>
            </a:extLst>
          </p:cNvPr>
          <p:cNvSpPr>
            <a:spLocks noChangeArrowheads="1"/>
          </p:cNvSpPr>
          <p:nvPr/>
        </p:nvSpPr>
        <p:spPr bwMode="auto">
          <a:xfrm>
            <a:off x="562549" y="116632"/>
            <a:ext cx="6934200" cy="685800"/>
          </a:xfrm>
          <a:prstGeom prst="rect">
            <a:avLst/>
          </a:prstGeom>
          <a:noFill/>
          <a:ln w="9525">
            <a:noFill/>
            <a:miter lim="800000"/>
            <a:headEnd/>
            <a:tailEnd/>
          </a:ln>
          <a:effectLst/>
        </p:spPr>
        <p:txBody>
          <a:bodyPr lIns="92075" tIns="46038" rIns="92075" bIns="46038" anchor="ctr"/>
          <a:lstStyle/>
          <a:p>
            <a:pPr lvl="0" algn="ctr">
              <a:defRPr/>
            </a:pPr>
            <a:r>
              <a:rPr lang="en-US" sz="4800">
                <a:solidFill>
                  <a:srgbClr val="FF0000"/>
                </a:solidFill>
              </a:rPr>
              <a:t>Public key distribution</a:t>
            </a:r>
            <a:endParaRPr kumimoji="0" lang="en-GB" sz="5400" b="1" i="0" u="none" strike="noStrike" kern="1200" cap="none" spc="0" normalizeH="0" baseline="0" noProof="0">
              <a:ln>
                <a:noFill/>
              </a:ln>
              <a:solidFill>
                <a:srgbClr val="FF3300"/>
              </a:solidFill>
              <a:effectLst/>
              <a:uLnTx/>
              <a:uFillTx/>
              <a:latin typeface="Times" panose="02020603050405020304" pitchFamily="18" charset="0"/>
              <a:ea typeface="+mn-ea"/>
              <a:cs typeface="+mn-cs"/>
            </a:endParaRPr>
          </a:p>
        </p:txBody>
      </p:sp>
      <p:sp>
        <p:nvSpPr>
          <p:cNvPr id="63496" name="Rectangle 8">
            <a:extLst>
              <a:ext uri="{FF2B5EF4-FFF2-40B4-BE49-F238E27FC236}">
                <a16:creationId xmlns:a16="http://schemas.microsoft.com/office/drawing/2014/main" id="{7874D9AC-DCE3-48C3-99E4-9945662D2BD5}"/>
              </a:ext>
            </a:extLst>
          </p:cNvPr>
          <p:cNvSpPr>
            <a:spLocks noChangeArrowheads="1"/>
          </p:cNvSpPr>
          <p:nvPr/>
        </p:nvSpPr>
        <p:spPr bwMode="auto">
          <a:xfrm>
            <a:off x="0" y="2971800"/>
            <a:ext cx="1033463" cy="519113"/>
          </a:xfrm>
          <a:prstGeom prst="rect">
            <a:avLst/>
          </a:prstGeom>
          <a:noFill/>
          <a:ln w="12700">
            <a:noFill/>
            <a:miter lim="800000"/>
            <a:headEnd/>
            <a:tailEnd/>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2800" b="0" i="0" u="none" strike="noStrike" kern="1200" cap="none" spc="0" normalizeH="0" baseline="0" noProof="0">
                <a:ln>
                  <a:noFill/>
                </a:ln>
                <a:solidFill>
                  <a:srgbClr val="000000"/>
                </a:solidFill>
                <a:effectLst/>
                <a:uLnTx/>
                <a:uFillTx/>
                <a:latin typeface="Times" panose="02020603050405020304" pitchFamily="18" charset="0"/>
                <a:ea typeface="+mn-ea"/>
                <a:cs typeface="+mn-cs"/>
                <a:sym typeface="Wingdings" pitchFamily="2" charset="2"/>
              </a:rPr>
              <a:t>Issuer</a:t>
            </a:r>
            <a:endParaRPr kumimoji="0" lang="en-US" sz="2800" b="0" i="0" u="none" strike="noStrike" kern="1200" cap="none" spc="0" normalizeH="0" baseline="0" noProof="0">
              <a:ln>
                <a:noFill/>
              </a:ln>
              <a:solidFill>
                <a:srgbClr val="000000"/>
              </a:solidFill>
              <a:effectLst/>
              <a:uLnTx/>
              <a:uFillTx/>
              <a:latin typeface="Times" panose="02020603050405020304" pitchFamily="18" charset="0"/>
              <a:ea typeface="+mn-ea"/>
              <a:cs typeface="+mn-cs"/>
              <a:sym typeface="Wingdings" pitchFamily="2" charset="2"/>
            </a:endParaRPr>
          </a:p>
        </p:txBody>
      </p:sp>
      <p:sp>
        <p:nvSpPr>
          <p:cNvPr id="63497" name="Rectangle 9">
            <a:extLst>
              <a:ext uri="{FF2B5EF4-FFF2-40B4-BE49-F238E27FC236}">
                <a16:creationId xmlns:a16="http://schemas.microsoft.com/office/drawing/2014/main" id="{B1C7FF5E-E86D-4138-868D-2EB5852A7334}"/>
              </a:ext>
            </a:extLst>
          </p:cNvPr>
          <p:cNvSpPr>
            <a:spLocks noChangeArrowheads="1"/>
          </p:cNvSpPr>
          <p:nvPr/>
        </p:nvSpPr>
        <p:spPr bwMode="auto">
          <a:xfrm>
            <a:off x="0" y="3657600"/>
            <a:ext cx="1096963" cy="457200"/>
          </a:xfrm>
          <a:prstGeom prst="rect">
            <a:avLst/>
          </a:prstGeom>
          <a:noFill/>
          <a:ln w="12700">
            <a:noFill/>
            <a:miter lim="800000"/>
            <a:headEnd/>
            <a:tailEnd/>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2400" b="0" i="0" u="none" strike="noStrike" kern="1200" cap="none" spc="0" normalizeH="0" baseline="0" noProof="0">
                <a:ln>
                  <a:noFill/>
                </a:ln>
                <a:solidFill>
                  <a:srgbClr val="000000"/>
                </a:solidFill>
                <a:effectLst/>
                <a:uLnTx/>
                <a:uFillTx/>
                <a:latin typeface="Times" panose="02020603050405020304" pitchFamily="18" charset="0"/>
                <a:ea typeface="+mn-ea"/>
                <a:cs typeface="+mn-cs"/>
                <a:sym typeface="Wingdings" pitchFamily="2" charset="2"/>
              </a:rPr>
              <a:t>Subject</a:t>
            </a:r>
            <a:endParaRPr kumimoji="0" 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sym typeface="Wingdings" pitchFamily="2" charset="2"/>
            </a:endParaRPr>
          </a:p>
        </p:txBody>
      </p:sp>
      <p:sp>
        <p:nvSpPr>
          <p:cNvPr id="63498" name="Rectangle 10">
            <a:extLst>
              <a:ext uri="{FF2B5EF4-FFF2-40B4-BE49-F238E27FC236}">
                <a16:creationId xmlns:a16="http://schemas.microsoft.com/office/drawing/2014/main" id="{A5522B92-0956-49DD-B25A-0660BF7850EC}"/>
              </a:ext>
            </a:extLst>
          </p:cNvPr>
          <p:cNvSpPr>
            <a:spLocks noChangeArrowheads="1"/>
          </p:cNvSpPr>
          <p:nvPr/>
        </p:nvSpPr>
        <p:spPr bwMode="auto">
          <a:xfrm>
            <a:off x="0" y="4876800"/>
            <a:ext cx="2189040" cy="672300"/>
          </a:xfrm>
          <a:prstGeom prst="rect">
            <a:avLst/>
          </a:prstGeom>
          <a:noFill/>
          <a:ln w="12700">
            <a:noFill/>
            <a:miter lim="800000"/>
            <a:headEnd/>
            <a:tailEnd/>
          </a:ln>
          <a:effectLst/>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2400" b="0" i="0" u="none" strike="noStrike" kern="1200" cap="none" spc="0" normalizeH="0" baseline="0" noProof="0">
                <a:ln>
                  <a:noFill/>
                </a:ln>
                <a:solidFill>
                  <a:srgbClr val="000000"/>
                </a:solidFill>
                <a:effectLst/>
                <a:uLnTx/>
                <a:uFillTx/>
                <a:latin typeface="Times" panose="02020603050405020304" pitchFamily="18" charset="0"/>
                <a:ea typeface="+mn-ea"/>
                <a:cs typeface="+mn-cs"/>
                <a:sym typeface="Wingdings" pitchFamily="2" charset="2"/>
              </a:rPr>
              <a:t>Issuer Digital</a:t>
            </a:r>
          </a:p>
          <a:p>
            <a:pPr marL="0" marR="0" lvl="0" indent="0" algn="l" defTabSz="914400" rtl="0" eaLnBrk="0" fontAlgn="base" latinLnBrk="0" hangingPunct="0">
              <a:lnSpc>
                <a:spcPct val="50000"/>
              </a:lnSpc>
              <a:spcBef>
                <a:spcPct val="0"/>
              </a:spcBef>
              <a:spcAft>
                <a:spcPct val="0"/>
              </a:spcAft>
              <a:buClrTx/>
              <a:buSzTx/>
              <a:buFontTx/>
              <a:buNone/>
              <a:tabLst/>
              <a:defRPr/>
            </a:pPr>
            <a:r>
              <a:rPr kumimoji="0" lang="en-GB" sz="2400" b="0" i="0" u="none" strike="noStrike" kern="1200" cap="none" spc="0" normalizeH="0" baseline="0" noProof="0">
                <a:ln>
                  <a:noFill/>
                </a:ln>
                <a:solidFill>
                  <a:srgbClr val="000000"/>
                </a:solidFill>
                <a:effectLst/>
                <a:uLnTx/>
                <a:uFillTx/>
                <a:latin typeface="Times" panose="02020603050405020304" pitchFamily="18" charset="0"/>
                <a:ea typeface="+mn-ea"/>
                <a:cs typeface="+mn-cs"/>
                <a:sym typeface="Wingdings" pitchFamily="2" charset="2"/>
              </a:rPr>
              <a:t>Signature</a:t>
            </a:r>
            <a:endParaRPr kumimoji="0" 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sym typeface="Wingdings" pitchFamily="2" charset="2"/>
            </a:endParaRPr>
          </a:p>
        </p:txBody>
      </p:sp>
      <p:sp>
        <p:nvSpPr>
          <p:cNvPr id="63499" name="Line 11">
            <a:extLst>
              <a:ext uri="{FF2B5EF4-FFF2-40B4-BE49-F238E27FC236}">
                <a16:creationId xmlns:a16="http://schemas.microsoft.com/office/drawing/2014/main" id="{45206910-06B2-4AB2-B3C6-B7F09156275A}"/>
              </a:ext>
            </a:extLst>
          </p:cNvPr>
          <p:cNvSpPr>
            <a:spLocks noChangeShapeType="1"/>
          </p:cNvSpPr>
          <p:nvPr/>
        </p:nvSpPr>
        <p:spPr bwMode="auto">
          <a:xfrm flipV="1">
            <a:off x="952500" y="2312530"/>
            <a:ext cx="1714500" cy="864205"/>
          </a:xfrm>
          <a:prstGeom prst="line">
            <a:avLst/>
          </a:prstGeom>
          <a:noFill/>
          <a:ln w="12700">
            <a:solidFill>
              <a:schemeClr val="tx1"/>
            </a:solidFill>
            <a:round/>
            <a:headEnd/>
            <a:tailEnd type="triangle" w="med" len="med"/>
          </a:ln>
          <a:effectLst/>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63500" name="Line 12">
            <a:extLst>
              <a:ext uri="{FF2B5EF4-FFF2-40B4-BE49-F238E27FC236}">
                <a16:creationId xmlns:a16="http://schemas.microsoft.com/office/drawing/2014/main" id="{FC00A2DF-8391-4D24-BAD9-B8B86D227F82}"/>
              </a:ext>
            </a:extLst>
          </p:cNvPr>
          <p:cNvSpPr>
            <a:spLocks noChangeShapeType="1"/>
          </p:cNvSpPr>
          <p:nvPr/>
        </p:nvSpPr>
        <p:spPr bwMode="auto">
          <a:xfrm flipV="1">
            <a:off x="1143000" y="3176736"/>
            <a:ext cx="2060848" cy="709464"/>
          </a:xfrm>
          <a:prstGeom prst="line">
            <a:avLst/>
          </a:prstGeom>
          <a:noFill/>
          <a:ln w="12700">
            <a:solidFill>
              <a:schemeClr val="tx1"/>
            </a:solidFill>
            <a:round/>
            <a:headEnd/>
            <a:tailEnd type="triangle" w="med" len="med"/>
          </a:ln>
          <a:effectLst/>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63501" name="Line 13">
            <a:extLst>
              <a:ext uri="{FF2B5EF4-FFF2-40B4-BE49-F238E27FC236}">
                <a16:creationId xmlns:a16="http://schemas.microsoft.com/office/drawing/2014/main" id="{FBA5C10A-31AE-4951-A8DC-C4AD6DE362B4}"/>
              </a:ext>
            </a:extLst>
          </p:cNvPr>
          <p:cNvSpPr>
            <a:spLocks noChangeShapeType="1"/>
          </p:cNvSpPr>
          <p:nvPr/>
        </p:nvSpPr>
        <p:spPr bwMode="auto">
          <a:xfrm flipV="1">
            <a:off x="1602704" y="5155069"/>
            <a:ext cx="2033192" cy="118964"/>
          </a:xfrm>
          <a:prstGeom prst="line">
            <a:avLst/>
          </a:prstGeom>
          <a:noFill/>
          <a:ln w="12700">
            <a:solidFill>
              <a:schemeClr val="tx1"/>
            </a:solidFill>
            <a:round/>
            <a:headEnd/>
            <a:tailEnd type="triangle" w="med" len="med"/>
          </a:ln>
          <a:effectLst/>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63502" name="Rectangle 14">
            <a:extLst>
              <a:ext uri="{FF2B5EF4-FFF2-40B4-BE49-F238E27FC236}">
                <a16:creationId xmlns:a16="http://schemas.microsoft.com/office/drawing/2014/main" id="{0DA24CC0-3D34-4F89-9049-A4016B540A57}"/>
              </a:ext>
            </a:extLst>
          </p:cNvPr>
          <p:cNvSpPr>
            <a:spLocks noChangeArrowheads="1"/>
          </p:cNvSpPr>
          <p:nvPr/>
        </p:nvSpPr>
        <p:spPr bwMode="auto">
          <a:xfrm>
            <a:off x="0" y="4267200"/>
            <a:ext cx="2667000" cy="457200"/>
          </a:xfrm>
          <a:prstGeom prst="rect">
            <a:avLst/>
          </a:prstGeom>
          <a:noFill/>
          <a:ln w="12700">
            <a:noFill/>
            <a:miter lim="800000"/>
            <a:headEnd/>
            <a:tailEnd/>
          </a:ln>
          <a:effec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2400" b="0" i="0" u="none" strike="noStrike" kern="1200" cap="none" spc="0" normalizeH="0" baseline="0" noProof="0">
                <a:ln>
                  <a:noFill/>
                </a:ln>
                <a:solidFill>
                  <a:srgbClr val="000000"/>
                </a:solidFill>
                <a:effectLst/>
                <a:uLnTx/>
                <a:uFillTx/>
                <a:latin typeface="Times" panose="02020603050405020304" pitchFamily="18" charset="0"/>
                <a:ea typeface="+mn-ea"/>
                <a:cs typeface="+mn-cs"/>
                <a:sym typeface="Wingdings" pitchFamily="2" charset="2"/>
              </a:rPr>
              <a:t>Subject Public Key</a:t>
            </a:r>
            <a:endParaRPr kumimoji="0" 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sym typeface="Wingdings" pitchFamily="2" charset="2"/>
            </a:endParaRPr>
          </a:p>
        </p:txBody>
      </p:sp>
      <p:sp>
        <p:nvSpPr>
          <p:cNvPr id="63503" name="Line 15">
            <a:extLst>
              <a:ext uri="{FF2B5EF4-FFF2-40B4-BE49-F238E27FC236}">
                <a16:creationId xmlns:a16="http://schemas.microsoft.com/office/drawing/2014/main" id="{9C727003-F963-4383-BD8A-EAEDA783ECAE}"/>
              </a:ext>
            </a:extLst>
          </p:cNvPr>
          <p:cNvSpPr>
            <a:spLocks noChangeShapeType="1"/>
          </p:cNvSpPr>
          <p:nvPr/>
        </p:nvSpPr>
        <p:spPr bwMode="auto">
          <a:xfrm flipV="1">
            <a:off x="2381432" y="3429000"/>
            <a:ext cx="901119" cy="1163520"/>
          </a:xfrm>
          <a:prstGeom prst="line">
            <a:avLst/>
          </a:prstGeom>
          <a:noFill/>
          <a:ln w="12700">
            <a:solidFill>
              <a:schemeClr val="tx1"/>
            </a:solidFill>
            <a:round/>
            <a:headEnd/>
            <a:tailEnd type="triangle" w="med" len="med"/>
          </a:ln>
          <a:effectLst/>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A5FD92D-F692-4CEF-9003-F52A9B357820}"/>
                  </a:ext>
                </a:extLst>
              </p:cNvPr>
              <p:cNvSpPr txBox="1"/>
              <p:nvPr/>
            </p:nvSpPr>
            <p:spPr>
              <a:xfrm>
                <a:off x="3711307" y="725852"/>
                <a:ext cx="5192662" cy="52322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𝑀</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𝑢𝑠𝑒𝑟</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𝑝𝑢𝑏𝑙𝑖𝑐</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𝑘𝑒𝑦</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𝑠</m:t>
                      </m:r>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oMath>
                  </m:oMathPara>
                </a14:m>
                <a:endParaRPr kumimoji="0" lang="en-US" sz="2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mc:Choice>
        <mc:Fallback xmlns="">
          <p:sp>
            <p:nvSpPr>
              <p:cNvPr id="2" name="TextBox 1">
                <a:extLst>
                  <a:ext uri="{FF2B5EF4-FFF2-40B4-BE49-F238E27FC236}">
                    <a16:creationId xmlns:a16="http://schemas.microsoft.com/office/drawing/2014/main" id="{5A5FD92D-F692-4CEF-9003-F52A9B357820}"/>
                  </a:ext>
                </a:extLst>
              </p:cNvPr>
              <p:cNvSpPr txBox="1">
                <a:spLocks noRot="1" noChangeAspect="1" noMove="1" noResize="1" noEditPoints="1" noAdjustHandles="1" noChangeArrowheads="1" noChangeShapeType="1" noTextEdit="1"/>
              </p:cNvSpPr>
              <p:nvPr/>
            </p:nvSpPr>
            <p:spPr>
              <a:xfrm>
                <a:off x="3711307" y="725852"/>
                <a:ext cx="5192662" cy="523220"/>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310596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1">
            <a:extLst>
              <a:ext uri="{FF2B5EF4-FFF2-40B4-BE49-F238E27FC236}">
                <a16:creationId xmlns:a16="http://schemas.microsoft.com/office/drawing/2014/main" id="{8C673B0E-E3FD-40B9-A65F-9571B4FA0621}"/>
              </a:ext>
            </a:extLst>
          </p:cNvPr>
          <p:cNvSpPr>
            <a:spLocks noGrp="1"/>
          </p:cNvSpPr>
          <p:nvPr>
            <p:ph type="title" idx="4294967295"/>
          </p:nvPr>
        </p:nvSpPr>
        <p:spPr/>
        <p:txBody>
          <a:bodyPr anchor="ctr"/>
          <a:lstStyle/>
          <a:p>
            <a:pPr eaLnBrk="1" hangingPunct="1"/>
            <a:r>
              <a:rPr lang="en-US" altLang="zh-CN" sz="3600">
                <a:ea typeface="宋体" panose="02010600030101010101" pitchFamily="2" charset="-122"/>
              </a:rPr>
              <a:t>X.509 digital certificate Formats</a:t>
            </a:r>
          </a:p>
        </p:txBody>
      </p:sp>
      <p:sp>
        <p:nvSpPr>
          <p:cNvPr id="16388" name="Content Placeholder 2">
            <a:extLst>
              <a:ext uri="{FF2B5EF4-FFF2-40B4-BE49-F238E27FC236}">
                <a16:creationId xmlns:a16="http://schemas.microsoft.com/office/drawing/2014/main" id="{9A04F13F-4DB3-41B1-9EB8-DD0133697BD1}"/>
              </a:ext>
            </a:extLst>
          </p:cNvPr>
          <p:cNvSpPr>
            <a:spLocks noGrp="1"/>
          </p:cNvSpPr>
          <p:nvPr>
            <p:ph idx="4294967295"/>
          </p:nvPr>
        </p:nvSpPr>
        <p:spPr>
          <a:xfrm>
            <a:off x="457200" y="1163637"/>
            <a:ext cx="8686800" cy="4530725"/>
          </a:xfrm>
        </p:spPr>
        <p:txBody>
          <a:bodyPr/>
          <a:lstStyle/>
          <a:p>
            <a:pPr eaLnBrk="1" hangingPunct="1">
              <a:buClr>
                <a:srgbClr val="9E9EFF"/>
              </a:buClr>
            </a:pPr>
            <a:r>
              <a:rPr lang="en-US" altLang="zh-CN" sz="2100" i="1" dirty="0">
                <a:ea typeface="宋体" panose="02010600030101010101" pitchFamily="2" charset="-122"/>
              </a:rPr>
              <a:t>Version</a:t>
            </a:r>
            <a:r>
              <a:rPr lang="en-US" altLang="zh-CN" sz="2100" dirty="0">
                <a:ea typeface="宋体" panose="02010600030101010101" pitchFamily="2" charset="-122"/>
              </a:rPr>
              <a:t>: which version the certificate is using</a:t>
            </a:r>
          </a:p>
          <a:p>
            <a:pPr eaLnBrk="1" hangingPunct="1">
              <a:buClr>
                <a:srgbClr val="9E9EFF"/>
              </a:buClr>
            </a:pPr>
            <a:r>
              <a:rPr lang="en-US" altLang="zh-CN" sz="2100" i="1" dirty="0">
                <a:ea typeface="宋体" panose="02010600030101010101" pitchFamily="2" charset="-122"/>
              </a:rPr>
              <a:t>Serial number</a:t>
            </a:r>
            <a:r>
              <a:rPr lang="en-US" altLang="zh-CN" sz="2100" dirty="0">
                <a:ea typeface="宋体" panose="02010600030101010101" pitchFamily="2" charset="-122"/>
              </a:rPr>
              <a:t>: a unique # assigned to the certificate within the same CA</a:t>
            </a:r>
          </a:p>
          <a:p>
            <a:pPr eaLnBrk="1" hangingPunct="1">
              <a:buClr>
                <a:srgbClr val="9E9EFF"/>
              </a:buClr>
            </a:pPr>
            <a:r>
              <a:rPr lang="en-US" altLang="zh-CN" sz="2100" i="1" dirty="0">
                <a:ea typeface="宋体" panose="02010600030101010101" pitchFamily="2" charset="-122"/>
              </a:rPr>
              <a:t>Algorithm</a:t>
            </a:r>
            <a:r>
              <a:rPr lang="en-US" altLang="zh-CN" sz="2100" dirty="0">
                <a:ea typeface="宋体" panose="02010600030101010101" pitchFamily="2" charset="-122"/>
              </a:rPr>
              <a:t>: name of the hash function and the public-key encryption algorithm</a:t>
            </a:r>
          </a:p>
          <a:p>
            <a:pPr eaLnBrk="1" hangingPunct="1">
              <a:buClr>
                <a:srgbClr val="9E9EFF"/>
              </a:buClr>
            </a:pPr>
            <a:r>
              <a:rPr lang="en-US" altLang="zh-CN" sz="2100" i="1" dirty="0">
                <a:ea typeface="宋体" panose="02010600030101010101" pitchFamily="2" charset="-122"/>
              </a:rPr>
              <a:t>Issuer</a:t>
            </a:r>
            <a:r>
              <a:rPr lang="en-US" altLang="zh-CN" sz="2100" dirty="0">
                <a:ea typeface="宋体" panose="02010600030101010101" pitchFamily="2" charset="-122"/>
              </a:rPr>
              <a:t>: name of the issuer</a:t>
            </a:r>
          </a:p>
          <a:p>
            <a:pPr eaLnBrk="1" hangingPunct="1">
              <a:buClr>
                <a:srgbClr val="9E9EFF"/>
              </a:buClr>
            </a:pPr>
            <a:r>
              <a:rPr lang="en-US" altLang="zh-CN" sz="2100" i="1" dirty="0">
                <a:ea typeface="宋体" panose="02010600030101010101" pitchFamily="2" charset="-122"/>
              </a:rPr>
              <a:t>Validity period</a:t>
            </a:r>
            <a:r>
              <a:rPr lang="en-US" altLang="zh-CN" sz="2100" dirty="0">
                <a:ea typeface="宋体" panose="02010600030101010101" pitchFamily="2" charset="-122"/>
              </a:rPr>
              <a:t>: time interval when the certificate is valid</a:t>
            </a:r>
          </a:p>
          <a:p>
            <a:pPr eaLnBrk="1" hangingPunct="1">
              <a:buClr>
                <a:srgbClr val="9E9EFF"/>
              </a:buClr>
            </a:pPr>
            <a:r>
              <a:rPr lang="en-US" altLang="zh-CN" sz="2100" i="1" dirty="0">
                <a:ea typeface="宋体" panose="02010600030101010101" pitchFamily="2" charset="-122"/>
              </a:rPr>
              <a:t>Subject</a:t>
            </a:r>
            <a:r>
              <a:rPr lang="en-US" altLang="zh-CN" sz="2100" dirty="0">
                <a:ea typeface="宋体" panose="02010600030101010101" pitchFamily="2" charset="-122"/>
              </a:rPr>
              <a:t>: name of the certificate owner</a:t>
            </a:r>
          </a:p>
          <a:p>
            <a:pPr eaLnBrk="1" hangingPunct="1">
              <a:buClr>
                <a:srgbClr val="9E9EFF"/>
              </a:buClr>
            </a:pPr>
            <a:r>
              <a:rPr lang="en-US" altLang="zh-CN" sz="2100" i="1" dirty="0">
                <a:ea typeface="宋体" panose="02010600030101010101" pitchFamily="2" charset="-122"/>
              </a:rPr>
              <a:t>Public key</a:t>
            </a:r>
            <a:r>
              <a:rPr lang="en-US" altLang="zh-CN" sz="2100" dirty="0">
                <a:ea typeface="宋体" panose="02010600030101010101" pitchFamily="2" charset="-122"/>
              </a:rPr>
              <a:t>: subject’s public-key and parameter info.</a:t>
            </a:r>
          </a:p>
          <a:p>
            <a:pPr eaLnBrk="1" hangingPunct="1">
              <a:buClr>
                <a:srgbClr val="9E9EFF"/>
              </a:buClr>
            </a:pPr>
            <a:r>
              <a:rPr lang="en-US" altLang="zh-CN" sz="2100" i="1" dirty="0">
                <a:ea typeface="宋体" panose="02010600030101010101" pitchFamily="2" charset="-122"/>
              </a:rPr>
              <a:t>Extension</a:t>
            </a:r>
            <a:r>
              <a:rPr lang="en-US" altLang="zh-CN" sz="2100" dirty="0">
                <a:ea typeface="宋体" panose="02010600030101010101" pitchFamily="2" charset="-122"/>
              </a:rPr>
              <a:t>: other information (only available in version 3)</a:t>
            </a:r>
          </a:p>
          <a:p>
            <a:pPr eaLnBrk="1" hangingPunct="1">
              <a:buClr>
                <a:srgbClr val="9E9EFF"/>
              </a:buClr>
            </a:pPr>
            <a:r>
              <a:rPr lang="en-US" altLang="zh-CN" sz="2100" i="1" dirty="0">
                <a:ea typeface="宋体" panose="02010600030101010101" pitchFamily="2" charset="-122"/>
              </a:rPr>
              <a:t>Properties</a:t>
            </a:r>
            <a:r>
              <a:rPr lang="en-US" altLang="zh-CN" sz="2100" dirty="0">
                <a:ea typeface="宋体" panose="02010600030101010101" pitchFamily="2" charset="-122"/>
              </a:rPr>
              <a:t>: encrypted hash value of the certificate using </a:t>
            </a:r>
            <a:r>
              <a:rPr lang="en-US" altLang="zh-CN" sz="2100" i="1" dirty="0" err="1">
                <a:latin typeface="Times New Roman" panose="02020603050405020304" pitchFamily="18" charset="0"/>
                <a:ea typeface="宋体" panose="02010600030101010101" pitchFamily="2" charset="-122"/>
              </a:rPr>
              <a:t>K</a:t>
            </a:r>
            <a:r>
              <a:rPr lang="en-US" altLang="zh-CN" sz="2100" i="1" baseline="-25000" dirty="0" err="1">
                <a:latin typeface="Times New Roman" panose="02020603050405020304" pitchFamily="18" charset="0"/>
                <a:ea typeface="宋体" panose="02010600030101010101" pitchFamily="2" charset="-122"/>
              </a:rPr>
              <a:t>CA</a:t>
            </a:r>
            <a:r>
              <a:rPr lang="en-US" altLang="zh-CN" sz="2100" i="1" baseline="30000" dirty="0" err="1">
                <a:latin typeface="Times New Roman" panose="02020603050405020304" pitchFamily="18" charset="0"/>
                <a:ea typeface="宋体" panose="02010600030101010101" pitchFamily="2" charset="-122"/>
              </a:rPr>
              <a:t>r</a:t>
            </a:r>
            <a:endParaRPr lang="en-US" altLang="zh-CN" sz="2100" i="1"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3712765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a:extLst>
              <a:ext uri="{FF2B5EF4-FFF2-40B4-BE49-F238E27FC236}">
                <a16:creationId xmlns:a16="http://schemas.microsoft.com/office/drawing/2014/main" id="{9F75DA3B-A21B-4A1A-99CC-4F553CB8E56B}"/>
              </a:ext>
            </a:extLst>
          </p:cNvPr>
          <p:cNvSpPr>
            <a:spLocks noGrp="1" noChangeArrowheads="1"/>
          </p:cNvSpPr>
          <p:nvPr>
            <p:ph type="body" idx="4294967295"/>
          </p:nvPr>
        </p:nvSpPr>
        <p:spPr>
          <a:xfrm>
            <a:off x="395536" y="952500"/>
            <a:ext cx="8640960" cy="4953000"/>
          </a:xfrm>
        </p:spPr>
        <p:txBody>
          <a:bodyPr/>
          <a:lstStyle/>
          <a:p>
            <a:pPr eaLnBrk="1" hangingPunct="1">
              <a:lnSpc>
                <a:spcPct val="80000"/>
              </a:lnSpc>
              <a:buClr>
                <a:srgbClr val="9E9EFF"/>
              </a:buCl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GB" altLang="zh-CN" sz="2800" dirty="0">
                <a:ea typeface="宋体" panose="02010600030101010101" pitchFamily="2" charset="-122"/>
              </a:rPr>
              <a:t>PKI is a mechanism for using PKC</a:t>
            </a:r>
          </a:p>
          <a:p>
            <a:pPr eaLnBrk="1" hangingPunct="1">
              <a:lnSpc>
                <a:spcPct val="80000"/>
              </a:lnSpc>
              <a:buClr>
                <a:srgbClr val="9E9EFF"/>
              </a:buCl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GB" altLang="zh-CN" sz="2800" dirty="0">
                <a:ea typeface="宋体" panose="02010600030101010101" pitchFamily="2" charset="-122"/>
              </a:rPr>
              <a:t>PKI issues and manages subscribers’ </a:t>
            </a:r>
            <a:r>
              <a:rPr lang="en-GB" altLang="zh-CN" sz="2800" dirty="0">
                <a:solidFill>
                  <a:srgbClr val="FF0000"/>
                </a:solidFill>
                <a:ea typeface="宋体" panose="02010600030101010101" pitchFamily="2" charset="-122"/>
              </a:rPr>
              <a:t>public-key certificates and CA networks</a:t>
            </a:r>
            <a:r>
              <a:rPr lang="en-GB" altLang="zh-CN" sz="2800" dirty="0">
                <a:ea typeface="宋体" panose="02010600030101010101" pitchFamily="2" charset="-122"/>
              </a:rPr>
              <a:t>:</a:t>
            </a:r>
          </a:p>
          <a:p>
            <a:pPr lvl="1" eaLnBrk="1" hangingPunct="1">
              <a:lnSpc>
                <a:spcPct val="120000"/>
              </a:lnSpc>
              <a:spcBef>
                <a:spcPts val="1200"/>
              </a:spcBef>
              <a:buClr>
                <a:srgbClr val="9E9EFF"/>
              </a:buCl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GB" altLang="zh-CN" sz="2200" dirty="0">
                <a:ea typeface="宋体" panose="02010600030101010101" pitchFamily="2" charset="-122"/>
              </a:rPr>
              <a:t>Determine users’ legitimacy</a:t>
            </a:r>
          </a:p>
          <a:p>
            <a:pPr lvl="1" eaLnBrk="1" hangingPunct="1">
              <a:lnSpc>
                <a:spcPct val="120000"/>
              </a:lnSpc>
              <a:buClr>
                <a:srgbClr val="9E9EFF"/>
              </a:buCl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GB" altLang="zh-CN" sz="2200" dirty="0">
                <a:ea typeface="宋体" panose="02010600030101010101" pitchFamily="2" charset="-122"/>
              </a:rPr>
              <a:t>Issue public-key certificates upon users’ requests</a:t>
            </a:r>
          </a:p>
          <a:p>
            <a:pPr lvl="1" eaLnBrk="1" hangingPunct="1">
              <a:lnSpc>
                <a:spcPct val="120000"/>
              </a:lnSpc>
              <a:buClr>
                <a:srgbClr val="9E9EFF"/>
              </a:buCl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GB" altLang="zh-CN" sz="2200" dirty="0">
                <a:ea typeface="宋体" panose="02010600030101010101" pitchFamily="2" charset="-122"/>
              </a:rPr>
              <a:t>Extend public-key certificates’ valid time upon users’ requests</a:t>
            </a:r>
          </a:p>
          <a:p>
            <a:pPr lvl="1" eaLnBrk="1" hangingPunct="1">
              <a:lnSpc>
                <a:spcPct val="120000"/>
              </a:lnSpc>
              <a:buClr>
                <a:srgbClr val="9E9EFF"/>
              </a:buCl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GB" altLang="zh-CN" sz="2200" dirty="0">
                <a:ea typeface="宋体" panose="02010600030101010101" pitchFamily="2" charset="-122"/>
              </a:rPr>
              <a:t>Revoke public-key certificates upon users’ requests or when the corresponding private keys are compromised</a:t>
            </a:r>
          </a:p>
          <a:p>
            <a:pPr lvl="1" eaLnBrk="1" hangingPunct="1">
              <a:lnSpc>
                <a:spcPct val="120000"/>
              </a:lnSpc>
              <a:buClr>
                <a:srgbClr val="9E9EFF"/>
              </a:buCl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GB" altLang="zh-CN" sz="2200" dirty="0">
                <a:ea typeface="宋体" panose="02010600030101010101" pitchFamily="2" charset="-122"/>
              </a:rPr>
              <a:t>Store and manage public-key certificates</a:t>
            </a:r>
          </a:p>
          <a:p>
            <a:pPr lvl="1" eaLnBrk="1" hangingPunct="1">
              <a:lnSpc>
                <a:spcPct val="120000"/>
              </a:lnSpc>
              <a:buClr>
                <a:srgbClr val="9E9EFF"/>
              </a:buCl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GB" altLang="zh-CN" sz="2200" dirty="0">
                <a:ea typeface="宋体" panose="02010600030101010101" pitchFamily="2" charset="-122"/>
              </a:rPr>
              <a:t>Prevent digital signature singers from denying their signatures</a:t>
            </a:r>
          </a:p>
          <a:p>
            <a:pPr lvl="1" eaLnBrk="1" hangingPunct="1">
              <a:lnSpc>
                <a:spcPct val="120000"/>
              </a:lnSpc>
              <a:buClr>
                <a:srgbClr val="9E9EFF"/>
              </a:buCl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GB" altLang="zh-CN" sz="2200" dirty="0">
                <a:ea typeface="宋体" panose="02010600030101010101" pitchFamily="2" charset="-122"/>
              </a:rPr>
              <a:t>Support CA networks to allow different CAs to authenticate public-key certificates issued by other CAs</a:t>
            </a:r>
          </a:p>
        </p:txBody>
      </p:sp>
      <p:sp>
        <p:nvSpPr>
          <p:cNvPr id="12292" name="Title 3">
            <a:extLst>
              <a:ext uri="{FF2B5EF4-FFF2-40B4-BE49-F238E27FC236}">
                <a16:creationId xmlns:a16="http://schemas.microsoft.com/office/drawing/2014/main" id="{A84542F8-C456-4CD2-AEC1-7F74606524C4}"/>
              </a:ext>
            </a:extLst>
          </p:cNvPr>
          <p:cNvSpPr>
            <a:spLocks noGrp="1"/>
          </p:cNvSpPr>
          <p:nvPr>
            <p:ph type="title" idx="4294967295"/>
          </p:nvPr>
        </p:nvSpPr>
        <p:spPr/>
        <p:txBody>
          <a:bodyPr anchor="ctr"/>
          <a:lstStyle/>
          <a:p>
            <a:pPr eaLnBrk="1" hangingPunct="1"/>
            <a:r>
              <a:rPr lang="en-US" altLang="zh-CN" sz="3600" dirty="0">
                <a:ea typeface="宋体" panose="02010600030101010101" pitchFamily="2" charset="-122"/>
              </a:rPr>
              <a:t>Public Key Infrastructure (</a:t>
            </a:r>
            <a:r>
              <a:rPr lang="zh-CN" altLang="en-US" sz="3600" dirty="0">
                <a:ea typeface="宋体" panose="02010600030101010101" pitchFamily="2" charset="-122"/>
              </a:rPr>
              <a:t>P</a:t>
            </a:r>
            <a:r>
              <a:rPr lang="en-US" altLang="zh-CN" sz="3600" dirty="0">
                <a:ea typeface="宋体" panose="02010600030101010101" pitchFamily="2" charset="-122"/>
              </a:rPr>
              <a:t>KI)</a:t>
            </a:r>
            <a:endParaRPr lang="zh-CN" altLang="zh-CN" sz="3600" dirty="0">
              <a:ea typeface="宋体" panose="02010600030101010101" pitchFamily="2" charset="-122"/>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1">
            <a:extLst>
              <a:ext uri="{FF2B5EF4-FFF2-40B4-BE49-F238E27FC236}">
                <a16:creationId xmlns:a16="http://schemas.microsoft.com/office/drawing/2014/main" id="{C2380A7C-6D50-4216-B3FB-4AF549E7509C}"/>
              </a:ext>
            </a:extLst>
          </p:cNvPr>
          <p:cNvSpPr>
            <a:spLocks noGrp="1" noChangeArrowheads="1"/>
          </p:cNvSpPr>
          <p:nvPr>
            <p:ph type="title" idx="4294967295"/>
          </p:nvPr>
        </p:nvSpPr>
        <p:spPr>
          <a:xfrm>
            <a:off x="1043608" y="260648"/>
            <a:ext cx="7542213" cy="548680"/>
          </a:xfrm>
        </p:spPr>
        <p:txBody>
          <a:bodyPr anchor="ctr"/>
          <a:lstStyle/>
          <a:p>
            <a:pPr eaLnBrk="1" hangingPunct="1">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GB" altLang="zh-CN" sz="3600" dirty="0">
                <a:ea typeface="宋体" panose="02010600030101010101" pitchFamily="2" charset="-122"/>
              </a:rPr>
              <a:t>X.509 PKI (PKIX)</a:t>
            </a:r>
          </a:p>
        </p:txBody>
      </p:sp>
      <p:sp>
        <p:nvSpPr>
          <p:cNvPr id="13316" name="Rectangle 2">
            <a:extLst>
              <a:ext uri="{FF2B5EF4-FFF2-40B4-BE49-F238E27FC236}">
                <a16:creationId xmlns:a16="http://schemas.microsoft.com/office/drawing/2014/main" id="{6D0C8063-64E2-4C19-8A84-80E0A058D80E}"/>
              </a:ext>
            </a:extLst>
          </p:cNvPr>
          <p:cNvSpPr>
            <a:spLocks noGrp="1" noChangeArrowheads="1"/>
          </p:cNvSpPr>
          <p:nvPr>
            <p:ph type="body" idx="4294967295"/>
          </p:nvPr>
        </p:nvSpPr>
        <p:spPr>
          <a:xfrm>
            <a:off x="840091" y="980728"/>
            <a:ext cx="8228013" cy="4325938"/>
          </a:xfrm>
        </p:spPr>
        <p:txBody>
          <a:bodyPr/>
          <a:lstStyle/>
          <a:p>
            <a:pPr marL="571500" indent="-571500" eaLnBrk="1" hangingPunct="1">
              <a:buClr>
                <a:srgbClr val="9E9EFF"/>
              </a:buCl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GB" altLang="zh-CN" sz="2600" dirty="0">
                <a:ea typeface="宋体" panose="02010600030101010101" pitchFamily="2" charset="-122"/>
              </a:rPr>
              <a:t>Recommended by IETF</a:t>
            </a:r>
          </a:p>
          <a:p>
            <a:pPr marL="571500" indent="-571500" eaLnBrk="1" hangingPunct="1">
              <a:buClr>
                <a:srgbClr val="9E9EFF"/>
              </a:buCl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GB" altLang="zh-CN" sz="2600" dirty="0">
                <a:ea typeface="宋体" panose="02010600030101010101" pitchFamily="2" charset="-122"/>
              </a:rPr>
              <a:t>Four basic components:</a:t>
            </a:r>
          </a:p>
          <a:p>
            <a:pPr marL="1131888" lvl="2" indent="-438150" eaLnBrk="1" hangingPunct="1">
              <a:buClr>
                <a:schemeClr val="tx1"/>
              </a:buClr>
              <a:buSzTx/>
              <a:buFont typeface="Wingdings" panose="05000000000000000000" pitchFamily="2" charset="2"/>
              <a:buAutoNum type="arabicPeriod"/>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GB" altLang="zh-CN" sz="2100" dirty="0">
                <a:ea typeface="宋体" panose="02010600030101010101" pitchFamily="2" charset="-122"/>
              </a:rPr>
              <a:t>end entity</a:t>
            </a:r>
          </a:p>
          <a:p>
            <a:pPr marL="1131888" lvl="2" indent="-438150" eaLnBrk="1" hangingPunct="1">
              <a:buClr>
                <a:schemeClr val="tx1"/>
              </a:buClr>
              <a:buSzTx/>
              <a:buFont typeface="Wingdings" panose="05000000000000000000" pitchFamily="2" charset="2"/>
              <a:buAutoNum type="arabicPeriod"/>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GB" altLang="zh-CN" sz="2100" dirty="0">
                <a:ea typeface="宋体" panose="02010600030101010101" pitchFamily="2" charset="-122"/>
              </a:rPr>
              <a:t>certificate authority (</a:t>
            </a:r>
            <a:r>
              <a:rPr lang="en-GB" altLang="zh-CN" sz="2100">
                <a:ea typeface="宋体" panose="02010600030101010101" pitchFamily="2" charset="-122"/>
              </a:rPr>
              <a:t>CA):  </a:t>
            </a:r>
            <a:r>
              <a:rPr lang="en-GB" altLang="zh-CN" sz="2000">
                <a:ea typeface="宋体" panose="02010600030101010101" pitchFamily="2" charset="-122"/>
              </a:rPr>
              <a:t>responsible of issuing and revoking public-key certificates;</a:t>
            </a:r>
            <a:endParaRPr lang="en-GB" altLang="zh-CN" sz="2100" dirty="0">
              <a:ea typeface="宋体" panose="02010600030101010101" pitchFamily="2" charset="-122"/>
            </a:endParaRPr>
          </a:p>
          <a:p>
            <a:pPr marL="1131888" lvl="2" indent="-438150" eaLnBrk="1" hangingPunct="1">
              <a:buClr>
                <a:schemeClr val="tx1"/>
              </a:buClr>
              <a:buSzTx/>
              <a:buFont typeface="Wingdings" panose="05000000000000000000" pitchFamily="2" charset="2"/>
              <a:buAutoNum type="arabicPeriod"/>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GB" altLang="zh-CN" sz="2100" dirty="0">
                <a:ea typeface="宋体" panose="02010600030101010101" pitchFamily="2" charset="-122"/>
              </a:rPr>
              <a:t>registration authority (</a:t>
            </a:r>
            <a:r>
              <a:rPr lang="en-GB" altLang="zh-CN" sz="2100">
                <a:ea typeface="宋体" panose="02010600030101010101" pitchFamily="2" charset="-122"/>
              </a:rPr>
              <a:t>RA): </a:t>
            </a:r>
            <a:r>
              <a:rPr lang="en-GB" altLang="zh-CN" sz="2000">
                <a:ea typeface="宋体" panose="02010600030101010101" pitchFamily="2" charset="-122"/>
              </a:rPr>
              <a:t>verifying identities of owners of public-key certificates</a:t>
            </a:r>
            <a:endParaRPr lang="en-GB" altLang="zh-CN" sz="2100" dirty="0">
              <a:ea typeface="宋体" panose="02010600030101010101" pitchFamily="2" charset="-122"/>
            </a:endParaRPr>
          </a:p>
          <a:p>
            <a:pPr marL="1131888" lvl="2" indent="-438150" eaLnBrk="1" hangingPunct="1">
              <a:buClr>
                <a:schemeClr val="tx1"/>
              </a:buClr>
              <a:buSzTx/>
              <a:buFont typeface="Wingdings" panose="05000000000000000000" pitchFamily="2" charset="2"/>
              <a:buAutoNum type="arabicPeriod"/>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GB" altLang="zh-CN" sz="2100">
                <a:ea typeface="宋体" panose="02010600030101010101" pitchFamily="2" charset="-122"/>
              </a:rPr>
              <a:t>Repository: </a:t>
            </a:r>
            <a:r>
              <a:rPr lang="en-GB" altLang="zh-CN" sz="2000">
                <a:ea typeface="宋体" panose="02010600030101010101" pitchFamily="2" charset="-122"/>
              </a:rPr>
              <a:t>responsible of storing and managing public-key certificates</a:t>
            </a:r>
          </a:p>
          <a:p>
            <a:pPr marL="344488" lvl="1" indent="0" eaLnBrk="1" hangingPunct="1">
              <a:buClr>
                <a:srgbClr val="9E9EFF"/>
              </a:buClr>
              <a:buNone/>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endParaRPr lang="en-GB" altLang="zh-CN" sz="2200">
              <a:ea typeface="宋体" panose="02010600030101010101" pitchFamily="2" charset="-122"/>
            </a:endParaRPr>
          </a:p>
        </p:txBody>
      </p:sp>
      <p:sp>
        <p:nvSpPr>
          <p:cNvPr id="2" name="Rectangle 1">
            <a:extLst>
              <a:ext uri="{FF2B5EF4-FFF2-40B4-BE49-F238E27FC236}">
                <a16:creationId xmlns:a16="http://schemas.microsoft.com/office/drawing/2014/main" id="{534FC06C-A5F1-4943-8D55-3B64B931744D}"/>
              </a:ext>
            </a:extLst>
          </p:cNvPr>
          <p:cNvSpPr/>
          <p:nvPr/>
        </p:nvSpPr>
        <p:spPr>
          <a:xfrm>
            <a:off x="2011323" y="5096738"/>
            <a:ext cx="6292586" cy="707886"/>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Times" panose="02020603050405020304" pitchFamily="18" charset="0"/>
                <a:ea typeface="+mn-ea"/>
                <a:cs typeface="+mn-cs"/>
              </a:rPr>
              <a:t>https://datatracker.ietf.org/doc/html/rfc5280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Times" panose="02020603050405020304" pitchFamily="18" charset="0"/>
                <a:ea typeface="+mn-ea"/>
                <a:cs typeface="+mn-cs"/>
              </a:rPr>
              <a:t>(2008, updated 2013, 2018)</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itle 51">
            <a:extLst>
              <a:ext uri="{FF2B5EF4-FFF2-40B4-BE49-F238E27FC236}">
                <a16:creationId xmlns:a16="http://schemas.microsoft.com/office/drawing/2014/main" id="{43910649-1D59-4B5B-84A7-71728CFD2F65}"/>
              </a:ext>
            </a:extLst>
          </p:cNvPr>
          <p:cNvSpPr>
            <a:spLocks noGrp="1"/>
          </p:cNvSpPr>
          <p:nvPr>
            <p:ph type="title" idx="4294967295"/>
          </p:nvPr>
        </p:nvSpPr>
        <p:spPr/>
        <p:txBody>
          <a:bodyPr anchor="ctr"/>
          <a:lstStyle/>
          <a:p>
            <a:pPr eaLnBrk="1" hangingPunct="1"/>
            <a:r>
              <a:rPr lang="en-US" altLang="zh-CN" sz="3600">
                <a:ea typeface="宋体" panose="02010600030101010101" pitchFamily="2" charset="-122"/>
              </a:rPr>
              <a:t>PKIX Architecture</a:t>
            </a:r>
            <a:r>
              <a:rPr lang="en-US" altLang="zh-CN">
                <a:ea typeface="宋体" panose="02010600030101010101" pitchFamily="2" charset="-122"/>
              </a:rPr>
              <a:t> </a:t>
            </a:r>
          </a:p>
        </p:txBody>
      </p:sp>
      <p:sp>
        <p:nvSpPr>
          <p:cNvPr id="66" name="TextBox 65">
            <a:extLst>
              <a:ext uri="{FF2B5EF4-FFF2-40B4-BE49-F238E27FC236}">
                <a16:creationId xmlns:a16="http://schemas.microsoft.com/office/drawing/2014/main" id="{7E61659E-2ABA-45A4-9AEE-0E0E48BEEE70}"/>
              </a:ext>
            </a:extLst>
          </p:cNvPr>
          <p:cNvSpPr txBox="1"/>
          <p:nvPr/>
        </p:nvSpPr>
        <p:spPr>
          <a:xfrm>
            <a:off x="1054891" y="5054318"/>
            <a:ext cx="8089109" cy="1477328"/>
          </a:xfrm>
          <a:prstGeom prst="rect">
            <a:avLst/>
          </a:prstGeom>
          <a:no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a:ea typeface="+mn-ea"/>
                <a:cs typeface="+mn-cs"/>
              </a:rPr>
              <a:t>Transaction managements</a:t>
            </a:r>
            <a:r>
              <a:rPr kumimoji="0" lang="en-US" sz="1800" b="0" i="0" u="none" strike="noStrike" kern="1200" cap="none" spc="0" normalizeH="0" baseline="0" noProof="0" dirty="0">
                <a:ln>
                  <a:noFill/>
                </a:ln>
                <a:solidFill>
                  <a:srgbClr val="000000"/>
                </a:solidFill>
                <a:effectLst/>
                <a:uLnTx/>
                <a:uFillTx/>
                <a:latin typeface="Arial"/>
                <a:ea typeface="+mn-ea"/>
                <a:cs typeface="+mn-cs"/>
              </a:rPr>
              <a:t>:</a:t>
            </a:r>
          </a:p>
          <a:p>
            <a:pPr marL="0" marR="0" lvl="0" indent="0" algn="l" defTabSz="914400" rtl="0" eaLnBrk="0" fontAlgn="base" latinLnBrk="0" hangingPunct="0">
              <a:lnSpc>
                <a:spcPct val="100000"/>
              </a:lnSpc>
              <a:spcBef>
                <a:spcPct val="0"/>
              </a:spcBef>
              <a:spcAft>
                <a:spcPct val="0"/>
              </a:spcAft>
              <a:buClr>
                <a:srgbClr val="9E9EFF"/>
              </a:buClr>
              <a:buSzTx/>
              <a:buFont typeface="Wingdings" pitchFamily="2" charset="2"/>
              <a:buChar char="l"/>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Registration</a:t>
            </a:r>
          </a:p>
          <a:p>
            <a:pPr marL="0" marR="0" lvl="0" indent="0" algn="l" defTabSz="914400" rtl="0" eaLnBrk="0" fontAlgn="base" latinLnBrk="0" hangingPunct="0">
              <a:lnSpc>
                <a:spcPct val="100000"/>
              </a:lnSpc>
              <a:spcBef>
                <a:spcPct val="0"/>
              </a:spcBef>
              <a:spcAft>
                <a:spcPct val="0"/>
              </a:spcAft>
              <a:buClr>
                <a:srgbClr val="9E9EFF"/>
              </a:buClr>
              <a:buSzTx/>
              <a:buFont typeface="Wingdings" pitchFamily="2" charset="2"/>
              <a:buChar char="l"/>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Initialization</a:t>
            </a:r>
          </a:p>
          <a:p>
            <a:pPr marL="0" marR="0" lvl="0" indent="0" algn="l" defTabSz="914400" rtl="0" eaLnBrk="0" fontAlgn="base" latinLnBrk="0" hangingPunct="0">
              <a:lnSpc>
                <a:spcPct val="100000"/>
              </a:lnSpc>
              <a:spcBef>
                <a:spcPct val="0"/>
              </a:spcBef>
              <a:spcAft>
                <a:spcPct val="0"/>
              </a:spcAft>
              <a:buClr>
                <a:srgbClr val="9E9EFF"/>
              </a:buClr>
              <a:buSzTx/>
              <a:buFont typeface="Wingdings" pitchFamily="2" charset="2"/>
              <a:buChar char="l"/>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Certificate issuing </a:t>
            </a:r>
            <a:r>
              <a:rPr kumimoji="0" lang="en-US" sz="1800" b="0" i="0" u="none" strike="noStrike" kern="1200" cap="none" spc="0" normalizeH="0" baseline="0" noProof="0">
                <a:ln>
                  <a:noFill/>
                </a:ln>
                <a:solidFill>
                  <a:srgbClr val="000000"/>
                </a:solidFill>
                <a:effectLst/>
                <a:uLnTx/>
                <a:uFillTx/>
                <a:latin typeface="Arial"/>
                <a:ea typeface="+mn-ea"/>
                <a:cs typeface="+mn-cs"/>
              </a:rPr>
              <a:t>and publication</a:t>
            </a:r>
          </a:p>
          <a:p>
            <a:pPr marL="0" marR="0" lvl="0" indent="0" algn="l" defTabSz="914400" rtl="0" eaLnBrk="0" fontAlgn="base" latinLnBrk="0" hangingPunct="0">
              <a:lnSpc>
                <a:spcPct val="100000"/>
              </a:lnSpc>
              <a:spcBef>
                <a:spcPct val="0"/>
              </a:spcBef>
              <a:spcAft>
                <a:spcPct val="0"/>
              </a:spcAft>
              <a:buClr>
                <a:srgbClr val="9E9EFF"/>
              </a:buClr>
              <a:buSzTx/>
              <a:buFont typeface="Wingdings" pitchFamily="2" charset="2"/>
              <a:buChar char="l"/>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a:p>
            <a:pPr marL="0" marR="0" lvl="0" indent="0" algn="l" defTabSz="914400" rtl="0" eaLnBrk="0" fontAlgn="base" latinLnBrk="0" hangingPunct="0">
              <a:lnSpc>
                <a:spcPct val="100000"/>
              </a:lnSpc>
              <a:spcBef>
                <a:spcPct val="0"/>
              </a:spcBef>
              <a:spcAft>
                <a:spcPct val="0"/>
              </a:spcAft>
              <a:buClr>
                <a:srgbClr val="9E9EFF"/>
              </a:buClr>
              <a:buSzTx/>
              <a:buFont typeface="Wingdings" pitchFamily="2" charset="2"/>
              <a:buChar char="l"/>
              <a:tabLst/>
              <a:defRPr/>
            </a:pPr>
            <a:r>
              <a:rPr kumimoji="0" lang="en-US" sz="1800" b="0" i="0" u="none" strike="noStrike" kern="1200" cap="none" spc="0" normalizeH="0" baseline="0" noProof="0">
                <a:ln>
                  <a:noFill/>
                </a:ln>
                <a:solidFill>
                  <a:srgbClr val="000000"/>
                </a:solidFill>
                <a:effectLst/>
                <a:uLnTx/>
                <a:uFillTx/>
                <a:latin typeface="Arial"/>
                <a:ea typeface="+mn-ea"/>
                <a:cs typeface="+mn-cs"/>
              </a:rPr>
              <a:t>Key recovery</a:t>
            </a: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0" fontAlgn="base" latinLnBrk="0" hangingPunct="0">
              <a:lnSpc>
                <a:spcPct val="100000"/>
              </a:lnSpc>
              <a:spcBef>
                <a:spcPct val="0"/>
              </a:spcBef>
              <a:spcAft>
                <a:spcPct val="0"/>
              </a:spcAft>
              <a:buClr>
                <a:srgbClr val="9E9EFF"/>
              </a:buClr>
              <a:buSzTx/>
              <a:buFont typeface="Wingdings" pitchFamily="2" charset="2"/>
              <a:buChar char="l"/>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Key generation</a:t>
            </a:r>
          </a:p>
          <a:p>
            <a:pPr marL="0" marR="0" lvl="0" indent="0" algn="l" defTabSz="914400" rtl="0" eaLnBrk="0" fontAlgn="base" latinLnBrk="0" hangingPunct="0">
              <a:lnSpc>
                <a:spcPct val="100000"/>
              </a:lnSpc>
              <a:spcBef>
                <a:spcPct val="0"/>
              </a:spcBef>
              <a:spcAft>
                <a:spcPct val="0"/>
              </a:spcAft>
              <a:buClr>
                <a:srgbClr val="9E9EFF"/>
              </a:buClr>
              <a:buSzTx/>
              <a:buFont typeface="Wingdings" pitchFamily="2" charset="2"/>
              <a:buChar char="l"/>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Certificate revocation</a:t>
            </a:r>
          </a:p>
          <a:p>
            <a:pPr marL="0" marR="0" lvl="0" indent="0" algn="l" defTabSz="914400" rtl="0" eaLnBrk="0" fontAlgn="base" latinLnBrk="0" hangingPunct="0">
              <a:lnSpc>
                <a:spcPct val="100000"/>
              </a:lnSpc>
              <a:spcBef>
                <a:spcPct val="0"/>
              </a:spcBef>
              <a:spcAft>
                <a:spcPct val="0"/>
              </a:spcAft>
              <a:buClr>
                <a:srgbClr val="9E9EFF"/>
              </a:buClr>
              <a:buSzTx/>
              <a:buFont typeface="Wingdings" pitchFamily="2" charset="2"/>
              <a:buChar char="l"/>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Cross-certification</a:t>
            </a:r>
          </a:p>
        </p:txBody>
      </p:sp>
      <p:pic>
        <p:nvPicPr>
          <p:cNvPr id="15365" name="Picture 26" descr="Picture19.png">
            <a:extLst>
              <a:ext uri="{FF2B5EF4-FFF2-40B4-BE49-F238E27FC236}">
                <a16:creationId xmlns:a16="http://schemas.microsoft.com/office/drawing/2014/main" id="{998DA2E2-46F5-4A26-887A-9CCEBCFA571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1052736"/>
            <a:ext cx="7444190" cy="40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80644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Text Box 3">
            <a:extLst>
              <a:ext uri="{FF2B5EF4-FFF2-40B4-BE49-F238E27FC236}">
                <a16:creationId xmlns:a16="http://schemas.microsoft.com/office/drawing/2014/main" id="{72661CE3-0512-496E-8673-D069D4E65245}"/>
              </a:ext>
            </a:extLst>
          </p:cNvPr>
          <p:cNvSpPr txBox="1">
            <a:spLocks noChangeArrowheads="1"/>
          </p:cNvSpPr>
          <p:nvPr/>
        </p:nvSpPr>
        <p:spPr bwMode="auto">
          <a:xfrm>
            <a:off x="827584" y="1185438"/>
            <a:ext cx="6705600" cy="5053691"/>
          </a:xfrm>
          <a:prstGeom prst="rect">
            <a:avLst/>
          </a:prstGeom>
          <a:noFill/>
          <a:ln w="12700">
            <a:noFill/>
            <a:miter lim="800000"/>
            <a:headEnd/>
            <a:tailEnd/>
          </a:ln>
          <a:effectLst/>
        </p:spPr>
        <p:txBody>
          <a:bodyPr>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GB" sz="3200" b="0" i="0" u="none" strike="noStrike" kern="1200" cap="none" spc="0" normalizeH="0" baseline="0" noProof="0">
                <a:ln>
                  <a:noFill/>
                </a:ln>
                <a:solidFill>
                  <a:srgbClr val="000000"/>
                </a:solidFill>
                <a:effectLst/>
                <a:uLnTx/>
                <a:uFillTx/>
                <a:latin typeface="Times" panose="02020603050405020304" pitchFamily="18" charset="0"/>
                <a:ea typeface="+mn-ea"/>
                <a:cs typeface="+mn-cs"/>
                <a:sym typeface="Wingdings" pitchFamily="2" charset="2"/>
              </a:rPr>
              <a:t> </a:t>
            </a:r>
            <a:r>
              <a:rPr kumimoji="0" lang="en-GB" sz="2800" b="0" i="0" u="none" strike="noStrike" kern="1200" cap="none" spc="0" normalizeH="0" baseline="0" noProof="0">
                <a:ln>
                  <a:noFill/>
                </a:ln>
                <a:solidFill>
                  <a:srgbClr val="000000"/>
                </a:solidFill>
                <a:effectLst/>
                <a:uLnTx/>
                <a:uFillTx/>
                <a:latin typeface="Times" panose="02020603050405020304" pitchFamily="18" charset="0"/>
                <a:ea typeface="+mn-ea"/>
                <a:cs typeface="+mn-cs"/>
                <a:sym typeface="Wingdings" pitchFamily="2" charset="2"/>
              </a:rPr>
              <a:t>How are Digital Certificates Issued?</a:t>
            </a: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en-GB" sz="2800" b="0" i="0" u="none" strike="noStrike" kern="1200" cap="none" spc="0" normalizeH="0" baseline="0" noProof="0">
                <a:ln>
                  <a:noFill/>
                </a:ln>
                <a:solidFill>
                  <a:srgbClr val="000000"/>
                </a:solidFill>
                <a:effectLst/>
                <a:uLnTx/>
                <a:uFillTx/>
                <a:latin typeface="Times" panose="02020603050405020304" pitchFamily="18" charset="0"/>
                <a:ea typeface="+mn-ea"/>
                <a:cs typeface="+mn-cs"/>
                <a:sym typeface="Wingdings" pitchFamily="2" charset="2"/>
              </a:rPr>
              <a:t> Who is issuing them?</a:t>
            </a: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en-GB" sz="2800" b="0" i="0" u="none" strike="noStrike" kern="1200" cap="none" spc="0" normalizeH="0" baseline="0" noProof="0">
                <a:ln>
                  <a:noFill/>
                </a:ln>
                <a:solidFill>
                  <a:srgbClr val="000000"/>
                </a:solidFill>
                <a:effectLst/>
                <a:uLnTx/>
                <a:uFillTx/>
                <a:latin typeface="Times" panose="02020603050405020304" pitchFamily="18" charset="0"/>
                <a:ea typeface="+mn-ea"/>
                <a:cs typeface="+mn-cs"/>
                <a:sym typeface="Wingdings" pitchFamily="2" charset="2"/>
              </a:rPr>
              <a:t> </a:t>
            </a:r>
            <a:r>
              <a:rPr kumimoji="0" lang="en-GB" sz="2800" b="0" i="0" u="none" strike="noStrike" kern="1200" cap="none" spc="0" normalizeH="0" baseline="0" noProof="0">
                <a:ln>
                  <a:noFill/>
                </a:ln>
                <a:solidFill>
                  <a:srgbClr val="FF0000"/>
                </a:solidFill>
                <a:effectLst/>
                <a:uLnTx/>
                <a:uFillTx/>
                <a:latin typeface="Times" panose="02020603050405020304" pitchFamily="18" charset="0"/>
                <a:ea typeface="+mn-ea"/>
                <a:cs typeface="+mn-cs"/>
                <a:sym typeface="Wingdings" pitchFamily="2" charset="2"/>
              </a:rPr>
              <a:t>Why should I Trust the Certificate Issuer?</a:t>
            </a:r>
          </a:p>
          <a:p>
            <a:pPr marL="0" marR="0" lvl="0" indent="0" algn="l" defTabSz="914400" rtl="0" eaLnBrk="0" fontAlgn="base" latinLnBrk="0" hangingPunct="0">
              <a:lnSpc>
                <a:spcPct val="150000"/>
              </a:lnSpc>
              <a:spcBef>
                <a:spcPct val="0"/>
              </a:spcBef>
              <a:spcAft>
                <a:spcPct val="0"/>
              </a:spcAft>
              <a:buClrTx/>
              <a:buSzTx/>
              <a:buFontTx/>
              <a:buNone/>
              <a:tabLst/>
              <a:defRPr/>
            </a:pPr>
            <a:endParaRPr kumimoji="0" lang="en-GB" sz="2800" b="0" i="0" u="none" strike="noStrike" kern="1200" cap="none" spc="0" normalizeH="0" baseline="0" noProof="0">
              <a:ln>
                <a:noFill/>
              </a:ln>
              <a:solidFill>
                <a:srgbClr val="FF0000"/>
              </a:solidFill>
              <a:effectLst/>
              <a:uLnTx/>
              <a:uFillTx/>
              <a:latin typeface="Times" panose="02020603050405020304" pitchFamily="18" charset="0"/>
              <a:ea typeface="+mn-ea"/>
              <a:cs typeface="+mn-cs"/>
              <a:sym typeface="Wingdings" pitchFamily="2" charset="2"/>
            </a:endParaRP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en-GB" sz="2800" b="0" i="0" u="none" strike="noStrike" kern="1200" cap="none" spc="0" normalizeH="0" baseline="0" noProof="0">
                <a:ln>
                  <a:noFill/>
                </a:ln>
                <a:solidFill>
                  <a:srgbClr val="000000"/>
                </a:solidFill>
                <a:effectLst/>
                <a:uLnTx/>
                <a:uFillTx/>
                <a:latin typeface="Times" panose="02020603050405020304" pitchFamily="18" charset="0"/>
                <a:ea typeface="+mn-ea"/>
                <a:cs typeface="+mn-cs"/>
                <a:sym typeface="Wingdings" pitchFamily="2" charset="2"/>
              </a:rPr>
              <a:t> </a:t>
            </a:r>
            <a:r>
              <a:rPr kumimoji="0" lang="en-GB" sz="2800" b="0" i="0" u="none" strike="noStrike" kern="1200" cap="none" spc="0" normalizeH="0" baseline="0" noProof="0">
                <a:ln>
                  <a:noFill/>
                </a:ln>
                <a:solidFill>
                  <a:srgbClr val="000000"/>
                </a:solidFill>
                <a:effectLst/>
                <a:uLnTx/>
                <a:uFillTx/>
                <a:latin typeface="Times" panose="02020603050405020304" pitchFamily="18" charset="0"/>
                <a:ea typeface="+mn-ea"/>
                <a:cs typeface="+mn-cs"/>
              </a:rPr>
              <a:t>How can I check if a Certificate is valid? </a:t>
            </a:r>
            <a:endParaRPr kumimoji="0" lang="en-GB" sz="2800" b="0" i="0" u="none" strike="noStrike" kern="1200" cap="none" spc="0" normalizeH="0" baseline="0" noProof="0">
              <a:ln>
                <a:noFill/>
              </a:ln>
              <a:solidFill>
                <a:srgbClr val="000000"/>
              </a:solidFill>
              <a:effectLst/>
              <a:uLnTx/>
              <a:uFillTx/>
              <a:latin typeface="Times" panose="02020603050405020304" pitchFamily="18" charset="0"/>
              <a:ea typeface="+mn-ea"/>
              <a:cs typeface="+mn-cs"/>
              <a:sym typeface="Wingdings" pitchFamily="2" charset="2"/>
            </a:endParaRP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en-GB" sz="2800" b="0" i="0" u="none" strike="noStrike" kern="1200" cap="none" spc="0" normalizeH="0" baseline="0" noProof="0">
                <a:ln>
                  <a:noFill/>
                </a:ln>
                <a:solidFill>
                  <a:srgbClr val="000000"/>
                </a:solidFill>
                <a:effectLst/>
                <a:uLnTx/>
                <a:uFillTx/>
                <a:latin typeface="Times" panose="02020603050405020304" pitchFamily="18" charset="0"/>
                <a:ea typeface="+mn-ea"/>
                <a:cs typeface="+mn-cs"/>
                <a:sym typeface="Wingdings" pitchFamily="2" charset="2"/>
              </a:rPr>
              <a:t> How can I revoke a Certificate?</a:t>
            </a: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en-GB" sz="2800" b="0" i="0" u="none" strike="noStrike" kern="1200" cap="none" spc="0" normalizeH="0" baseline="0" noProof="0">
                <a:ln>
                  <a:noFill/>
                </a:ln>
                <a:solidFill>
                  <a:srgbClr val="000000"/>
                </a:solidFill>
                <a:effectLst/>
                <a:uLnTx/>
                <a:uFillTx/>
                <a:latin typeface="Times" panose="02020603050405020304" pitchFamily="18" charset="0"/>
                <a:ea typeface="+mn-ea"/>
                <a:cs typeface="+mn-cs"/>
              </a:rPr>
              <a:t> Who is revoking Certificates?</a:t>
            </a:r>
          </a:p>
          <a:p>
            <a:pPr marL="0" marR="0" lvl="0" indent="0" algn="l" defTabSz="914400" rtl="0" eaLnBrk="0" fontAlgn="base" latinLnBrk="0" hangingPunct="0">
              <a:lnSpc>
                <a:spcPct val="8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64516" name="Rectangle 4">
            <a:extLst>
              <a:ext uri="{FF2B5EF4-FFF2-40B4-BE49-F238E27FC236}">
                <a16:creationId xmlns:a16="http://schemas.microsoft.com/office/drawing/2014/main" id="{F4BDF994-F403-4BA1-96D9-512EA0E14980}"/>
              </a:ext>
            </a:extLst>
          </p:cNvPr>
          <p:cNvSpPr>
            <a:spLocks noChangeArrowheads="1"/>
          </p:cNvSpPr>
          <p:nvPr/>
        </p:nvSpPr>
        <p:spPr bwMode="auto">
          <a:xfrm>
            <a:off x="611560" y="942927"/>
            <a:ext cx="1565275" cy="433388"/>
          </a:xfrm>
          <a:prstGeom prst="rect">
            <a:avLst/>
          </a:prstGeom>
          <a:noFill/>
          <a:ln w="12700">
            <a:noFill/>
            <a:miter lim="800000"/>
            <a:headEnd/>
            <a:tailEnd/>
          </a:ln>
          <a:effectLst/>
        </p:spPr>
        <p:txBody>
          <a:bodyPr wrap="none">
            <a:spAutoFit/>
          </a:bodyPr>
          <a:lstStyle/>
          <a:p>
            <a:pPr marL="0" marR="0" lvl="0" indent="0" algn="l" defTabSz="914400" rtl="0" eaLnBrk="0" fontAlgn="base" latinLnBrk="0" hangingPunct="0">
              <a:lnSpc>
                <a:spcPct val="80000"/>
              </a:lnSpc>
              <a:spcBef>
                <a:spcPct val="0"/>
              </a:spcBef>
              <a:spcAft>
                <a:spcPct val="0"/>
              </a:spcAft>
              <a:buClrTx/>
              <a:buSzTx/>
              <a:buFontTx/>
              <a:buNone/>
              <a:tabLst/>
              <a:defRPr/>
            </a:pPr>
            <a:r>
              <a:rPr kumimoji="0" lang="en-GB" sz="2800" b="1" i="1" u="none" strike="noStrike" kern="1200" cap="none" spc="0" normalizeH="0" baseline="0" noProof="0">
                <a:ln>
                  <a:noFill/>
                </a:ln>
                <a:solidFill>
                  <a:srgbClr val="FF3300"/>
                </a:solidFill>
                <a:effectLst/>
                <a:uLnTx/>
                <a:uFillTx/>
                <a:latin typeface="Times" panose="02020603050405020304" pitchFamily="18" charset="0"/>
                <a:ea typeface="+mn-ea"/>
                <a:cs typeface="+mn-cs"/>
              </a:rPr>
              <a:t>Problems</a:t>
            </a:r>
            <a:endParaRPr kumimoji="0" lang="en-US" sz="2800" b="1" i="1" u="none" strike="noStrike" kern="1200" cap="none" spc="0" normalizeH="0" baseline="0" noProof="0">
              <a:ln>
                <a:noFill/>
              </a:ln>
              <a:solidFill>
                <a:srgbClr val="FF3300"/>
              </a:solidFill>
              <a:effectLst/>
              <a:uLnTx/>
              <a:uFillTx/>
              <a:latin typeface="Times" panose="02020603050405020304" pitchFamily="18" charset="0"/>
              <a:ea typeface="+mn-ea"/>
              <a:cs typeface="+mn-cs"/>
            </a:endParaRPr>
          </a:p>
        </p:txBody>
      </p:sp>
      <p:sp>
        <p:nvSpPr>
          <p:cNvPr id="2" name="Rectangle 1">
            <a:extLst>
              <a:ext uri="{FF2B5EF4-FFF2-40B4-BE49-F238E27FC236}">
                <a16:creationId xmlns:a16="http://schemas.microsoft.com/office/drawing/2014/main" id="{FF9299BD-DBE2-4FFC-AA7E-EA492523FC77}"/>
              </a:ext>
            </a:extLst>
          </p:cNvPr>
          <p:cNvSpPr/>
          <p:nvPr/>
        </p:nvSpPr>
        <p:spPr>
          <a:xfrm>
            <a:off x="1487590" y="116632"/>
            <a:ext cx="4583306" cy="646331"/>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3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X.509 digital certificate</a:t>
            </a:r>
            <a:endParaRPr kumimoji="0" lang="en-GB" sz="3600" b="1" i="0" u="none" strike="noStrike" kern="1200" cap="none" spc="0" normalizeH="0" baseline="0" noProof="0">
              <a:ln>
                <a:noFill/>
              </a:ln>
              <a:solidFill>
                <a:srgbClr val="FF3300"/>
              </a:solidFill>
              <a:effectLst/>
              <a:uLnTx/>
              <a:uFillTx/>
              <a:latin typeface="Times" panose="02020603050405020304" pitchFamily="18" charset="0"/>
              <a:ea typeface="+mn-ea"/>
              <a:cs typeface="+mn-c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6" name="Rectangle 4">
            <a:extLst>
              <a:ext uri="{FF2B5EF4-FFF2-40B4-BE49-F238E27FC236}">
                <a16:creationId xmlns:a16="http://schemas.microsoft.com/office/drawing/2014/main" id="{F4BDF994-F403-4BA1-96D9-512EA0E14980}"/>
              </a:ext>
            </a:extLst>
          </p:cNvPr>
          <p:cNvSpPr>
            <a:spLocks noChangeArrowheads="1"/>
          </p:cNvSpPr>
          <p:nvPr/>
        </p:nvSpPr>
        <p:spPr bwMode="auto">
          <a:xfrm>
            <a:off x="611560" y="942927"/>
            <a:ext cx="7992894" cy="437043"/>
          </a:xfrm>
          <a:prstGeom prst="rect">
            <a:avLst/>
          </a:prstGeom>
          <a:noFill/>
          <a:ln w="12700">
            <a:noFill/>
            <a:miter lim="800000"/>
            <a:headEnd/>
            <a:tailEnd/>
          </a:ln>
          <a:effectLst/>
        </p:spPr>
        <p:txBody>
          <a:bodyPr wrap="none">
            <a:spAutoFit/>
          </a:bodyPr>
          <a:lstStyle/>
          <a:p>
            <a:pPr marL="0" marR="0" lvl="0" indent="0" algn="l" defTabSz="914400" rtl="0" eaLnBrk="0" fontAlgn="base" latinLnBrk="0" hangingPunct="0">
              <a:lnSpc>
                <a:spcPct val="80000"/>
              </a:lnSpc>
              <a:spcBef>
                <a:spcPct val="0"/>
              </a:spcBef>
              <a:spcAft>
                <a:spcPct val="0"/>
              </a:spcAft>
              <a:buClrTx/>
              <a:buSzTx/>
              <a:buFontTx/>
              <a:buNone/>
              <a:tabLst/>
              <a:defRPr/>
            </a:pPr>
            <a:r>
              <a:rPr kumimoji="0" lang="en-GB" sz="2800" b="1" i="1" u="none" strike="noStrike" kern="1200" cap="none" spc="0" normalizeH="0" baseline="0" noProof="0">
                <a:ln>
                  <a:noFill/>
                </a:ln>
                <a:solidFill>
                  <a:srgbClr val="000000"/>
                </a:solidFill>
                <a:effectLst/>
                <a:uLnTx/>
                <a:uFillTx/>
                <a:latin typeface="Times" panose="02020603050405020304" pitchFamily="18" charset="0"/>
                <a:ea typeface="+mn-ea"/>
                <a:cs typeface="+mn-cs"/>
              </a:rPr>
              <a:t>Example: check digital certificate of “facebook.com”</a:t>
            </a:r>
            <a:endParaRPr kumimoji="0" lang="en-US" sz="2800" b="1" i="1"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2" name="Rectangle 1">
            <a:extLst>
              <a:ext uri="{FF2B5EF4-FFF2-40B4-BE49-F238E27FC236}">
                <a16:creationId xmlns:a16="http://schemas.microsoft.com/office/drawing/2014/main" id="{FF9299BD-DBE2-4FFC-AA7E-EA492523FC77}"/>
              </a:ext>
            </a:extLst>
          </p:cNvPr>
          <p:cNvSpPr/>
          <p:nvPr/>
        </p:nvSpPr>
        <p:spPr>
          <a:xfrm>
            <a:off x="1487590" y="116632"/>
            <a:ext cx="4583306" cy="646331"/>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3600" b="0" i="0" u="none" strike="noStrike" kern="1200" cap="none" spc="0" normalizeH="0" baseline="0" noProof="0">
                <a:ln>
                  <a:noFill/>
                </a:ln>
                <a:solidFill>
                  <a:srgbClr val="000000"/>
                </a:solidFill>
                <a:effectLst/>
                <a:uLnTx/>
                <a:uFillTx/>
                <a:latin typeface="Times" panose="02020603050405020304" pitchFamily="18" charset="0"/>
                <a:ea typeface="宋体" panose="02010600030101010101" pitchFamily="2" charset="-122"/>
                <a:cs typeface="+mn-cs"/>
              </a:rPr>
              <a:t>X.509 digital certificate</a:t>
            </a:r>
            <a:endParaRPr kumimoji="0" lang="en-GB" sz="3600" b="1" i="0" u="none" strike="noStrike" kern="1200" cap="none" spc="0" normalizeH="0" baseline="0" noProof="0">
              <a:ln>
                <a:noFill/>
              </a:ln>
              <a:solidFill>
                <a:srgbClr val="FF3300"/>
              </a:solidFill>
              <a:effectLst/>
              <a:uLnTx/>
              <a:uFillTx/>
              <a:latin typeface="Times" panose="02020603050405020304" pitchFamily="18" charset="0"/>
              <a:ea typeface="+mn-ea"/>
              <a:cs typeface="+mn-cs"/>
            </a:endParaRPr>
          </a:p>
        </p:txBody>
      </p:sp>
      <p:sp>
        <p:nvSpPr>
          <p:cNvPr id="3" name="Rectangle 2">
            <a:extLst>
              <a:ext uri="{FF2B5EF4-FFF2-40B4-BE49-F238E27FC236}">
                <a16:creationId xmlns:a16="http://schemas.microsoft.com/office/drawing/2014/main" id="{194D9C5B-8948-4C6F-85B4-7DE0AE0DF859}"/>
              </a:ext>
            </a:extLst>
          </p:cNvPr>
          <p:cNvSpPr/>
          <p:nvPr/>
        </p:nvSpPr>
        <p:spPr>
          <a:xfrm>
            <a:off x="323525" y="2060848"/>
            <a:ext cx="8496950" cy="830997"/>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rPr>
              <a:t>echo | openssl s_client -servername www.facebook.com -connect www.facebook.com:443 2&gt;1 | openssl x509 -text</a:t>
            </a:r>
          </a:p>
        </p:txBody>
      </p:sp>
      <p:sp>
        <p:nvSpPr>
          <p:cNvPr id="4" name="Rectangle 3">
            <a:extLst>
              <a:ext uri="{FF2B5EF4-FFF2-40B4-BE49-F238E27FC236}">
                <a16:creationId xmlns:a16="http://schemas.microsoft.com/office/drawing/2014/main" id="{8911B1AA-6042-4572-A120-3EF171BDEB70}"/>
              </a:ext>
            </a:extLst>
          </p:cNvPr>
          <p:cNvSpPr/>
          <p:nvPr/>
        </p:nvSpPr>
        <p:spPr>
          <a:xfrm>
            <a:off x="323525" y="1463451"/>
            <a:ext cx="4373248" cy="523220"/>
          </a:xfrm>
          <a:prstGeom prst="rect">
            <a:avLst/>
          </a:prstGeom>
        </p:spPr>
        <p:txBody>
          <a:bodyPr wrap="none">
            <a:spAutoFit/>
          </a:bodyPr>
          <a:lstStyle/>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sz="2800" b="1" i="0" u="none" strike="noStrike" kern="1200" cap="none" spc="0" normalizeH="0" baseline="0" noProof="0">
                <a:ln>
                  <a:noFill/>
                </a:ln>
                <a:solidFill>
                  <a:srgbClr val="000000"/>
                </a:solidFill>
                <a:effectLst/>
                <a:uLnTx/>
                <a:uFillTx/>
                <a:latin typeface="Times" panose="02020603050405020304" pitchFamily="18" charset="0"/>
                <a:ea typeface="+mn-ea"/>
                <a:cs typeface="+mn-cs"/>
              </a:rPr>
              <a:t>Check server certificate </a:t>
            </a:r>
          </a:p>
        </p:txBody>
      </p:sp>
      <p:sp>
        <p:nvSpPr>
          <p:cNvPr id="5" name="Rectangle 4">
            <a:extLst>
              <a:ext uri="{FF2B5EF4-FFF2-40B4-BE49-F238E27FC236}">
                <a16:creationId xmlns:a16="http://schemas.microsoft.com/office/drawing/2014/main" id="{AE0E8AA2-6791-49F3-9FFE-1C8B5B428B59}"/>
              </a:ext>
            </a:extLst>
          </p:cNvPr>
          <p:cNvSpPr/>
          <p:nvPr/>
        </p:nvSpPr>
        <p:spPr>
          <a:xfrm>
            <a:off x="467544" y="3066931"/>
            <a:ext cx="3727239" cy="523220"/>
          </a:xfrm>
          <a:prstGeom prst="rect">
            <a:avLst/>
          </a:prstGeom>
        </p:spPr>
        <p:txBody>
          <a:bodyPr wrap="none">
            <a:spAutoFit/>
          </a:bodyPr>
          <a:lstStyle/>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sz="2800" b="1" i="0" u="none" strike="noStrike" kern="1200" cap="none" spc="0" normalizeH="0" baseline="0" noProof="0">
                <a:ln>
                  <a:noFill/>
                </a:ln>
                <a:solidFill>
                  <a:srgbClr val="000000"/>
                </a:solidFill>
                <a:effectLst/>
                <a:uLnTx/>
                <a:uFillTx/>
                <a:latin typeface="Times" panose="02020603050405020304" pitchFamily="18" charset="0"/>
                <a:ea typeface="+mn-ea"/>
                <a:cs typeface="+mn-cs"/>
              </a:rPr>
              <a:t>Dowload server cert</a:t>
            </a:r>
          </a:p>
        </p:txBody>
      </p:sp>
      <p:sp>
        <p:nvSpPr>
          <p:cNvPr id="6" name="Rectangle 5">
            <a:extLst>
              <a:ext uri="{FF2B5EF4-FFF2-40B4-BE49-F238E27FC236}">
                <a16:creationId xmlns:a16="http://schemas.microsoft.com/office/drawing/2014/main" id="{BF7D7F29-EB31-4D9F-9FB4-7EC8DCC7CD7E}"/>
              </a:ext>
            </a:extLst>
          </p:cNvPr>
          <p:cNvSpPr/>
          <p:nvPr/>
        </p:nvSpPr>
        <p:spPr>
          <a:xfrm>
            <a:off x="405175" y="3652332"/>
            <a:ext cx="8415300" cy="830997"/>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rPr>
              <a:t>echo | openssl s_client -servername www.facebook.com -connect www.facebook.com:443 2&gt;1 | openssl x509 -out facebook.cer -text</a:t>
            </a:r>
          </a:p>
        </p:txBody>
      </p:sp>
      <p:sp>
        <p:nvSpPr>
          <p:cNvPr id="7" name="Rectangle 6">
            <a:extLst>
              <a:ext uri="{FF2B5EF4-FFF2-40B4-BE49-F238E27FC236}">
                <a16:creationId xmlns:a16="http://schemas.microsoft.com/office/drawing/2014/main" id="{2C8F1948-E5FC-4BF2-BD28-0860EB721956}"/>
              </a:ext>
            </a:extLst>
          </p:cNvPr>
          <p:cNvSpPr/>
          <p:nvPr/>
        </p:nvSpPr>
        <p:spPr>
          <a:xfrm>
            <a:off x="611560" y="5477916"/>
            <a:ext cx="7363072" cy="400110"/>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Times" panose="02020603050405020304" pitchFamily="18" charset="0"/>
                <a:ea typeface="+mn-ea"/>
                <a:cs typeface="+mn-cs"/>
              </a:rPr>
              <a:t>https://www.openssl.org/docs/man1.1.1/man1/openssl-s_client.html</a:t>
            </a:r>
          </a:p>
        </p:txBody>
      </p:sp>
      <p:sp>
        <p:nvSpPr>
          <p:cNvPr id="8" name="Rectangle 7">
            <a:extLst>
              <a:ext uri="{FF2B5EF4-FFF2-40B4-BE49-F238E27FC236}">
                <a16:creationId xmlns:a16="http://schemas.microsoft.com/office/drawing/2014/main" id="{DAD1B51B-17A2-4064-8242-A93CB845B33B}"/>
              </a:ext>
            </a:extLst>
          </p:cNvPr>
          <p:cNvSpPr/>
          <p:nvPr/>
        </p:nvSpPr>
        <p:spPr>
          <a:xfrm>
            <a:off x="497624" y="5946319"/>
            <a:ext cx="8701034" cy="400110"/>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Times" panose="02020603050405020304" pitchFamily="18" charset="0"/>
                <a:ea typeface="+mn-ea"/>
                <a:cs typeface="+mn-cs"/>
              </a:rPr>
              <a:t>https://www.openssl.org/docs/man1.1.1/man1/openssl-x509.html</a:t>
            </a:r>
          </a:p>
        </p:txBody>
      </p:sp>
      <p:sp>
        <p:nvSpPr>
          <p:cNvPr id="11" name="Rectangle 10">
            <a:extLst>
              <a:ext uri="{FF2B5EF4-FFF2-40B4-BE49-F238E27FC236}">
                <a16:creationId xmlns:a16="http://schemas.microsoft.com/office/drawing/2014/main" id="{2272F634-04DE-4F6A-B1F1-60A15200B4EE}"/>
              </a:ext>
            </a:extLst>
          </p:cNvPr>
          <p:cNvSpPr/>
          <p:nvPr/>
        </p:nvSpPr>
        <p:spPr>
          <a:xfrm>
            <a:off x="467544" y="4489956"/>
            <a:ext cx="3914790" cy="523220"/>
          </a:xfrm>
          <a:prstGeom prst="rect">
            <a:avLst/>
          </a:prstGeom>
        </p:spPr>
        <p:txBody>
          <a:bodyPr wrap="none">
            <a:spAutoFit/>
          </a:bodyPr>
          <a:lstStyle/>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sz="2800" b="1" i="0" u="none" strike="noStrike" kern="1200" cap="none" spc="0" normalizeH="0" baseline="0" noProof="0">
                <a:ln>
                  <a:noFill/>
                </a:ln>
                <a:solidFill>
                  <a:srgbClr val="000000"/>
                </a:solidFill>
                <a:effectLst/>
                <a:uLnTx/>
                <a:uFillTx/>
                <a:latin typeface="Times" panose="02020603050405020304" pitchFamily="18" charset="0"/>
                <a:ea typeface="+mn-ea"/>
                <a:cs typeface="+mn-cs"/>
              </a:rPr>
              <a:t>Check server cert file</a:t>
            </a:r>
          </a:p>
        </p:txBody>
      </p:sp>
      <p:sp>
        <p:nvSpPr>
          <p:cNvPr id="9" name="Rectangle 8">
            <a:extLst>
              <a:ext uri="{FF2B5EF4-FFF2-40B4-BE49-F238E27FC236}">
                <a16:creationId xmlns:a16="http://schemas.microsoft.com/office/drawing/2014/main" id="{66B911F5-95B7-4552-A80F-CEBE4D06DFE0}"/>
              </a:ext>
            </a:extLst>
          </p:cNvPr>
          <p:cNvSpPr/>
          <p:nvPr/>
        </p:nvSpPr>
        <p:spPr>
          <a:xfrm>
            <a:off x="497130" y="4893397"/>
            <a:ext cx="8415299" cy="523220"/>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Times" panose="02020603050405020304" pitchFamily="18" charset="0"/>
                <a:ea typeface="+mn-ea"/>
                <a:cs typeface="+mn-cs"/>
              </a:rPr>
              <a:t>openssl x509 -in facebook.cer -inform pem -text -noout</a:t>
            </a:r>
          </a:p>
        </p:txBody>
      </p:sp>
    </p:spTree>
    <p:extLst>
      <p:ext uri="{BB962C8B-B14F-4D97-AF65-F5344CB8AC3E}">
        <p14:creationId xmlns:p14="http://schemas.microsoft.com/office/powerpoint/2010/main" val="16895277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Group 86">
            <a:extLst>
              <a:ext uri="{FF2B5EF4-FFF2-40B4-BE49-F238E27FC236}">
                <a16:creationId xmlns:a16="http://schemas.microsoft.com/office/drawing/2014/main" id="{BDF0B127-7AB6-47AD-86CE-E41E47064A48}"/>
              </a:ext>
            </a:extLst>
          </p:cNvPr>
          <p:cNvGrpSpPr>
            <a:grpSpLocks/>
          </p:cNvGrpSpPr>
          <p:nvPr/>
        </p:nvGrpSpPr>
        <p:grpSpPr bwMode="auto">
          <a:xfrm>
            <a:off x="1619672" y="1228716"/>
            <a:ext cx="6375400" cy="4102100"/>
            <a:chOff x="720" y="789"/>
            <a:chExt cx="4640" cy="3043"/>
          </a:xfrm>
        </p:grpSpPr>
        <p:grpSp>
          <p:nvGrpSpPr>
            <p:cNvPr id="28677" name="Group 3">
              <a:extLst>
                <a:ext uri="{FF2B5EF4-FFF2-40B4-BE49-F238E27FC236}">
                  <a16:creationId xmlns:a16="http://schemas.microsoft.com/office/drawing/2014/main" id="{B7C60D42-18ED-49EF-AAFC-1F835D125979}"/>
                </a:ext>
              </a:extLst>
            </p:cNvPr>
            <p:cNvGrpSpPr>
              <a:grpSpLocks noChangeAspect="1"/>
            </p:cNvGrpSpPr>
            <p:nvPr/>
          </p:nvGrpSpPr>
          <p:grpSpPr bwMode="auto">
            <a:xfrm>
              <a:off x="720" y="960"/>
              <a:ext cx="422" cy="284"/>
              <a:chOff x="4560" y="2016"/>
              <a:chExt cx="816" cy="912"/>
            </a:xfrm>
          </p:grpSpPr>
          <p:sp>
            <p:nvSpPr>
              <p:cNvPr id="102404" name="Rectangle 4">
                <a:extLst>
                  <a:ext uri="{FF2B5EF4-FFF2-40B4-BE49-F238E27FC236}">
                    <a16:creationId xmlns:a16="http://schemas.microsoft.com/office/drawing/2014/main" id="{54A3ADD1-C901-4910-AC2E-05A76C8C385A}"/>
                  </a:ext>
                </a:extLst>
              </p:cNvPr>
              <p:cNvSpPr>
                <a:spLocks noChangeAspect="1" noChangeArrowheads="1"/>
              </p:cNvSpPr>
              <p:nvPr/>
            </p:nvSpPr>
            <p:spPr bwMode="auto">
              <a:xfrm>
                <a:off x="4560" y="2015"/>
                <a:ext cx="815" cy="908"/>
              </a:xfrm>
              <a:prstGeom prst="rect">
                <a:avLst/>
              </a:prstGeom>
              <a:gradFill rotWithShape="0">
                <a:gsLst>
                  <a:gs pos="0">
                    <a:srgbClr val="FF99CC">
                      <a:gamma/>
                      <a:tint val="0"/>
                      <a:invGamma/>
                    </a:srgbClr>
                  </a:gs>
                  <a:gs pos="100000">
                    <a:srgbClr val="FF99CC"/>
                  </a:gs>
                </a:gsLst>
                <a:path path="shape">
                  <a:fillToRect l="50000" t="50000" r="50000" b="50000"/>
                </a:path>
              </a:gradFill>
              <a:ln w="12700">
                <a:noFill/>
                <a:miter lim="800000"/>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rgbClr val="FF99CC"/>
                </a:extrusionClr>
              </a:sp3d>
            </p:spPr>
            <p:txBody>
              <a:bodyPr wrap="none" anchor="ctr">
                <a:flatTx/>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28756" name="Rectangle 5">
                <a:extLst>
                  <a:ext uri="{FF2B5EF4-FFF2-40B4-BE49-F238E27FC236}">
                    <a16:creationId xmlns:a16="http://schemas.microsoft.com/office/drawing/2014/main" id="{DF98FFEA-F187-49F5-AEE9-3B2B0D647C75}"/>
                  </a:ext>
                </a:extLst>
              </p:cNvPr>
              <p:cNvSpPr>
                <a:spLocks noChangeAspect="1" noChangeArrowheads="1"/>
              </p:cNvSpPr>
              <p:nvPr/>
            </p:nvSpPr>
            <p:spPr bwMode="auto">
              <a:xfrm>
                <a:off x="4560" y="2016"/>
                <a:ext cx="816" cy="912"/>
              </a:xfrm>
              <a:prstGeom prst="rect">
                <a:avLst/>
              </a:prstGeom>
              <a:gradFill rotWithShape="0">
                <a:gsLst>
                  <a:gs pos="0">
                    <a:srgbClr val="FFFFFF"/>
                  </a:gs>
                  <a:gs pos="100000">
                    <a:srgbClr val="FF99CC"/>
                  </a:gs>
                </a:gsLst>
                <a:path path="shape">
                  <a:fillToRect l="50000" t="50000" r="50000" b="50000"/>
                </a:path>
              </a:gra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sz="3600">
                    <a:solidFill>
                      <a:schemeClr val="accent2"/>
                    </a:solidFill>
                    <a:latin typeface="Times New Roman" panose="02020603050405020304" pitchFamily="18" charset="0"/>
                  </a:defRPr>
                </a:lvl1pPr>
                <a:lvl2pPr marL="742950" indent="-285750">
                  <a:defRPr sz="3600">
                    <a:solidFill>
                      <a:schemeClr val="accent2"/>
                    </a:solidFill>
                    <a:latin typeface="Times New Roman" panose="02020603050405020304" pitchFamily="18" charset="0"/>
                  </a:defRPr>
                </a:lvl2pPr>
                <a:lvl3pPr marL="1143000" indent="-228600">
                  <a:defRPr sz="3600">
                    <a:solidFill>
                      <a:schemeClr val="accent2"/>
                    </a:solidFill>
                    <a:latin typeface="Times New Roman" panose="02020603050405020304" pitchFamily="18" charset="0"/>
                  </a:defRPr>
                </a:lvl3pPr>
                <a:lvl4pPr marL="1600200" indent="-228600">
                  <a:defRPr sz="3600">
                    <a:solidFill>
                      <a:schemeClr val="accent2"/>
                    </a:solidFill>
                    <a:latin typeface="Times New Roman" panose="02020603050405020304" pitchFamily="18" charset="0"/>
                  </a:defRPr>
                </a:lvl4pPr>
                <a:lvl5pPr marL="2057400" indent="-228600">
                  <a:defRPr sz="3600">
                    <a:solidFill>
                      <a:schemeClr val="accent2"/>
                    </a:solidFill>
                    <a:latin typeface="Times New Roman" panose="02020603050405020304" pitchFamily="18" charset="0"/>
                  </a:defRPr>
                </a:lvl5pPr>
                <a:lvl6pPr marL="2514600" indent="-228600" eaLnBrk="0" fontAlgn="base" hangingPunct="0">
                  <a:spcBef>
                    <a:spcPct val="50000"/>
                  </a:spcBef>
                  <a:spcAft>
                    <a:spcPct val="0"/>
                  </a:spcAft>
                  <a:buChar char="•"/>
                  <a:defRPr sz="3600">
                    <a:solidFill>
                      <a:schemeClr val="accent2"/>
                    </a:solidFill>
                    <a:latin typeface="Times New Roman" panose="02020603050405020304" pitchFamily="18" charset="0"/>
                  </a:defRPr>
                </a:lvl6pPr>
                <a:lvl7pPr marL="2971800" indent="-228600" eaLnBrk="0" fontAlgn="base" hangingPunct="0">
                  <a:spcBef>
                    <a:spcPct val="50000"/>
                  </a:spcBef>
                  <a:spcAft>
                    <a:spcPct val="0"/>
                  </a:spcAft>
                  <a:buChar char="•"/>
                  <a:defRPr sz="3600">
                    <a:solidFill>
                      <a:schemeClr val="accent2"/>
                    </a:solidFill>
                    <a:latin typeface="Times New Roman" panose="02020603050405020304" pitchFamily="18" charset="0"/>
                  </a:defRPr>
                </a:lvl7pPr>
                <a:lvl8pPr marL="3429000" indent="-228600" eaLnBrk="0" fontAlgn="base" hangingPunct="0">
                  <a:spcBef>
                    <a:spcPct val="50000"/>
                  </a:spcBef>
                  <a:spcAft>
                    <a:spcPct val="0"/>
                  </a:spcAft>
                  <a:buChar char="•"/>
                  <a:defRPr sz="3600">
                    <a:solidFill>
                      <a:schemeClr val="accent2"/>
                    </a:solidFill>
                    <a:latin typeface="Times New Roman" panose="02020603050405020304" pitchFamily="18" charset="0"/>
                  </a:defRPr>
                </a:lvl8pPr>
                <a:lvl9pPr marL="3886200" indent="-228600" eaLnBrk="0" fontAlgn="base" hangingPunct="0">
                  <a:spcBef>
                    <a:spcPct val="50000"/>
                  </a:spcBef>
                  <a:spcAft>
                    <a:spcPct val="0"/>
                  </a:spcAft>
                  <a:buChar char="•"/>
                  <a:defRPr sz="3600">
                    <a:solidFill>
                      <a:schemeClr val="accent2"/>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en-US" sz="2000" b="1" i="0" u="none" strike="noStrike" kern="1200" cap="none" spc="0" normalizeH="0" baseline="0" noProof="0">
                    <a:ln>
                      <a:noFill/>
                    </a:ln>
                    <a:solidFill>
                      <a:srgbClr val="000000"/>
                    </a:solidFill>
                    <a:effectLst/>
                    <a:uLnTx/>
                    <a:uFillTx/>
                    <a:latin typeface="Arial" panose="020B0604020202020204" pitchFamily="34" charset="0"/>
                    <a:ea typeface="+mn-ea"/>
                    <a:cs typeface="+mn-cs"/>
                  </a:rPr>
                  <a:t>CA</a:t>
                </a:r>
              </a:p>
            </p:txBody>
          </p:sp>
        </p:grpSp>
        <p:grpSp>
          <p:nvGrpSpPr>
            <p:cNvPr id="28678" name="Group 6">
              <a:extLst>
                <a:ext uri="{FF2B5EF4-FFF2-40B4-BE49-F238E27FC236}">
                  <a16:creationId xmlns:a16="http://schemas.microsoft.com/office/drawing/2014/main" id="{B576BB9B-A19C-43C2-8D28-9EAD8ED2F572}"/>
                </a:ext>
              </a:extLst>
            </p:cNvPr>
            <p:cNvGrpSpPr>
              <a:grpSpLocks/>
            </p:cNvGrpSpPr>
            <p:nvPr/>
          </p:nvGrpSpPr>
          <p:grpSpPr bwMode="auto">
            <a:xfrm>
              <a:off x="1824" y="960"/>
              <a:ext cx="1046" cy="1580"/>
              <a:chOff x="2192" y="1056"/>
              <a:chExt cx="1046" cy="1580"/>
            </a:xfrm>
          </p:grpSpPr>
          <p:sp>
            <p:nvSpPr>
              <p:cNvPr id="102407" name="Line 7">
                <a:extLst>
                  <a:ext uri="{FF2B5EF4-FFF2-40B4-BE49-F238E27FC236}">
                    <a16:creationId xmlns:a16="http://schemas.microsoft.com/office/drawing/2014/main" id="{038C4717-5146-4177-A5A4-31FAF8A1AAEF}"/>
                  </a:ext>
                </a:extLst>
              </p:cNvPr>
              <p:cNvSpPr>
                <a:spLocks noChangeShapeType="1"/>
              </p:cNvSpPr>
              <p:nvPr/>
            </p:nvSpPr>
            <p:spPr bwMode="auto">
              <a:xfrm flipH="1">
                <a:off x="2384" y="1824"/>
                <a:ext cx="384" cy="624"/>
              </a:xfrm>
              <a:prstGeom prst="line">
                <a:avLst/>
              </a:prstGeom>
              <a:noFill/>
              <a:ln w="76200">
                <a:solidFill>
                  <a:srgbClr val="0099FF"/>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102408" name="Line 8">
                <a:extLst>
                  <a:ext uri="{FF2B5EF4-FFF2-40B4-BE49-F238E27FC236}">
                    <a16:creationId xmlns:a16="http://schemas.microsoft.com/office/drawing/2014/main" id="{C1B81F04-57A2-4858-BC21-A6015C102890}"/>
                  </a:ext>
                </a:extLst>
              </p:cNvPr>
              <p:cNvSpPr>
                <a:spLocks noChangeShapeType="1"/>
              </p:cNvSpPr>
              <p:nvPr/>
            </p:nvSpPr>
            <p:spPr bwMode="auto">
              <a:xfrm>
                <a:off x="2723" y="1824"/>
                <a:ext cx="334" cy="577"/>
              </a:xfrm>
              <a:prstGeom prst="line">
                <a:avLst/>
              </a:prstGeom>
              <a:noFill/>
              <a:ln w="76200">
                <a:solidFill>
                  <a:srgbClr val="0099FF"/>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102409" name="Line 9">
                <a:extLst>
                  <a:ext uri="{FF2B5EF4-FFF2-40B4-BE49-F238E27FC236}">
                    <a16:creationId xmlns:a16="http://schemas.microsoft.com/office/drawing/2014/main" id="{25FD8B3A-1CB0-4524-B1FD-350CF464D70B}"/>
                  </a:ext>
                </a:extLst>
              </p:cNvPr>
              <p:cNvSpPr>
                <a:spLocks noChangeShapeType="1"/>
              </p:cNvSpPr>
              <p:nvPr/>
            </p:nvSpPr>
            <p:spPr bwMode="auto">
              <a:xfrm>
                <a:off x="2768" y="1198"/>
                <a:ext cx="0" cy="624"/>
              </a:xfrm>
              <a:prstGeom prst="line">
                <a:avLst/>
              </a:prstGeom>
              <a:noFill/>
              <a:ln w="76200">
                <a:solidFill>
                  <a:srgbClr val="0099FF"/>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grpSp>
            <p:nvGrpSpPr>
              <p:cNvPr id="28743" name="Group 10">
                <a:extLst>
                  <a:ext uri="{FF2B5EF4-FFF2-40B4-BE49-F238E27FC236}">
                    <a16:creationId xmlns:a16="http://schemas.microsoft.com/office/drawing/2014/main" id="{054D085D-3A90-4D96-AC5C-245154FD7592}"/>
                  </a:ext>
                </a:extLst>
              </p:cNvPr>
              <p:cNvGrpSpPr>
                <a:grpSpLocks noChangeAspect="1"/>
              </p:cNvGrpSpPr>
              <p:nvPr/>
            </p:nvGrpSpPr>
            <p:grpSpPr bwMode="auto">
              <a:xfrm>
                <a:off x="2528" y="1056"/>
                <a:ext cx="422" cy="284"/>
                <a:chOff x="4560" y="2016"/>
                <a:chExt cx="816" cy="912"/>
              </a:xfrm>
            </p:grpSpPr>
            <p:sp>
              <p:nvSpPr>
                <p:cNvPr id="102411" name="Rectangle 11">
                  <a:extLst>
                    <a:ext uri="{FF2B5EF4-FFF2-40B4-BE49-F238E27FC236}">
                      <a16:creationId xmlns:a16="http://schemas.microsoft.com/office/drawing/2014/main" id="{90508506-2ADC-451D-9864-3192B7709456}"/>
                    </a:ext>
                  </a:extLst>
                </p:cNvPr>
                <p:cNvSpPr>
                  <a:spLocks noChangeAspect="1" noChangeArrowheads="1"/>
                </p:cNvSpPr>
                <p:nvPr/>
              </p:nvSpPr>
              <p:spPr bwMode="auto">
                <a:xfrm>
                  <a:off x="4561" y="2015"/>
                  <a:ext cx="815" cy="908"/>
                </a:xfrm>
                <a:prstGeom prst="rect">
                  <a:avLst/>
                </a:prstGeom>
                <a:gradFill rotWithShape="0">
                  <a:gsLst>
                    <a:gs pos="0">
                      <a:srgbClr val="FF99CC">
                        <a:gamma/>
                        <a:tint val="0"/>
                        <a:invGamma/>
                      </a:srgbClr>
                    </a:gs>
                    <a:gs pos="100000">
                      <a:srgbClr val="FF99CC"/>
                    </a:gs>
                  </a:gsLst>
                  <a:path path="shape">
                    <a:fillToRect l="50000" t="50000" r="50000" b="50000"/>
                  </a:path>
                </a:gradFill>
                <a:ln w="12700">
                  <a:noFill/>
                  <a:miter lim="800000"/>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rgbClr val="FF99CC"/>
                  </a:extrusionClr>
                </a:sp3d>
              </p:spPr>
              <p:txBody>
                <a:bodyPr wrap="none" anchor="ctr">
                  <a:flatTx/>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28754" name="Rectangle 12">
                  <a:extLst>
                    <a:ext uri="{FF2B5EF4-FFF2-40B4-BE49-F238E27FC236}">
                      <a16:creationId xmlns:a16="http://schemas.microsoft.com/office/drawing/2014/main" id="{71AD65FB-674D-41AB-825D-FAAEA702F6DC}"/>
                    </a:ext>
                  </a:extLst>
                </p:cNvPr>
                <p:cNvSpPr>
                  <a:spLocks noChangeAspect="1" noChangeArrowheads="1"/>
                </p:cNvSpPr>
                <p:nvPr/>
              </p:nvSpPr>
              <p:spPr bwMode="auto">
                <a:xfrm>
                  <a:off x="4560" y="2016"/>
                  <a:ext cx="816" cy="912"/>
                </a:xfrm>
                <a:prstGeom prst="rect">
                  <a:avLst/>
                </a:prstGeom>
                <a:gradFill rotWithShape="0">
                  <a:gsLst>
                    <a:gs pos="0">
                      <a:srgbClr val="FFFFFF"/>
                    </a:gs>
                    <a:gs pos="100000">
                      <a:srgbClr val="FF99CC"/>
                    </a:gs>
                  </a:gsLst>
                  <a:path path="shape">
                    <a:fillToRect l="50000" t="50000" r="50000" b="50000"/>
                  </a:path>
                </a:gra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sz="3600">
                      <a:solidFill>
                        <a:schemeClr val="accent2"/>
                      </a:solidFill>
                      <a:latin typeface="Times New Roman" panose="02020603050405020304" pitchFamily="18" charset="0"/>
                    </a:defRPr>
                  </a:lvl1pPr>
                  <a:lvl2pPr marL="742950" indent="-285750">
                    <a:defRPr sz="3600">
                      <a:solidFill>
                        <a:schemeClr val="accent2"/>
                      </a:solidFill>
                      <a:latin typeface="Times New Roman" panose="02020603050405020304" pitchFamily="18" charset="0"/>
                    </a:defRPr>
                  </a:lvl2pPr>
                  <a:lvl3pPr marL="1143000" indent="-228600">
                    <a:defRPr sz="3600">
                      <a:solidFill>
                        <a:schemeClr val="accent2"/>
                      </a:solidFill>
                      <a:latin typeface="Times New Roman" panose="02020603050405020304" pitchFamily="18" charset="0"/>
                    </a:defRPr>
                  </a:lvl3pPr>
                  <a:lvl4pPr marL="1600200" indent="-228600">
                    <a:defRPr sz="3600">
                      <a:solidFill>
                        <a:schemeClr val="accent2"/>
                      </a:solidFill>
                      <a:latin typeface="Times New Roman" panose="02020603050405020304" pitchFamily="18" charset="0"/>
                    </a:defRPr>
                  </a:lvl4pPr>
                  <a:lvl5pPr marL="2057400" indent="-228600">
                    <a:defRPr sz="3600">
                      <a:solidFill>
                        <a:schemeClr val="accent2"/>
                      </a:solidFill>
                      <a:latin typeface="Times New Roman" panose="02020603050405020304" pitchFamily="18" charset="0"/>
                    </a:defRPr>
                  </a:lvl5pPr>
                  <a:lvl6pPr marL="2514600" indent="-228600" eaLnBrk="0" fontAlgn="base" hangingPunct="0">
                    <a:spcBef>
                      <a:spcPct val="50000"/>
                    </a:spcBef>
                    <a:spcAft>
                      <a:spcPct val="0"/>
                    </a:spcAft>
                    <a:buChar char="•"/>
                    <a:defRPr sz="3600">
                      <a:solidFill>
                        <a:schemeClr val="accent2"/>
                      </a:solidFill>
                      <a:latin typeface="Times New Roman" panose="02020603050405020304" pitchFamily="18" charset="0"/>
                    </a:defRPr>
                  </a:lvl6pPr>
                  <a:lvl7pPr marL="2971800" indent="-228600" eaLnBrk="0" fontAlgn="base" hangingPunct="0">
                    <a:spcBef>
                      <a:spcPct val="50000"/>
                    </a:spcBef>
                    <a:spcAft>
                      <a:spcPct val="0"/>
                    </a:spcAft>
                    <a:buChar char="•"/>
                    <a:defRPr sz="3600">
                      <a:solidFill>
                        <a:schemeClr val="accent2"/>
                      </a:solidFill>
                      <a:latin typeface="Times New Roman" panose="02020603050405020304" pitchFamily="18" charset="0"/>
                    </a:defRPr>
                  </a:lvl7pPr>
                  <a:lvl8pPr marL="3429000" indent="-228600" eaLnBrk="0" fontAlgn="base" hangingPunct="0">
                    <a:spcBef>
                      <a:spcPct val="50000"/>
                    </a:spcBef>
                    <a:spcAft>
                      <a:spcPct val="0"/>
                    </a:spcAft>
                    <a:buChar char="•"/>
                    <a:defRPr sz="3600">
                      <a:solidFill>
                        <a:schemeClr val="accent2"/>
                      </a:solidFill>
                      <a:latin typeface="Times New Roman" panose="02020603050405020304" pitchFamily="18" charset="0"/>
                    </a:defRPr>
                  </a:lvl8pPr>
                  <a:lvl9pPr marL="3886200" indent="-228600" eaLnBrk="0" fontAlgn="base" hangingPunct="0">
                    <a:spcBef>
                      <a:spcPct val="50000"/>
                    </a:spcBef>
                    <a:spcAft>
                      <a:spcPct val="0"/>
                    </a:spcAft>
                    <a:buChar char="•"/>
                    <a:defRPr sz="3600">
                      <a:solidFill>
                        <a:schemeClr val="accent2"/>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en-US" sz="2000" b="1" i="0" u="none" strike="noStrike" kern="1200" cap="none" spc="0" normalizeH="0" baseline="0" noProof="0">
                      <a:ln>
                        <a:noFill/>
                      </a:ln>
                      <a:solidFill>
                        <a:srgbClr val="000000"/>
                      </a:solidFill>
                      <a:effectLst/>
                      <a:uLnTx/>
                      <a:uFillTx/>
                      <a:latin typeface="Arial" panose="020B0604020202020204" pitchFamily="34" charset="0"/>
                      <a:ea typeface="+mn-ea"/>
                      <a:cs typeface="+mn-cs"/>
                    </a:rPr>
                    <a:t>CA</a:t>
                  </a:r>
                </a:p>
              </p:txBody>
            </p:sp>
          </p:grpSp>
          <p:grpSp>
            <p:nvGrpSpPr>
              <p:cNvPr id="28744" name="Group 13">
                <a:extLst>
                  <a:ext uri="{FF2B5EF4-FFF2-40B4-BE49-F238E27FC236}">
                    <a16:creationId xmlns:a16="http://schemas.microsoft.com/office/drawing/2014/main" id="{DF97FE90-84A3-478E-B072-7C00FB2FF880}"/>
                  </a:ext>
                </a:extLst>
              </p:cNvPr>
              <p:cNvGrpSpPr>
                <a:grpSpLocks noChangeAspect="1"/>
              </p:cNvGrpSpPr>
              <p:nvPr/>
            </p:nvGrpSpPr>
            <p:grpSpPr bwMode="auto">
              <a:xfrm>
                <a:off x="2528" y="1680"/>
                <a:ext cx="422" cy="284"/>
                <a:chOff x="4560" y="2016"/>
                <a:chExt cx="816" cy="912"/>
              </a:xfrm>
            </p:grpSpPr>
            <p:sp>
              <p:nvSpPr>
                <p:cNvPr id="102414" name="Rectangle 14">
                  <a:extLst>
                    <a:ext uri="{FF2B5EF4-FFF2-40B4-BE49-F238E27FC236}">
                      <a16:creationId xmlns:a16="http://schemas.microsoft.com/office/drawing/2014/main" id="{056C15DD-901A-496E-B4B6-6721F80997AE}"/>
                    </a:ext>
                  </a:extLst>
                </p:cNvPr>
                <p:cNvSpPr>
                  <a:spLocks noChangeAspect="1" noChangeArrowheads="1"/>
                </p:cNvSpPr>
                <p:nvPr/>
              </p:nvSpPr>
              <p:spPr bwMode="auto">
                <a:xfrm>
                  <a:off x="4561" y="2016"/>
                  <a:ext cx="815" cy="911"/>
                </a:xfrm>
                <a:prstGeom prst="rect">
                  <a:avLst/>
                </a:prstGeom>
                <a:gradFill rotWithShape="0">
                  <a:gsLst>
                    <a:gs pos="0">
                      <a:srgbClr val="FF99CC">
                        <a:gamma/>
                        <a:tint val="0"/>
                        <a:invGamma/>
                      </a:srgbClr>
                    </a:gs>
                    <a:gs pos="100000">
                      <a:srgbClr val="FF99CC"/>
                    </a:gs>
                  </a:gsLst>
                  <a:path path="shape">
                    <a:fillToRect l="50000" t="50000" r="50000" b="50000"/>
                  </a:path>
                </a:gradFill>
                <a:ln w="12700">
                  <a:noFill/>
                  <a:miter lim="800000"/>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rgbClr val="FF99CC"/>
                  </a:extrusionClr>
                </a:sp3d>
              </p:spPr>
              <p:txBody>
                <a:bodyPr wrap="none" anchor="ctr">
                  <a:flatTx/>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28752" name="Rectangle 15">
                  <a:extLst>
                    <a:ext uri="{FF2B5EF4-FFF2-40B4-BE49-F238E27FC236}">
                      <a16:creationId xmlns:a16="http://schemas.microsoft.com/office/drawing/2014/main" id="{F7CAAB2D-CC08-457F-9271-CC99391F25CB}"/>
                    </a:ext>
                  </a:extLst>
                </p:cNvPr>
                <p:cNvSpPr>
                  <a:spLocks noChangeAspect="1" noChangeArrowheads="1"/>
                </p:cNvSpPr>
                <p:nvPr/>
              </p:nvSpPr>
              <p:spPr bwMode="auto">
                <a:xfrm>
                  <a:off x="4560" y="2016"/>
                  <a:ext cx="816" cy="912"/>
                </a:xfrm>
                <a:prstGeom prst="rect">
                  <a:avLst/>
                </a:prstGeom>
                <a:gradFill rotWithShape="0">
                  <a:gsLst>
                    <a:gs pos="0">
                      <a:srgbClr val="FFFFFF"/>
                    </a:gs>
                    <a:gs pos="100000">
                      <a:srgbClr val="FF99CC"/>
                    </a:gs>
                  </a:gsLst>
                  <a:path path="shape">
                    <a:fillToRect l="50000" t="50000" r="50000" b="50000"/>
                  </a:path>
                </a:gra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sz="3600">
                      <a:solidFill>
                        <a:schemeClr val="accent2"/>
                      </a:solidFill>
                      <a:latin typeface="Times New Roman" panose="02020603050405020304" pitchFamily="18" charset="0"/>
                    </a:defRPr>
                  </a:lvl1pPr>
                  <a:lvl2pPr marL="742950" indent="-285750">
                    <a:defRPr sz="3600">
                      <a:solidFill>
                        <a:schemeClr val="accent2"/>
                      </a:solidFill>
                      <a:latin typeface="Times New Roman" panose="02020603050405020304" pitchFamily="18" charset="0"/>
                    </a:defRPr>
                  </a:lvl2pPr>
                  <a:lvl3pPr marL="1143000" indent="-228600">
                    <a:defRPr sz="3600">
                      <a:solidFill>
                        <a:schemeClr val="accent2"/>
                      </a:solidFill>
                      <a:latin typeface="Times New Roman" panose="02020603050405020304" pitchFamily="18" charset="0"/>
                    </a:defRPr>
                  </a:lvl3pPr>
                  <a:lvl4pPr marL="1600200" indent="-228600">
                    <a:defRPr sz="3600">
                      <a:solidFill>
                        <a:schemeClr val="accent2"/>
                      </a:solidFill>
                      <a:latin typeface="Times New Roman" panose="02020603050405020304" pitchFamily="18" charset="0"/>
                    </a:defRPr>
                  </a:lvl4pPr>
                  <a:lvl5pPr marL="2057400" indent="-228600">
                    <a:defRPr sz="3600">
                      <a:solidFill>
                        <a:schemeClr val="accent2"/>
                      </a:solidFill>
                      <a:latin typeface="Times New Roman" panose="02020603050405020304" pitchFamily="18" charset="0"/>
                    </a:defRPr>
                  </a:lvl5pPr>
                  <a:lvl6pPr marL="2514600" indent="-228600" eaLnBrk="0" fontAlgn="base" hangingPunct="0">
                    <a:spcBef>
                      <a:spcPct val="50000"/>
                    </a:spcBef>
                    <a:spcAft>
                      <a:spcPct val="0"/>
                    </a:spcAft>
                    <a:buChar char="•"/>
                    <a:defRPr sz="3600">
                      <a:solidFill>
                        <a:schemeClr val="accent2"/>
                      </a:solidFill>
                      <a:latin typeface="Times New Roman" panose="02020603050405020304" pitchFamily="18" charset="0"/>
                    </a:defRPr>
                  </a:lvl6pPr>
                  <a:lvl7pPr marL="2971800" indent="-228600" eaLnBrk="0" fontAlgn="base" hangingPunct="0">
                    <a:spcBef>
                      <a:spcPct val="50000"/>
                    </a:spcBef>
                    <a:spcAft>
                      <a:spcPct val="0"/>
                    </a:spcAft>
                    <a:buChar char="•"/>
                    <a:defRPr sz="3600">
                      <a:solidFill>
                        <a:schemeClr val="accent2"/>
                      </a:solidFill>
                      <a:latin typeface="Times New Roman" panose="02020603050405020304" pitchFamily="18" charset="0"/>
                    </a:defRPr>
                  </a:lvl7pPr>
                  <a:lvl8pPr marL="3429000" indent="-228600" eaLnBrk="0" fontAlgn="base" hangingPunct="0">
                    <a:spcBef>
                      <a:spcPct val="50000"/>
                    </a:spcBef>
                    <a:spcAft>
                      <a:spcPct val="0"/>
                    </a:spcAft>
                    <a:buChar char="•"/>
                    <a:defRPr sz="3600">
                      <a:solidFill>
                        <a:schemeClr val="accent2"/>
                      </a:solidFill>
                      <a:latin typeface="Times New Roman" panose="02020603050405020304" pitchFamily="18" charset="0"/>
                    </a:defRPr>
                  </a:lvl8pPr>
                  <a:lvl9pPr marL="3886200" indent="-228600" eaLnBrk="0" fontAlgn="base" hangingPunct="0">
                    <a:spcBef>
                      <a:spcPct val="50000"/>
                    </a:spcBef>
                    <a:spcAft>
                      <a:spcPct val="0"/>
                    </a:spcAft>
                    <a:buChar char="•"/>
                    <a:defRPr sz="3600">
                      <a:solidFill>
                        <a:schemeClr val="accent2"/>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en-US" sz="2000" b="1" i="0" u="none" strike="noStrike" kern="1200" cap="none" spc="0" normalizeH="0" baseline="0" noProof="0">
                      <a:ln>
                        <a:noFill/>
                      </a:ln>
                      <a:solidFill>
                        <a:srgbClr val="000000"/>
                      </a:solidFill>
                      <a:effectLst/>
                      <a:uLnTx/>
                      <a:uFillTx/>
                      <a:latin typeface="Arial" panose="020B0604020202020204" pitchFamily="34" charset="0"/>
                      <a:ea typeface="+mn-ea"/>
                      <a:cs typeface="+mn-cs"/>
                    </a:rPr>
                    <a:t>CA</a:t>
                  </a:r>
                </a:p>
              </p:txBody>
            </p:sp>
          </p:grpSp>
          <p:grpSp>
            <p:nvGrpSpPr>
              <p:cNvPr id="28745" name="Group 16">
                <a:extLst>
                  <a:ext uri="{FF2B5EF4-FFF2-40B4-BE49-F238E27FC236}">
                    <a16:creationId xmlns:a16="http://schemas.microsoft.com/office/drawing/2014/main" id="{DE79C815-4959-4A2E-A4B2-D59F57BDD96D}"/>
                  </a:ext>
                </a:extLst>
              </p:cNvPr>
              <p:cNvGrpSpPr>
                <a:grpSpLocks noChangeAspect="1"/>
              </p:cNvGrpSpPr>
              <p:nvPr/>
            </p:nvGrpSpPr>
            <p:grpSpPr bwMode="auto">
              <a:xfrm>
                <a:off x="2192" y="2352"/>
                <a:ext cx="422" cy="284"/>
                <a:chOff x="4560" y="2016"/>
                <a:chExt cx="816" cy="912"/>
              </a:xfrm>
            </p:grpSpPr>
            <p:sp>
              <p:nvSpPr>
                <p:cNvPr id="102417" name="Rectangle 17">
                  <a:extLst>
                    <a:ext uri="{FF2B5EF4-FFF2-40B4-BE49-F238E27FC236}">
                      <a16:creationId xmlns:a16="http://schemas.microsoft.com/office/drawing/2014/main" id="{21CF9E14-412F-4DAC-B5ED-6AA907946DB1}"/>
                    </a:ext>
                  </a:extLst>
                </p:cNvPr>
                <p:cNvSpPr>
                  <a:spLocks noChangeAspect="1" noChangeArrowheads="1"/>
                </p:cNvSpPr>
                <p:nvPr/>
              </p:nvSpPr>
              <p:spPr bwMode="auto">
                <a:xfrm>
                  <a:off x="4561" y="2017"/>
                  <a:ext cx="815" cy="911"/>
                </a:xfrm>
                <a:prstGeom prst="rect">
                  <a:avLst/>
                </a:prstGeom>
                <a:gradFill rotWithShape="0">
                  <a:gsLst>
                    <a:gs pos="0">
                      <a:srgbClr val="99CCFF">
                        <a:gamma/>
                        <a:tint val="42353"/>
                        <a:invGamma/>
                      </a:srgbClr>
                    </a:gs>
                    <a:gs pos="100000">
                      <a:srgbClr val="99CCFF"/>
                    </a:gs>
                  </a:gsLst>
                  <a:path path="shape">
                    <a:fillToRect l="50000" t="50000" r="50000" b="50000"/>
                  </a:path>
                </a:gradFill>
                <a:ln w="12700">
                  <a:noFill/>
                  <a:miter lim="800000"/>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rgbClr val="99CCFF"/>
                  </a:extrusionClr>
                </a:sp3d>
              </p:spPr>
              <p:txBody>
                <a:bodyPr wrap="none" anchor="ctr">
                  <a:flatTx/>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28750" name="Rectangle 18">
                  <a:extLst>
                    <a:ext uri="{FF2B5EF4-FFF2-40B4-BE49-F238E27FC236}">
                      <a16:creationId xmlns:a16="http://schemas.microsoft.com/office/drawing/2014/main" id="{EBCAB312-566F-43FB-ADDC-FDF51968C8D4}"/>
                    </a:ext>
                  </a:extLst>
                </p:cNvPr>
                <p:cNvSpPr>
                  <a:spLocks noChangeAspect="1" noChangeArrowheads="1"/>
                </p:cNvSpPr>
                <p:nvPr/>
              </p:nvSpPr>
              <p:spPr bwMode="auto">
                <a:xfrm>
                  <a:off x="4560" y="2016"/>
                  <a:ext cx="816" cy="912"/>
                </a:xfrm>
                <a:prstGeom prst="rect">
                  <a:avLst/>
                </a:prstGeom>
                <a:gradFill rotWithShape="0">
                  <a:gsLst>
                    <a:gs pos="0">
                      <a:srgbClr val="D4E9FF"/>
                    </a:gs>
                    <a:gs pos="100000">
                      <a:srgbClr val="99CCFF"/>
                    </a:gs>
                  </a:gsLst>
                  <a:path path="shape">
                    <a:fillToRect l="50000" t="50000" r="50000" b="50000"/>
                  </a:path>
                </a:gra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sz="3600">
                      <a:solidFill>
                        <a:schemeClr val="accent2"/>
                      </a:solidFill>
                      <a:latin typeface="Times New Roman" panose="02020603050405020304" pitchFamily="18" charset="0"/>
                    </a:defRPr>
                  </a:lvl1pPr>
                  <a:lvl2pPr marL="742950" indent="-285750">
                    <a:defRPr sz="3600">
                      <a:solidFill>
                        <a:schemeClr val="accent2"/>
                      </a:solidFill>
                      <a:latin typeface="Times New Roman" panose="02020603050405020304" pitchFamily="18" charset="0"/>
                    </a:defRPr>
                  </a:lvl2pPr>
                  <a:lvl3pPr marL="1143000" indent="-228600">
                    <a:defRPr sz="3600">
                      <a:solidFill>
                        <a:schemeClr val="accent2"/>
                      </a:solidFill>
                      <a:latin typeface="Times New Roman" panose="02020603050405020304" pitchFamily="18" charset="0"/>
                    </a:defRPr>
                  </a:lvl3pPr>
                  <a:lvl4pPr marL="1600200" indent="-228600">
                    <a:defRPr sz="3600">
                      <a:solidFill>
                        <a:schemeClr val="accent2"/>
                      </a:solidFill>
                      <a:latin typeface="Times New Roman" panose="02020603050405020304" pitchFamily="18" charset="0"/>
                    </a:defRPr>
                  </a:lvl4pPr>
                  <a:lvl5pPr marL="2057400" indent="-228600">
                    <a:defRPr sz="3600">
                      <a:solidFill>
                        <a:schemeClr val="accent2"/>
                      </a:solidFill>
                      <a:latin typeface="Times New Roman" panose="02020603050405020304" pitchFamily="18" charset="0"/>
                    </a:defRPr>
                  </a:lvl5pPr>
                  <a:lvl6pPr marL="2514600" indent="-228600" eaLnBrk="0" fontAlgn="base" hangingPunct="0">
                    <a:spcBef>
                      <a:spcPct val="50000"/>
                    </a:spcBef>
                    <a:spcAft>
                      <a:spcPct val="0"/>
                    </a:spcAft>
                    <a:buChar char="•"/>
                    <a:defRPr sz="3600">
                      <a:solidFill>
                        <a:schemeClr val="accent2"/>
                      </a:solidFill>
                      <a:latin typeface="Times New Roman" panose="02020603050405020304" pitchFamily="18" charset="0"/>
                    </a:defRPr>
                  </a:lvl6pPr>
                  <a:lvl7pPr marL="2971800" indent="-228600" eaLnBrk="0" fontAlgn="base" hangingPunct="0">
                    <a:spcBef>
                      <a:spcPct val="50000"/>
                    </a:spcBef>
                    <a:spcAft>
                      <a:spcPct val="0"/>
                    </a:spcAft>
                    <a:buChar char="•"/>
                    <a:defRPr sz="3600">
                      <a:solidFill>
                        <a:schemeClr val="accent2"/>
                      </a:solidFill>
                      <a:latin typeface="Times New Roman" panose="02020603050405020304" pitchFamily="18" charset="0"/>
                    </a:defRPr>
                  </a:lvl7pPr>
                  <a:lvl8pPr marL="3429000" indent="-228600" eaLnBrk="0" fontAlgn="base" hangingPunct="0">
                    <a:spcBef>
                      <a:spcPct val="50000"/>
                    </a:spcBef>
                    <a:spcAft>
                      <a:spcPct val="0"/>
                    </a:spcAft>
                    <a:buChar char="•"/>
                    <a:defRPr sz="3600">
                      <a:solidFill>
                        <a:schemeClr val="accent2"/>
                      </a:solidFill>
                      <a:latin typeface="Times New Roman" panose="02020603050405020304" pitchFamily="18" charset="0"/>
                    </a:defRPr>
                  </a:lvl8pPr>
                  <a:lvl9pPr marL="3886200" indent="-228600" eaLnBrk="0" fontAlgn="base" hangingPunct="0">
                    <a:spcBef>
                      <a:spcPct val="50000"/>
                    </a:spcBef>
                    <a:spcAft>
                      <a:spcPct val="0"/>
                    </a:spcAft>
                    <a:buChar char="•"/>
                    <a:defRPr sz="3600">
                      <a:solidFill>
                        <a:schemeClr val="accent2"/>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en-US" sz="2000" b="1" i="0" u="none" strike="noStrike" kern="1200" cap="none" spc="0" normalizeH="0" baseline="0" noProof="0">
                      <a:ln>
                        <a:noFill/>
                      </a:ln>
                      <a:solidFill>
                        <a:srgbClr val="000000"/>
                      </a:solidFill>
                      <a:effectLst/>
                      <a:uLnTx/>
                      <a:uFillTx/>
                      <a:latin typeface="Arial" panose="020B0604020202020204" pitchFamily="34" charset="0"/>
                      <a:ea typeface="+mn-ea"/>
                      <a:cs typeface="+mn-cs"/>
                    </a:rPr>
                    <a:t>RA</a:t>
                  </a:r>
                </a:p>
              </p:txBody>
            </p:sp>
          </p:grpSp>
          <p:grpSp>
            <p:nvGrpSpPr>
              <p:cNvPr id="28746" name="Group 19">
                <a:extLst>
                  <a:ext uri="{FF2B5EF4-FFF2-40B4-BE49-F238E27FC236}">
                    <a16:creationId xmlns:a16="http://schemas.microsoft.com/office/drawing/2014/main" id="{FDF64516-0632-4621-B90E-C597B002233A}"/>
                  </a:ext>
                </a:extLst>
              </p:cNvPr>
              <p:cNvGrpSpPr>
                <a:grpSpLocks noChangeAspect="1"/>
              </p:cNvGrpSpPr>
              <p:nvPr/>
            </p:nvGrpSpPr>
            <p:grpSpPr bwMode="auto">
              <a:xfrm>
                <a:off x="2816" y="2352"/>
                <a:ext cx="422" cy="284"/>
                <a:chOff x="4560" y="2016"/>
                <a:chExt cx="816" cy="912"/>
              </a:xfrm>
            </p:grpSpPr>
            <p:sp>
              <p:nvSpPr>
                <p:cNvPr id="102420" name="Rectangle 20">
                  <a:extLst>
                    <a:ext uri="{FF2B5EF4-FFF2-40B4-BE49-F238E27FC236}">
                      <a16:creationId xmlns:a16="http://schemas.microsoft.com/office/drawing/2014/main" id="{5CFDBF8E-AC00-4858-9DCE-534AEF7FB947}"/>
                    </a:ext>
                  </a:extLst>
                </p:cNvPr>
                <p:cNvSpPr>
                  <a:spLocks noChangeAspect="1" noChangeArrowheads="1"/>
                </p:cNvSpPr>
                <p:nvPr/>
              </p:nvSpPr>
              <p:spPr bwMode="auto">
                <a:xfrm>
                  <a:off x="4561" y="2017"/>
                  <a:ext cx="815" cy="911"/>
                </a:xfrm>
                <a:prstGeom prst="rect">
                  <a:avLst/>
                </a:prstGeom>
                <a:gradFill rotWithShape="0">
                  <a:gsLst>
                    <a:gs pos="0">
                      <a:srgbClr val="99CCFF">
                        <a:gamma/>
                        <a:tint val="42353"/>
                        <a:invGamma/>
                      </a:srgbClr>
                    </a:gs>
                    <a:gs pos="100000">
                      <a:srgbClr val="99CCFF"/>
                    </a:gs>
                  </a:gsLst>
                  <a:path path="shape">
                    <a:fillToRect l="50000" t="50000" r="50000" b="50000"/>
                  </a:path>
                </a:gradFill>
                <a:ln w="12700">
                  <a:noFill/>
                  <a:miter lim="800000"/>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rgbClr val="99CCFF"/>
                  </a:extrusionClr>
                </a:sp3d>
              </p:spPr>
              <p:txBody>
                <a:bodyPr wrap="none" anchor="ctr">
                  <a:flatTx/>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28748" name="Rectangle 21">
                  <a:extLst>
                    <a:ext uri="{FF2B5EF4-FFF2-40B4-BE49-F238E27FC236}">
                      <a16:creationId xmlns:a16="http://schemas.microsoft.com/office/drawing/2014/main" id="{26686AF9-F2C6-4F42-B1AF-45D0982974A3}"/>
                    </a:ext>
                  </a:extLst>
                </p:cNvPr>
                <p:cNvSpPr>
                  <a:spLocks noChangeAspect="1" noChangeArrowheads="1"/>
                </p:cNvSpPr>
                <p:nvPr/>
              </p:nvSpPr>
              <p:spPr bwMode="auto">
                <a:xfrm>
                  <a:off x="4560" y="2016"/>
                  <a:ext cx="816" cy="912"/>
                </a:xfrm>
                <a:prstGeom prst="rect">
                  <a:avLst/>
                </a:prstGeom>
                <a:gradFill rotWithShape="0">
                  <a:gsLst>
                    <a:gs pos="0">
                      <a:srgbClr val="D4E9FF"/>
                    </a:gs>
                    <a:gs pos="100000">
                      <a:srgbClr val="99CCFF"/>
                    </a:gs>
                  </a:gsLst>
                  <a:path path="shape">
                    <a:fillToRect l="50000" t="50000" r="50000" b="50000"/>
                  </a:path>
                </a:gra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sz="3600">
                      <a:solidFill>
                        <a:schemeClr val="accent2"/>
                      </a:solidFill>
                      <a:latin typeface="Times New Roman" panose="02020603050405020304" pitchFamily="18" charset="0"/>
                    </a:defRPr>
                  </a:lvl1pPr>
                  <a:lvl2pPr marL="742950" indent="-285750">
                    <a:defRPr sz="3600">
                      <a:solidFill>
                        <a:schemeClr val="accent2"/>
                      </a:solidFill>
                      <a:latin typeface="Times New Roman" panose="02020603050405020304" pitchFamily="18" charset="0"/>
                    </a:defRPr>
                  </a:lvl2pPr>
                  <a:lvl3pPr marL="1143000" indent="-228600">
                    <a:defRPr sz="3600">
                      <a:solidFill>
                        <a:schemeClr val="accent2"/>
                      </a:solidFill>
                      <a:latin typeface="Times New Roman" panose="02020603050405020304" pitchFamily="18" charset="0"/>
                    </a:defRPr>
                  </a:lvl3pPr>
                  <a:lvl4pPr marL="1600200" indent="-228600">
                    <a:defRPr sz="3600">
                      <a:solidFill>
                        <a:schemeClr val="accent2"/>
                      </a:solidFill>
                      <a:latin typeface="Times New Roman" panose="02020603050405020304" pitchFamily="18" charset="0"/>
                    </a:defRPr>
                  </a:lvl4pPr>
                  <a:lvl5pPr marL="2057400" indent="-228600">
                    <a:defRPr sz="3600">
                      <a:solidFill>
                        <a:schemeClr val="accent2"/>
                      </a:solidFill>
                      <a:latin typeface="Times New Roman" panose="02020603050405020304" pitchFamily="18" charset="0"/>
                    </a:defRPr>
                  </a:lvl5pPr>
                  <a:lvl6pPr marL="2514600" indent="-228600" eaLnBrk="0" fontAlgn="base" hangingPunct="0">
                    <a:spcBef>
                      <a:spcPct val="50000"/>
                    </a:spcBef>
                    <a:spcAft>
                      <a:spcPct val="0"/>
                    </a:spcAft>
                    <a:buChar char="•"/>
                    <a:defRPr sz="3600">
                      <a:solidFill>
                        <a:schemeClr val="accent2"/>
                      </a:solidFill>
                      <a:latin typeface="Times New Roman" panose="02020603050405020304" pitchFamily="18" charset="0"/>
                    </a:defRPr>
                  </a:lvl6pPr>
                  <a:lvl7pPr marL="2971800" indent="-228600" eaLnBrk="0" fontAlgn="base" hangingPunct="0">
                    <a:spcBef>
                      <a:spcPct val="50000"/>
                    </a:spcBef>
                    <a:spcAft>
                      <a:spcPct val="0"/>
                    </a:spcAft>
                    <a:buChar char="•"/>
                    <a:defRPr sz="3600">
                      <a:solidFill>
                        <a:schemeClr val="accent2"/>
                      </a:solidFill>
                      <a:latin typeface="Times New Roman" panose="02020603050405020304" pitchFamily="18" charset="0"/>
                    </a:defRPr>
                  </a:lvl7pPr>
                  <a:lvl8pPr marL="3429000" indent="-228600" eaLnBrk="0" fontAlgn="base" hangingPunct="0">
                    <a:spcBef>
                      <a:spcPct val="50000"/>
                    </a:spcBef>
                    <a:spcAft>
                      <a:spcPct val="0"/>
                    </a:spcAft>
                    <a:buChar char="•"/>
                    <a:defRPr sz="3600">
                      <a:solidFill>
                        <a:schemeClr val="accent2"/>
                      </a:solidFill>
                      <a:latin typeface="Times New Roman" panose="02020603050405020304" pitchFamily="18" charset="0"/>
                    </a:defRPr>
                  </a:lvl8pPr>
                  <a:lvl9pPr marL="3886200" indent="-228600" eaLnBrk="0" fontAlgn="base" hangingPunct="0">
                    <a:spcBef>
                      <a:spcPct val="50000"/>
                    </a:spcBef>
                    <a:spcAft>
                      <a:spcPct val="0"/>
                    </a:spcAft>
                    <a:buChar char="•"/>
                    <a:defRPr sz="3600">
                      <a:solidFill>
                        <a:schemeClr val="accent2"/>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en-US" sz="2000" b="1" i="0" u="none" strike="noStrike" kern="1200" cap="none" spc="0" normalizeH="0" baseline="0" noProof="0">
                      <a:ln>
                        <a:noFill/>
                      </a:ln>
                      <a:solidFill>
                        <a:srgbClr val="000000"/>
                      </a:solidFill>
                      <a:effectLst/>
                      <a:uLnTx/>
                      <a:uFillTx/>
                      <a:latin typeface="Arial" panose="020B0604020202020204" pitchFamily="34" charset="0"/>
                      <a:ea typeface="+mn-ea"/>
                      <a:cs typeface="+mn-cs"/>
                    </a:rPr>
                    <a:t>RA</a:t>
                  </a:r>
                </a:p>
              </p:txBody>
            </p:sp>
          </p:grpSp>
        </p:grpSp>
        <p:grpSp>
          <p:nvGrpSpPr>
            <p:cNvPr id="28679" name="Group 23">
              <a:extLst>
                <a:ext uri="{FF2B5EF4-FFF2-40B4-BE49-F238E27FC236}">
                  <a16:creationId xmlns:a16="http://schemas.microsoft.com/office/drawing/2014/main" id="{A8F41F37-68D0-4BA3-B764-ED90DD55107E}"/>
                </a:ext>
              </a:extLst>
            </p:cNvPr>
            <p:cNvGrpSpPr>
              <a:grpSpLocks/>
            </p:cNvGrpSpPr>
            <p:nvPr/>
          </p:nvGrpSpPr>
          <p:grpSpPr bwMode="auto">
            <a:xfrm>
              <a:off x="1440" y="960"/>
              <a:ext cx="422" cy="908"/>
              <a:chOff x="1808" y="1056"/>
              <a:chExt cx="422" cy="908"/>
            </a:xfrm>
          </p:grpSpPr>
          <p:sp>
            <p:nvSpPr>
              <p:cNvPr id="102424" name="Line 24">
                <a:extLst>
                  <a:ext uri="{FF2B5EF4-FFF2-40B4-BE49-F238E27FC236}">
                    <a16:creationId xmlns:a16="http://schemas.microsoft.com/office/drawing/2014/main" id="{C617E13C-835E-468D-AD72-8E7C0B79B449}"/>
                  </a:ext>
                </a:extLst>
              </p:cNvPr>
              <p:cNvSpPr>
                <a:spLocks noChangeShapeType="1"/>
              </p:cNvSpPr>
              <p:nvPr/>
            </p:nvSpPr>
            <p:spPr bwMode="auto">
              <a:xfrm flipH="1">
                <a:off x="2048" y="1198"/>
                <a:ext cx="0" cy="669"/>
              </a:xfrm>
              <a:prstGeom prst="line">
                <a:avLst/>
              </a:prstGeom>
              <a:noFill/>
              <a:ln w="76200">
                <a:solidFill>
                  <a:srgbClr val="0099FF"/>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grpSp>
            <p:nvGrpSpPr>
              <p:cNvPr id="28734" name="Group 25">
                <a:extLst>
                  <a:ext uri="{FF2B5EF4-FFF2-40B4-BE49-F238E27FC236}">
                    <a16:creationId xmlns:a16="http://schemas.microsoft.com/office/drawing/2014/main" id="{F46F0D0A-26FD-4068-882D-32D40DFFF22D}"/>
                  </a:ext>
                </a:extLst>
              </p:cNvPr>
              <p:cNvGrpSpPr>
                <a:grpSpLocks noChangeAspect="1"/>
              </p:cNvGrpSpPr>
              <p:nvPr/>
            </p:nvGrpSpPr>
            <p:grpSpPr bwMode="auto">
              <a:xfrm>
                <a:off x="1808" y="1056"/>
                <a:ext cx="422" cy="284"/>
                <a:chOff x="4560" y="2016"/>
                <a:chExt cx="816" cy="912"/>
              </a:xfrm>
            </p:grpSpPr>
            <p:sp>
              <p:nvSpPr>
                <p:cNvPr id="102426" name="Rectangle 26">
                  <a:extLst>
                    <a:ext uri="{FF2B5EF4-FFF2-40B4-BE49-F238E27FC236}">
                      <a16:creationId xmlns:a16="http://schemas.microsoft.com/office/drawing/2014/main" id="{FF424AAF-0443-42A7-A03E-C0FA011EFAFD}"/>
                    </a:ext>
                  </a:extLst>
                </p:cNvPr>
                <p:cNvSpPr>
                  <a:spLocks noChangeAspect="1" noChangeArrowheads="1"/>
                </p:cNvSpPr>
                <p:nvPr/>
              </p:nvSpPr>
              <p:spPr bwMode="auto">
                <a:xfrm>
                  <a:off x="4560" y="2015"/>
                  <a:ext cx="815" cy="908"/>
                </a:xfrm>
                <a:prstGeom prst="rect">
                  <a:avLst/>
                </a:prstGeom>
                <a:gradFill rotWithShape="0">
                  <a:gsLst>
                    <a:gs pos="0">
                      <a:srgbClr val="FF99CC">
                        <a:gamma/>
                        <a:tint val="0"/>
                        <a:invGamma/>
                      </a:srgbClr>
                    </a:gs>
                    <a:gs pos="100000">
                      <a:srgbClr val="FF99CC"/>
                    </a:gs>
                  </a:gsLst>
                  <a:path path="shape">
                    <a:fillToRect l="50000" t="50000" r="50000" b="50000"/>
                  </a:path>
                </a:gradFill>
                <a:ln w="12700">
                  <a:noFill/>
                  <a:miter lim="800000"/>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rgbClr val="FF99CC"/>
                  </a:extrusionClr>
                </a:sp3d>
              </p:spPr>
              <p:txBody>
                <a:bodyPr wrap="none" anchor="ctr">
                  <a:flatTx/>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28739" name="Rectangle 27">
                  <a:extLst>
                    <a:ext uri="{FF2B5EF4-FFF2-40B4-BE49-F238E27FC236}">
                      <a16:creationId xmlns:a16="http://schemas.microsoft.com/office/drawing/2014/main" id="{E64EDA1D-0A90-46F3-94F8-06E2E8A70302}"/>
                    </a:ext>
                  </a:extLst>
                </p:cNvPr>
                <p:cNvSpPr>
                  <a:spLocks noChangeAspect="1" noChangeArrowheads="1"/>
                </p:cNvSpPr>
                <p:nvPr/>
              </p:nvSpPr>
              <p:spPr bwMode="auto">
                <a:xfrm>
                  <a:off x="4560" y="2016"/>
                  <a:ext cx="816" cy="912"/>
                </a:xfrm>
                <a:prstGeom prst="rect">
                  <a:avLst/>
                </a:prstGeom>
                <a:gradFill rotWithShape="0">
                  <a:gsLst>
                    <a:gs pos="0">
                      <a:srgbClr val="FFFFFF"/>
                    </a:gs>
                    <a:gs pos="100000">
                      <a:srgbClr val="FF99CC"/>
                    </a:gs>
                  </a:gsLst>
                  <a:path path="shape">
                    <a:fillToRect l="50000" t="50000" r="50000" b="50000"/>
                  </a:path>
                </a:gra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sz="3600">
                      <a:solidFill>
                        <a:schemeClr val="accent2"/>
                      </a:solidFill>
                      <a:latin typeface="Times New Roman" panose="02020603050405020304" pitchFamily="18" charset="0"/>
                    </a:defRPr>
                  </a:lvl1pPr>
                  <a:lvl2pPr marL="742950" indent="-285750">
                    <a:defRPr sz="3600">
                      <a:solidFill>
                        <a:schemeClr val="accent2"/>
                      </a:solidFill>
                      <a:latin typeface="Times New Roman" panose="02020603050405020304" pitchFamily="18" charset="0"/>
                    </a:defRPr>
                  </a:lvl2pPr>
                  <a:lvl3pPr marL="1143000" indent="-228600">
                    <a:defRPr sz="3600">
                      <a:solidFill>
                        <a:schemeClr val="accent2"/>
                      </a:solidFill>
                      <a:latin typeface="Times New Roman" panose="02020603050405020304" pitchFamily="18" charset="0"/>
                    </a:defRPr>
                  </a:lvl3pPr>
                  <a:lvl4pPr marL="1600200" indent="-228600">
                    <a:defRPr sz="3600">
                      <a:solidFill>
                        <a:schemeClr val="accent2"/>
                      </a:solidFill>
                      <a:latin typeface="Times New Roman" panose="02020603050405020304" pitchFamily="18" charset="0"/>
                    </a:defRPr>
                  </a:lvl4pPr>
                  <a:lvl5pPr marL="2057400" indent="-228600">
                    <a:defRPr sz="3600">
                      <a:solidFill>
                        <a:schemeClr val="accent2"/>
                      </a:solidFill>
                      <a:latin typeface="Times New Roman" panose="02020603050405020304" pitchFamily="18" charset="0"/>
                    </a:defRPr>
                  </a:lvl5pPr>
                  <a:lvl6pPr marL="2514600" indent="-228600" eaLnBrk="0" fontAlgn="base" hangingPunct="0">
                    <a:spcBef>
                      <a:spcPct val="50000"/>
                    </a:spcBef>
                    <a:spcAft>
                      <a:spcPct val="0"/>
                    </a:spcAft>
                    <a:buChar char="•"/>
                    <a:defRPr sz="3600">
                      <a:solidFill>
                        <a:schemeClr val="accent2"/>
                      </a:solidFill>
                      <a:latin typeface="Times New Roman" panose="02020603050405020304" pitchFamily="18" charset="0"/>
                    </a:defRPr>
                  </a:lvl6pPr>
                  <a:lvl7pPr marL="2971800" indent="-228600" eaLnBrk="0" fontAlgn="base" hangingPunct="0">
                    <a:spcBef>
                      <a:spcPct val="50000"/>
                    </a:spcBef>
                    <a:spcAft>
                      <a:spcPct val="0"/>
                    </a:spcAft>
                    <a:buChar char="•"/>
                    <a:defRPr sz="3600">
                      <a:solidFill>
                        <a:schemeClr val="accent2"/>
                      </a:solidFill>
                      <a:latin typeface="Times New Roman" panose="02020603050405020304" pitchFamily="18" charset="0"/>
                    </a:defRPr>
                  </a:lvl7pPr>
                  <a:lvl8pPr marL="3429000" indent="-228600" eaLnBrk="0" fontAlgn="base" hangingPunct="0">
                    <a:spcBef>
                      <a:spcPct val="50000"/>
                    </a:spcBef>
                    <a:spcAft>
                      <a:spcPct val="0"/>
                    </a:spcAft>
                    <a:buChar char="•"/>
                    <a:defRPr sz="3600">
                      <a:solidFill>
                        <a:schemeClr val="accent2"/>
                      </a:solidFill>
                      <a:latin typeface="Times New Roman" panose="02020603050405020304" pitchFamily="18" charset="0"/>
                    </a:defRPr>
                  </a:lvl8pPr>
                  <a:lvl9pPr marL="3886200" indent="-228600" eaLnBrk="0" fontAlgn="base" hangingPunct="0">
                    <a:spcBef>
                      <a:spcPct val="50000"/>
                    </a:spcBef>
                    <a:spcAft>
                      <a:spcPct val="0"/>
                    </a:spcAft>
                    <a:buChar char="•"/>
                    <a:defRPr sz="3600">
                      <a:solidFill>
                        <a:schemeClr val="accent2"/>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en-US" sz="2000" b="1" i="0" u="none" strike="noStrike" kern="1200" cap="none" spc="0" normalizeH="0" baseline="0" noProof="0">
                      <a:ln>
                        <a:noFill/>
                      </a:ln>
                      <a:solidFill>
                        <a:srgbClr val="000000"/>
                      </a:solidFill>
                      <a:effectLst/>
                      <a:uLnTx/>
                      <a:uFillTx/>
                      <a:latin typeface="Arial" panose="020B0604020202020204" pitchFamily="34" charset="0"/>
                      <a:ea typeface="+mn-ea"/>
                      <a:cs typeface="+mn-cs"/>
                    </a:rPr>
                    <a:t>CA</a:t>
                  </a:r>
                </a:p>
              </p:txBody>
            </p:sp>
          </p:grpSp>
          <p:grpSp>
            <p:nvGrpSpPr>
              <p:cNvPr id="28735" name="Group 28">
                <a:extLst>
                  <a:ext uri="{FF2B5EF4-FFF2-40B4-BE49-F238E27FC236}">
                    <a16:creationId xmlns:a16="http://schemas.microsoft.com/office/drawing/2014/main" id="{0038EC32-5263-4CCC-9EAF-2B6B1B0ECFE2}"/>
                  </a:ext>
                </a:extLst>
              </p:cNvPr>
              <p:cNvGrpSpPr>
                <a:grpSpLocks noChangeAspect="1"/>
              </p:cNvGrpSpPr>
              <p:nvPr/>
            </p:nvGrpSpPr>
            <p:grpSpPr bwMode="auto">
              <a:xfrm>
                <a:off x="1808" y="1680"/>
                <a:ext cx="422" cy="284"/>
                <a:chOff x="4560" y="2016"/>
                <a:chExt cx="816" cy="912"/>
              </a:xfrm>
            </p:grpSpPr>
            <p:sp>
              <p:nvSpPr>
                <p:cNvPr id="102429" name="Rectangle 29">
                  <a:extLst>
                    <a:ext uri="{FF2B5EF4-FFF2-40B4-BE49-F238E27FC236}">
                      <a16:creationId xmlns:a16="http://schemas.microsoft.com/office/drawing/2014/main" id="{5068E54C-8334-43DB-B949-7D504C52F416}"/>
                    </a:ext>
                  </a:extLst>
                </p:cNvPr>
                <p:cNvSpPr>
                  <a:spLocks noChangeAspect="1" noChangeArrowheads="1"/>
                </p:cNvSpPr>
                <p:nvPr/>
              </p:nvSpPr>
              <p:spPr bwMode="auto">
                <a:xfrm>
                  <a:off x="4560" y="2016"/>
                  <a:ext cx="815" cy="911"/>
                </a:xfrm>
                <a:prstGeom prst="rect">
                  <a:avLst/>
                </a:prstGeom>
                <a:gradFill rotWithShape="0">
                  <a:gsLst>
                    <a:gs pos="0">
                      <a:srgbClr val="99CCFF">
                        <a:gamma/>
                        <a:tint val="42353"/>
                        <a:invGamma/>
                      </a:srgbClr>
                    </a:gs>
                    <a:gs pos="100000">
                      <a:srgbClr val="99CCFF"/>
                    </a:gs>
                  </a:gsLst>
                  <a:path path="shape">
                    <a:fillToRect l="50000" t="50000" r="50000" b="50000"/>
                  </a:path>
                </a:gradFill>
                <a:ln w="12700">
                  <a:noFill/>
                  <a:miter lim="800000"/>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rgbClr val="99CCFF"/>
                  </a:extrusionClr>
                </a:sp3d>
              </p:spPr>
              <p:txBody>
                <a:bodyPr wrap="none" anchor="ctr">
                  <a:flatTx/>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28737" name="Rectangle 30">
                  <a:extLst>
                    <a:ext uri="{FF2B5EF4-FFF2-40B4-BE49-F238E27FC236}">
                      <a16:creationId xmlns:a16="http://schemas.microsoft.com/office/drawing/2014/main" id="{5B37AB56-8126-4CD9-8610-FC3FFD5DE491}"/>
                    </a:ext>
                  </a:extLst>
                </p:cNvPr>
                <p:cNvSpPr>
                  <a:spLocks noChangeAspect="1" noChangeArrowheads="1"/>
                </p:cNvSpPr>
                <p:nvPr/>
              </p:nvSpPr>
              <p:spPr bwMode="auto">
                <a:xfrm>
                  <a:off x="4560" y="2016"/>
                  <a:ext cx="816" cy="912"/>
                </a:xfrm>
                <a:prstGeom prst="rect">
                  <a:avLst/>
                </a:prstGeom>
                <a:gradFill rotWithShape="0">
                  <a:gsLst>
                    <a:gs pos="0">
                      <a:srgbClr val="D4E9FF"/>
                    </a:gs>
                    <a:gs pos="100000">
                      <a:srgbClr val="99CCFF"/>
                    </a:gs>
                  </a:gsLst>
                  <a:path path="shape">
                    <a:fillToRect l="50000" t="50000" r="50000" b="50000"/>
                  </a:path>
                </a:gra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sz="3600">
                      <a:solidFill>
                        <a:schemeClr val="accent2"/>
                      </a:solidFill>
                      <a:latin typeface="Times New Roman" panose="02020603050405020304" pitchFamily="18" charset="0"/>
                    </a:defRPr>
                  </a:lvl1pPr>
                  <a:lvl2pPr marL="742950" indent="-285750">
                    <a:defRPr sz="3600">
                      <a:solidFill>
                        <a:schemeClr val="accent2"/>
                      </a:solidFill>
                      <a:latin typeface="Times New Roman" panose="02020603050405020304" pitchFamily="18" charset="0"/>
                    </a:defRPr>
                  </a:lvl2pPr>
                  <a:lvl3pPr marL="1143000" indent="-228600">
                    <a:defRPr sz="3600">
                      <a:solidFill>
                        <a:schemeClr val="accent2"/>
                      </a:solidFill>
                      <a:latin typeface="Times New Roman" panose="02020603050405020304" pitchFamily="18" charset="0"/>
                    </a:defRPr>
                  </a:lvl3pPr>
                  <a:lvl4pPr marL="1600200" indent="-228600">
                    <a:defRPr sz="3600">
                      <a:solidFill>
                        <a:schemeClr val="accent2"/>
                      </a:solidFill>
                      <a:latin typeface="Times New Roman" panose="02020603050405020304" pitchFamily="18" charset="0"/>
                    </a:defRPr>
                  </a:lvl4pPr>
                  <a:lvl5pPr marL="2057400" indent="-228600">
                    <a:defRPr sz="3600">
                      <a:solidFill>
                        <a:schemeClr val="accent2"/>
                      </a:solidFill>
                      <a:latin typeface="Times New Roman" panose="02020603050405020304" pitchFamily="18" charset="0"/>
                    </a:defRPr>
                  </a:lvl5pPr>
                  <a:lvl6pPr marL="2514600" indent="-228600" eaLnBrk="0" fontAlgn="base" hangingPunct="0">
                    <a:spcBef>
                      <a:spcPct val="50000"/>
                    </a:spcBef>
                    <a:spcAft>
                      <a:spcPct val="0"/>
                    </a:spcAft>
                    <a:buChar char="•"/>
                    <a:defRPr sz="3600">
                      <a:solidFill>
                        <a:schemeClr val="accent2"/>
                      </a:solidFill>
                      <a:latin typeface="Times New Roman" panose="02020603050405020304" pitchFamily="18" charset="0"/>
                    </a:defRPr>
                  </a:lvl6pPr>
                  <a:lvl7pPr marL="2971800" indent="-228600" eaLnBrk="0" fontAlgn="base" hangingPunct="0">
                    <a:spcBef>
                      <a:spcPct val="50000"/>
                    </a:spcBef>
                    <a:spcAft>
                      <a:spcPct val="0"/>
                    </a:spcAft>
                    <a:buChar char="•"/>
                    <a:defRPr sz="3600">
                      <a:solidFill>
                        <a:schemeClr val="accent2"/>
                      </a:solidFill>
                      <a:latin typeface="Times New Roman" panose="02020603050405020304" pitchFamily="18" charset="0"/>
                    </a:defRPr>
                  </a:lvl7pPr>
                  <a:lvl8pPr marL="3429000" indent="-228600" eaLnBrk="0" fontAlgn="base" hangingPunct="0">
                    <a:spcBef>
                      <a:spcPct val="50000"/>
                    </a:spcBef>
                    <a:spcAft>
                      <a:spcPct val="0"/>
                    </a:spcAft>
                    <a:buChar char="•"/>
                    <a:defRPr sz="3600">
                      <a:solidFill>
                        <a:schemeClr val="accent2"/>
                      </a:solidFill>
                      <a:latin typeface="Times New Roman" panose="02020603050405020304" pitchFamily="18" charset="0"/>
                    </a:defRPr>
                  </a:lvl8pPr>
                  <a:lvl9pPr marL="3886200" indent="-228600" eaLnBrk="0" fontAlgn="base" hangingPunct="0">
                    <a:spcBef>
                      <a:spcPct val="50000"/>
                    </a:spcBef>
                    <a:spcAft>
                      <a:spcPct val="0"/>
                    </a:spcAft>
                    <a:buChar char="•"/>
                    <a:defRPr sz="3600">
                      <a:solidFill>
                        <a:schemeClr val="accent2"/>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en-US" sz="2000" b="1" i="0" u="none" strike="noStrike" kern="1200" cap="none" spc="0" normalizeH="0" baseline="0" noProof="0">
                      <a:ln>
                        <a:noFill/>
                      </a:ln>
                      <a:solidFill>
                        <a:srgbClr val="000000"/>
                      </a:solidFill>
                      <a:effectLst/>
                      <a:uLnTx/>
                      <a:uFillTx/>
                      <a:latin typeface="Arial" panose="020B0604020202020204" pitchFamily="34" charset="0"/>
                      <a:ea typeface="+mn-ea"/>
                      <a:cs typeface="+mn-cs"/>
                    </a:rPr>
                    <a:t>RA</a:t>
                  </a:r>
                </a:p>
              </p:txBody>
            </p:sp>
          </p:grpSp>
        </p:grpSp>
        <p:grpSp>
          <p:nvGrpSpPr>
            <p:cNvPr id="28680" name="Group 31">
              <a:extLst>
                <a:ext uri="{FF2B5EF4-FFF2-40B4-BE49-F238E27FC236}">
                  <a16:creationId xmlns:a16="http://schemas.microsoft.com/office/drawing/2014/main" id="{824F0DAD-03DE-4E4F-B2E8-8188321D9588}"/>
                </a:ext>
              </a:extLst>
            </p:cNvPr>
            <p:cNvGrpSpPr>
              <a:grpSpLocks/>
            </p:cNvGrpSpPr>
            <p:nvPr/>
          </p:nvGrpSpPr>
          <p:grpSpPr bwMode="auto">
            <a:xfrm>
              <a:off x="4368" y="960"/>
              <a:ext cx="992" cy="2872"/>
              <a:chOff x="4738" y="1036"/>
              <a:chExt cx="992" cy="2872"/>
            </a:xfrm>
          </p:grpSpPr>
          <p:sp>
            <p:nvSpPr>
              <p:cNvPr id="102432" name="Line 32">
                <a:extLst>
                  <a:ext uri="{FF2B5EF4-FFF2-40B4-BE49-F238E27FC236}">
                    <a16:creationId xmlns:a16="http://schemas.microsoft.com/office/drawing/2014/main" id="{8CDF6993-C6E5-4974-8008-450AC3AE3D40}"/>
                  </a:ext>
                </a:extLst>
              </p:cNvPr>
              <p:cNvSpPr>
                <a:spLocks noChangeShapeType="1"/>
              </p:cNvSpPr>
              <p:nvPr/>
            </p:nvSpPr>
            <p:spPr bwMode="auto">
              <a:xfrm>
                <a:off x="4783" y="1176"/>
                <a:ext cx="593" cy="1"/>
              </a:xfrm>
              <a:prstGeom prst="line">
                <a:avLst/>
              </a:prstGeom>
              <a:noFill/>
              <a:ln w="76200">
                <a:solidFill>
                  <a:srgbClr val="0099FF"/>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grpSp>
            <p:nvGrpSpPr>
              <p:cNvPr id="28714" name="Group 33">
                <a:extLst>
                  <a:ext uri="{FF2B5EF4-FFF2-40B4-BE49-F238E27FC236}">
                    <a16:creationId xmlns:a16="http://schemas.microsoft.com/office/drawing/2014/main" id="{6E8A52C6-6043-44C2-8942-97892C061D16}"/>
                  </a:ext>
                </a:extLst>
              </p:cNvPr>
              <p:cNvGrpSpPr>
                <a:grpSpLocks/>
              </p:cNvGrpSpPr>
              <p:nvPr/>
            </p:nvGrpSpPr>
            <p:grpSpPr bwMode="auto">
              <a:xfrm>
                <a:off x="4738" y="1036"/>
                <a:ext cx="992" cy="2872"/>
                <a:chOff x="4738" y="1036"/>
                <a:chExt cx="992" cy="2872"/>
              </a:xfrm>
            </p:grpSpPr>
            <p:grpSp>
              <p:nvGrpSpPr>
                <p:cNvPr id="28715" name="Group 34">
                  <a:extLst>
                    <a:ext uri="{FF2B5EF4-FFF2-40B4-BE49-F238E27FC236}">
                      <a16:creationId xmlns:a16="http://schemas.microsoft.com/office/drawing/2014/main" id="{FFF6768A-4570-4A93-988D-172B0670BD46}"/>
                    </a:ext>
                  </a:extLst>
                </p:cNvPr>
                <p:cNvGrpSpPr>
                  <a:grpSpLocks noChangeAspect="1"/>
                </p:cNvGrpSpPr>
                <p:nvPr/>
              </p:nvGrpSpPr>
              <p:grpSpPr bwMode="auto">
                <a:xfrm>
                  <a:off x="5330" y="3633"/>
                  <a:ext cx="400" cy="275"/>
                  <a:chOff x="4560" y="2016"/>
                  <a:chExt cx="816" cy="912"/>
                </a:xfrm>
              </p:grpSpPr>
              <p:sp>
                <p:nvSpPr>
                  <p:cNvPr id="102435" name="Rectangle 35">
                    <a:extLst>
                      <a:ext uri="{FF2B5EF4-FFF2-40B4-BE49-F238E27FC236}">
                        <a16:creationId xmlns:a16="http://schemas.microsoft.com/office/drawing/2014/main" id="{91F00429-904F-4433-ADBC-403AE446DB6A}"/>
                      </a:ext>
                    </a:extLst>
                  </p:cNvPr>
                  <p:cNvSpPr>
                    <a:spLocks noChangeAspect="1" noChangeArrowheads="1"/>
                  </p:cNvSpPr>
                  <p:nvPr/>
                </p:nvSpPr>
                <p:spPr bwMode="auto">
                  <a:xfrm>
                    <a:off x="4560" y="1999"/>
                    <a:ext cx="816" cy="929"/>
                  </a:xfrm>
                  <a:prstGeom prst="rect">
                    <a:avLst/>
                  </a:prstGeom>
                  <a:gradFill rotWithShape="0">
                    <a:gsLst>
                      <a:gs pos="0">
                        <a:srgbClr val="00FF99">
                          <a:gamma/>
                          <a:tint val="39216"/>
                          <a:invGamma/>
                        </a:srgbClr>
                      </a:gs>
                      <a:gs pos="100000">
                        <a:srgbClr val="00FF99"/>
                      </a:gs>
                    </a:gsLst>
                    <a:path path="shape">
                      <a:fillToRect l="50000" t="50000" r="50000" b="50000"/>
                    </a:path>
                  </a:gradFill>
                  <a:ln w="12700">
                    <a:miter lim="800000"/>
                    <a:headEnd type="none" w="sm" len="sm"/>
                    <a:tailEnd type="none" w="sm" len="sm"/>
                  </a:ln>
                  <a:effectLst/>
                  <a:scene3d>
                    <a:camera prst="legacyObliqueTopLeft"/>
                    <a:lightRig rig="legacyFlat3" dir="b"/>
                  </a:scene3d>
                  <a:sp3d extrusionH="430200" prstMaterial="legacyMatte">
                    <a:bevelT w="13500" h="13500" prst="angle"/>
                    <a:bevelB w="13500" h="13500" prst="angle"/>
                    <a:extrusionClr>
                      <a:srgbClr val="00FF99"/>
                    </a:extrusionClr>
                  </a:sp3d>
                </p:spPr>
                <p:txBody>
                  <a:bodyPr wrap="none" anchor="ctr">
                    <a:flatTx/>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28732" name="Rectangle 36">
                    <a:extLst>
                      <a:ext uri="{FF2B5EF4-FFF2-40B4-BE49-F238E27FC236}">
                        <a16:creationId xmlns:a16="http://schemas.microsoft.com/office/drawing/2014/main" id="{6C3E425F-5962-47F8-BA24-4F62CA56654A}"/>
                      </a:ext>
                    </a:extLst>
                  </p:cNvPr>
                  <p:cNvSpPr>
                    <a:spLocks noChangeAspect="1" noChangeArrowheads="1"/>
                  </p:cNvSpPr>
                  <p:nvPr/>
                </p:nvSpPr>
                <p:spPr bwMode="auto">
                  <a:xfrm>
                    <a:off x="4560" y="2016"/>
                    <a:ext cx="816" cy="912"/>
                  </a:xfrm>
                  <a:prstGeom prst="rect">
                    <a:avLst/>
                  </a:prstGeom>
                  <a:gradFill rotWithShape="0">
                    <a:gsLst>
                      <a:gs pos="0">
                        <a:srgbClr val="9BFFD7"/>
                      </a:gs>
                      <a:gs pos="100000">
                        <a:srgbClr val="00FF99"/>
                      </a:gs>
                    </a:gsLst>
                    <a:path path="shape">
                      <a:fillToRect l="50000" t="50000" r="50000" b="50000"/>
                    </a:path>
                  </a:gradFill>
                  <a:ln w="9525">
                    <a:miter lim="800000"/>
                    <a:headEnd/>
                    <a:tailEnd/>
                  </a:ln>
                  <a:scene3d>
                    <a:camera prst="legacyObliqueTopLeft"/>
                    <a:lightRig rig="legacyFlat3" dir="b"/>
                  </a:scene3d>
                  <a:sp3d extrusionH="430200" prstMaterial="legacyMatte">
                    <a:bevelT w="13500" h="13500" prst="angle"/>
                    <a:bevelB w="13500" h="13500" prst="angle"/>
                    <a:extrusionClr>
                      <a:srgbClr val="00FF99"/>
                    </a:extrusionClr>
                    <a:contourClr>
                      <a:srgbClr val="9BFFD7"/>
                    </a:contourClr>
                  </a:sp3d>
                </p:spPr>
                <p:txBody>
                  <a:bodyPr wrap="none" anchor="ctr">
                    <a:flatTx/>
                  </a:bodyPr>
                  <a:lstStyle>
                    <a:lvl1pPr>
                      <a:defRPr sz="3600">
                        <a:solidFill>
                          <a:schemeClr val="accent2"/>
                        </a:solidFill>
                        <a:latin typeface="Times New Roman" panose="02020603050405020304" pitchFamily="18" charset="0"/>
                      </a:defRPr>
                    </a:lvl1pPr>
                    <a:lvl2pPr marL="742950" indent="-285750">
                      <a:defRPr sz="3600">
                        <a:solidFill>
                          <a:schemeClr val="accent2"/>
                        </a:solidFill>
                        <a:latin typeface="Times New Roman" panose="02020603050405020304" pitchFamily="18" charset="0"/>
                      </a:defRPr>
                    </a:lvl2pPr>
                    <a:lvl3pPr marL="1143000" indent="-228600">
                      <a:defRPr sz="3600">
                        <a:solidFill>
                          <a:schemeClr val="accent2"/>
                        </a:solidFill>
                        <a:latin typeface="Times New Roman" panose="02020603050405020304" pitchFamily="18" charset="0"/>
                      </a:defRPr>
                    </a:lvl3pPr>
                    <a:lvl4pPr marL="1600200" indent="-228600">
                      <a:defRPr sz="3600">
                        <a:solidFill>
                          <a:schemeClr val="accent2"/>
                        </a:solidFill>
                        <a:latin typeface="Times New Roman" panose="02020603050405020304" pitchFamily="18" charset="0"/>
                      </a:defRPr>
                    </a:lvl4pPr>
                    <a:lvl5pPr marL="2057400" indent="-228600">
                      <a:defRPr sz="3600">
                        <a:solidFill>
                          <a:schemeClr val="accent2"/>
                        </a:solidFill>
                        <a:latin typeface="Times New Roman" panose="02020603050405020304" pitchFamily="18" charset="0"/>
                      </a:defRPr>
                    </a:lvl5pPr>
                    <a:lvl6pPr marL="2514600" indent="-228600" eaLnBrk="0" fontAlgn="base" hangingPunct="0">
                      <a:spcBef>
                        <a:spcPct val="50000"/>
                      </a:spcBef>
                      <a:spcAft>
                        <a:spcPct val="0"/>
                      </a:spcAft>
                      <a:buChar char="•"/>
                      <a:defRPr sz="3600">
                        <a:solidFill>
                          <a:schemeClr val="accent2"/>
                        </a:solidFill>
                        <a:latin typeface="Times New Roman" panose="02020603050405020304" pitchFamily="18" charset="0"/>
                      </a:defRPr>
                    </a:lvl6pPr>
                    <a:lvl7pPr marL="2971800" indent="-228600" eaLnBrk="0" fontAlgn="base" hangingPunct="0">
                      <a:spcBef>
                        <a:spcPct val="50000"/>
                      </a:spcBef>
                      <a:spcAft>
                        <a:spcPct val="0"/>
                      </a:spcAft>
                      <a:buChar char="•"/>
                      <a:defRPr sz="3600">
                        <a:solidFill>
                          <a:schemeClr val="accent2"/>
                        </a:solidFill>
                        <a:latin typeface="Times New Roman" panose="02020603050405020304" pitchFamily="18" charset="0"/>
                      </a:defRPr>
                    </a:lvl7pPr>
                    <a:lvl8pPr marL="3429000" indent="-228600" eaLnBrk="0" fontAlgn="base" hangingPunct="0">
                      <a:spcBef>
                        <a:spcPct val="50000"/>
                      </a:spcBef>
                      <a:spcAft>
                        <a:spcPct val="0"/>
                      </a:spcAft>
                      <a:buChar char="•"/>
                      <a:defRPr sz="3600">
                        <a:solidFill>
                          <a:schemeClr val="accent2"/>
                        </a:solidFill>
                        <a:latin typeface="Times New Roman" panose="02020603050405020304" pitchFamily="18" charset="0"/>
                      </a:defRPr>
                    </a:lvl8pPr>
                    <a:lvl9pPr marL="3886200" indent="-228600" eaLnBrk="0" fontAlgn="base" hangingPunct="0">
                      <a:spcBef>
                        <a:spcPct val="50000"/>
                      </a:spcBef>
                      <a:spcAft>
                        <a:spcPct val="0"/>
                      </a:spcAft>
                      <a:buChar char="•"/>
                      <a:defRPr sz="3600">
                        <a:solidFill>
                          <a:schemeClr val="accent2"/>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en-US" sz="2000" b="1" i="0" u="none" strike="noStrike" kern="1200" cap="none" spc="0" normalizeH="0" baseline="0" noProof="0">
                        <a:ln>
                          <a:noFill/>
                        </a:ln>
                        <a:solidFill>
                          <a:srgbClr val="000000"/>
                        </a:solidFill>
                        <a:effectLst/>
                        <a:uLnTx/>
                        <a:uFillTx/>
                        <a:latin typeface="Arial" panose="020B0604020202020204" pitchFamily="34" charset="0"/>
                        <a:ea typeface="+mn-ea"/>
                        <a:cs typeface="+mn-cs"/>
                      </a:rPr>
                      <a:t>LRA</a:t>
                    </a:r>
                  </a:p>
                </p:txBody>
              </p:sp>
            </p:grpSp>
            <p:grpSp>
              <p:nvGrpSpPr>
                <p:cNvPr id="28716" name="Group 37">
                  <a:extLst>
                    <a:ext uri="{FF2B5EF4-FFF2-40B4-BE49-F238E27FC236}">
                      <a16:creationId xmlns:a16="http://schemas.microsoft.com/office/drawing/2014/main" id="{7B7C4E42-8A79-4964-B80B-6E8A62D4D886}"/>
                    </a:ext>
                  </a:extLst>
                </p:cNvPr>
                <p:cNvGrpSpPr>
                  <a:grpSpLocks noChangeAspect="1"/>
                </p:cNvGrpSpPr>
                <p:nvPr/>
              </p:nvGrpSpPr>
              <p:grpSpPr bwMode="auto">
                <a:xfrm>
                  <a:off x="4738" y="3633"/>
                  <a:ext cx="401" cy="275"/>
                  <a:chOff x="4560" y="2016"/>
                  <a:chExt cx="816" cy="912"/>
                </a:xfrm>
              </p:grpSpPr>
              <p:sp>
                <p:nvSpPr>
                  <p:cNvPr id="102438" name="Rectangle 38">
                    <a:extLst>
                      <a:ext uri="{FF2B5EF4-FFF2-40B4-BE49-F238E27FC236}">
                        <a16:creationId xmlns:a16="http://schemas.microsoft.com/office/drawing/2014/main" id="{7959FA5B-FA4C-4FD8-BD0C-C87B213E87ED}"/>
                      </a:ext>
                    </a:extLst>
                  </p:cNvPr>
                  <p:cNvSpPr>
                    <a:spLocks noChangeAspect="1" noChangeArrowheads="1"/>
                  </p:cNvSpPr>
                  <p:nvPr/>
                </p:nvSpPr>
                <p:spPr bwMode="auto">
                  <a:xfrm>
                    <a:off x="4559" y="1999"/>
                    <a:ext cx="816" cy="929"/>
                  </a:xfrm>
                  <a:prstGeom prst="rect">
                    <a:avLst/>
                  </a:prstGeom>
                  <a:gradFill rotWithShape="0">
                    <a:gsLst>
                      <a:gs pos="0">
                        <a:srgbClr val="00FF99">
                          <a:gamma/>
                          <a:tint val="39216"/>
                          <a:invGamma/>
                        </a:srgbClr>
                      </a:gs>
                      <a:gs pos="100000">
                        <a:srgbClr val="00FF99"/>
                      </a:gs>
                    </a:gsLst>
                    <a:path path="shape">
                      <a:fillToRect l="50000" t="50000" r="50000" b="50000"/>
                    </a:path>
                  </a:gradFill>
                  <a:ln w="12700">
                    <a:miter lim="800000"/>
                    <a:headEnd type="none" w="sm" len="sm"/>
                    <a:tailEnd type="none" w="sm" len="sm"/>
                  </a:ln>
                  <a:effectLst/>
                  <a:scene3d>
                    <a:camera prst="legacyObliqueTopLeft"/>
                    <a:lightRig rig="legacyFlat3" dir="b"/>
                  </a:scene3d>
                  <a:sp3d extrusionH="430200" prstMaterial="legacyMatte">
                    <a:bevelT w="13500" h="13500" prst="angle"/>
                    <a:bevelB w="13500" h="13500" prst="angle"/>
                    <a:extrusionClr>
                      <a:srgbClr val="00FF99"/>
                    </a:extrusionClr>
                  </a:sp3d>
                </p:spPr>
                <p:txBody>
                  <a:bodyPr wrap="none" anchor="ctr">
                    <a:flatTx/>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28730" name="Rectangle 39">
                    <a:extLst>
                      <a:ext uri="{FF2B5EF4-FFF2-40B4-BE49-F238E27FC236}">
                        <a16:creationId xmlns:a16="http://schemas.microsoft.com/office/drawing/2014/main" id="{E9812DDF-BCCA-48AD-89F5-3128C9C8DBA0}"/>
                      </a:ext>
                    </a:extLst>
                  </p:cNvPr>
                  <p:cNvSpPr>
                    <a:spLocks noChangeAspect="1" noChangeArrowheads="1"/>
                  </p:cNvSpPr>
                  <p:nvPr/>
                </p:nvSpPr>
                <p:spPr bwMode="auto">
                  <a:xfrm>
                    <a:off x="4560" y="2016"/>
                    <a:ext cx="816" cy="912"/>
                  </a:xfrm>
                  <a:prstGeom prst="rect">
                    <a:avLst/>
                  </a:prstGeom>
                  <a:gradFill rotWithShape="0">
                    <a:gsLst>
                      <a:gs pos="0">
                        <a:srgbClr val="9BFFD7"/>
                      </a:gs>
                      <a:gs pos="100000">
                        <a:srgbClr val="00FF99"/>
                      </a:gs>
                    </a:gsLst>
                    <a:path path="shape">
                      <a:fillToRect l="50000" t="50000" r="50000" b="50000"/>
                    </a:path>
                  </a:gradFill>
                  <a:ln w="9525">
                    <a:miter lim="800000"/>
                    <a:headEnd/>
                    <a:tailEnd/>
                  </a:ln>
                  <a:scene3d>
                    <a:camera prst="legacyObliqueTopLeft"/>
                    <a:lightRig rig="legacyFlat3" dir="b"/>
                  </a:scene3d>
                  <a:sp3d extrusionH="430200" prstMaterial="legacyMatte">
                    <a:bevelT w="13500" h="13500" prst="angle"/>
                    <a:bevelB w="13500" h="13500" prst="angle"/>
                    <a:extrusionClr>
                      <a:srgbClr val="00FF99"/>
                    </a:extrusionClr>
                    <a:contourClr>
                      <a:srgbClr val="9BFFD7"/>
                    </a:contourClr>
                  </a:sp3d>
                </p:spPr>
                <p:txBody>
                  <a:bodyPr wrap="none" anchor="ctr">
                    <a:flatTx/>
                  </a:bodyPr>
                  <a:lstStyle>
                    <a:lvl1pPr>
                      <a:defRPr sz="3600">
                        <a:solidFill>
                          <a:schemeClr val="accent2"/>
                        </a:solidFill>
                        <a:latin typeface="Times New Roman" panose="02020603050405020304" pitchFamily="18" charset="0"/>
                      </a:defRPr>
                    </a:lvl1pPr>
                    <a:lvl2pPr marL="742950" indent="-285750">
                      <a:defRPr sz="3600">
                        <a:solidFill>
                          <a:schemeClr val="accent2"/>
                        </a:solidFill>
                        <a:latin typeface="Times New Roman" panose="02020603050405020304" pitchFamily="18" charset="0"/>
                      </a:defRPr>
                    </a:lvl2pPr>
                    <a:lvl3pPr marL="1143000" indent="-228600">
                      <a:defRPr sz="3600">
                        <a:solidFill>
                          <a:schemeClr val="accent2"/>
                        </a:solidFill>
                        <a:latin typeface="Times New Roman" panose="02020603050405020304" pitchFamily="18" charset="0"/>
                      </a:defRPr>
                    </a:lvl3pPr>
                    <a:lvl4pPr marL="1600200" indent="-228600">
                      <a:defRPr sz="3600">
                        <a:solidFill>
                          <a:schemeClr val="accent2"/>
                        </a:solidFill>
                        <a:latin typeface="Times New Roman" panose="02020603050405020304" pitchFamily="18" charset="0"/>
                      </a:defRPr>
                    </a:lvl4pPr>
                    <a:lvl5pPr marL="2057400" indent="-228600">
                      <a:defRPr sz="3600">
                        <a:solidFill>
                          <a:schemeClr val="accent2"/>
                        </a:solidFill>
                        <a:latin typeface="Times New Roman" panose="02020603050405020304" pitchFamily="18" charset="0"/>
                      </a:defRPr>
                    </a:lvl5pPr>
                    <a:lvl6pPr marL="2514600" indent="-228600" eaLnBrk="0" fontAlgn="base" hangingPunct="0">
                      <a:spcBef>
                        <a:spcPct val="50000"/>
                      </a:spcBef>
                      <a:spcAft>
                        <a:spcPct val="0"/>
                      </a:spcAft>
                      <a:buChar char="•"/>
                      <a:defRPr sz="3600">
                        <a:solidFill>
                          <a:schemeClr val="accent2"/>
                        </a:solidFill>
                        <a:latin typeface="Times New Roman" panose="02020603050405020304" pitchFamily="18" charset="0"/>
                      </a:defRPr>
                    </a:lvl6pPr>
                    <a:lvl7pPr marL="2971800" indent="-228600" eaLnBrk="0" fontAlgn="base" hangingPunct="0">
                      <a:spcBef>
                        <a:spcPct val="50000"/>
                      </a:spcBef>
                      <a:spcAft>
                        <a:spcPct val="0"/>
                      </a:spcAft>
                      <a:buChar char="•"/>
                      <a:defRPr sz="3600">
                        <a:solidFill>
                          <a:schemeClr val="accent2"/>
                        </a:solidFill>
                        <a:latin typeface="Times New Roman" panose="02020603050405020304" pitchFamily="18" charset="0"/>
                      </a:defRPr>
                    </a:lvl7pPr>
                    <a:lvl8pPr marL="3429000" indent="-228600" eaLnBrk="0" fontAlgn="base" hangingPunct="0">
                      <a:spcBef>
                        <a:spcPct val="50000"/>
                      </a:spcBef>
                      <a:spcAft>
                        <a:spcPct val="0"/>
                      </a:spcAft>
                      <a:buChar char="•"/>
                      <a:defRPr sz="3600">
                        <a:solidFill>
                          <a:schemeClr val="accent2"/>
                        </a:solidFill>
                        <a:latin typeface="Times New Roman" panose="02020603050405020304" pitchFamily="18" charset="0"/>
                      </a:defRPr>
                    </a:lvl8pPr>
                    <a:lvl9pPr marL="3886200" indent="-228600" eaLnBrk="0" fontAlgn="base" hangingPunct="0">
                      <a:spcBef>
                        <a:spcPct val="50000"/>
                      </a:spcBef>
                      <a:spcAft>
                        <a:spcPct val="0"/>
                      </a:spcAft>
                      <a:buChar char="•"/>
                      <a:defRPr sz="3600">
                        <a:solidFill>
                          <a:schemeClr val="accent2"/>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en-US" sz="2000" b="1" i="0" u="none" strike="noStrike" kern="1200" cap="none" spc="0" normalizeH="0" baseline="0" noProof="0">
                        <a:ln>
                          <a:noFill/>
                        </a:ln>
                        <a:solidFill>
                          <a:srgbClr val="000000"/>
                        </a:solidFill>
                        <a:effectLst/>
                        <a:uLnTx/>
                        <a:uFillTx/>
                        <a:latin typeface="Arial" panose="020B0604020202020204" pitchFamily="34" charset="0"/>
                        <a:ea typeface="+mn-ea"/>
                        <a:cs typeface="+mn-cs"/>
                      </a:rPr>
                      <a:t>LRA</a:t>
                    </a:r>
                  </a:p>
                </p:txBody>
              </p:sp>
            </p:grpSp>
            <p:sp>
              <p:nvSpPr>
                <p:cNvPr id="102440" name="Line 40">
                  <a:extLst>
                    <a:ext uri="{FF2B5EF4-FFF2-40B4-BE49-F238E27FC236}">
                      <a16:creationId xmlns:a16="http://schemas.microsoft.com/office/drawing/2014/main" id="{2E5F609F-0AD3-4EA8-A803-78D10D55108D}"/>
                    </a:ext>
                  </a:extLst>
                </p:cNvPr>
                <p:cNvSpPr>
                  <a:spLocks noChangeShapeType="1"/>
                </p:cNvSpPr>
                <p:nvPr/>
              </p:nvSpPr>
              <p:spPr bwMode="auto">
                <a:xfrm>
                  <a:off x="5234" y="3015"/>
                  <a:ext cx="237" cy="544"/>
                </a:xfrm>
                <a:prstGeom prst="line">
                  <a:avLst/>
                </a:prstGeom>
                <a:noFill/>
                <a:ln w="76200">
                  <a:solidFill>
                    <a:srgbClr val="0099FF"/>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102441" name="Line 41">
                  <a:extLst>
                    <a:ext uri="{FF2B5EF4-FFF2-40B4-BE49-F238E27FC236}">
                      <a16:creationId xmlns:a16="http://schemas.microsoft.com/office/drawing/2014/main" id="{8CE2D551-AB22-4BAC-A615-384302BAE48B}"/>
                    </a:ext>
                  </a:extLst>
                </p:cNvPr>
                <p:cNvSpPr>
                  <a:spLocks noChangeShapeType="1"/>
                </p:cNvSpPr>
                <p:nvPr/>
              </p:nvSpPr>
              <p:spPr bwMode="auto">
                <a:xfrm flipH="1">
                  <a:off x="4905" y="3022"/>
                  <a:ext cx="314" cy="544"/>
                </a:xfrm>
                <a:prstGeom prst="line">
                  <a:avLst/>
                </a:prstGeom>
                <a:noFill/>
                <a:ln w="76200">
                  <a:solidFill>
                    <a:srgbClr val="0099FF"/>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102442" name="Line 42">
                  <a:extLst>
                    <a:ext uri="{FF2B5EF4-FFF2-40B4-BE49-F238E27FC236}">
                      <a16:creationId xmlns:a16="http://schemas.microsoft.com/office/drawing/2014/main" id="{956B4C4D-DA23-4CA8-B745-6467ADDED51F}"/>
                    </a:ext>
                  </a:extLst>
                </p:cNvPr>
                <p:cNvSpPr>
                  <a:spLocks noChangeShapeType="1"/>
                </p:cNvSpPr>
                <p:nvPr/>
              </p:nvSpPr>
              <p:spPr bwMode="auto">
                <a:xfrm>
                  <a:off x="5234" y="1176"/>
                  <a:ext cx="0" cy="1855"/>
                </a:xfrm>
                <a:prstGeom prst="line">
                  <a:avLst/>
                </a:prstGeom>
                <a:noFill/>
                <a:ln w="76200">
                  <a:solidFill>
                    <a:srgbClr val="0099FF"/>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grpSp>
              <p:nvGrpSpPr>
                <p:cNvPr id="28720" name="Group 43">
                  <a:extLst>
                    <a:ext uri="{FF2B5EF4-FFF2-40B4-BE49-F238E27FC236}">
                      <a16:creationId xmlns:a16="http://schemas.microsoft.com/office/drawing/2014/main" id="{CD9BE455-EA87-4E18-85BF-5629A3B0841B}"/>
                    </a:ext>
                  </a:extLst>
                </p:cNvPr>
                <p:cNvGrpSpPr>
                  <a:grpSpLocks noChangeAspect="1"/>
                </p:cNvGrpSpPr>
                <p:nvPr/>
              </p:nvGrpSpPr>
              <p:grpSpPr bwMode="auto">
                <a:xfrm>
                  <a:off x="5057" y="1036"/>
                  <a:ext cx="401" cy="275"/>
                  <a:chOff x="4560" y="2016"/>
                  <a:chExt cx="816" cy="912"/>
                </a:xfrm>
              </p:grpSpPr>
              <p:sp>
                <p:nvSpPr>
                  <p:cNvPr id="102444" name="Rectangle 44">
                    <a:extLst>
                      <a:ext uri="{FF2B5EF4-FFF2-40B4-BE49-F238E27FC236}">
                        <a16:creationId xmlns:a16="http://schemas.microsoft.com/office/drawing/2014/main" id="{E77F3387-ED7E-419B-92F7-D373B7E94B9B}"/>
                      </a:ext>
                    </a:extLst>
                  </p:cNvPr>
                  <p:cNvSpPr>
                    <a:spLocks noChangeAspect="1" noChangeArrowheads="1"/>
                  </p:cNvSpPr>
                  <p:nvPr/>
                </p:nvSpPr>
                <p:spPr bwMode="auto">
                  <a:xfrm>
                    <a:off x="4559" y="2015"/>
                    <a:ext cx="816" cy="914"/>
                  </a:xfrm>
                  <a:prstGeom prst="rect">
                    <a:avLst/>
                  </a:prstGeom>
                  <a:gradFill rotWithShape="0">
                    <a:gsLst>
                      <a:gs pos="0">
                        <a:srgbClr val="FF99CC">
                          <a:gamma/>
                          <a:tint val="0"/>
                          <a:invGamma/>
                        </a:srgbClr>
                      </a:gs>
                      <a:gs pos="100000">
                        <a:srgbClr val="FF99CC"/>
                      </a:gs>
                    </a:gsLst>
                    <a:path path="shape">
                      <a:fillToRect l="50000" t="50000" r="50000" b="50000"/>
                    </a:path>
                  </a:gradFill>
                  <a:ln w="12700">
                    <a:miter lim="800000"/>
                    <a:headEnd type="none" w="sm" len="sm"/>
                    <a:tailEnd type="none" w="sm" len="sm"/>
                  </a:ln>
                  <a:effectLst/>
                  <a:scene3d>
                    <a:camera prst="legacyObliqueTopLeft"/>
                    <a:lightRig rig="legacyFlat3" dir="b"/>
                  </a:scene3d>
                  <a:sp3d extrusionH="430200" prstMaterial="legacyMatte">
                    <a:bevelT w="13500" h="13500" prst="angle"/>
                    <a:bevelB w="13500" h="13500" prst="angle"/>
                    <a:extrusionClr>
                      <a:srgbClr val="FF99CC"/>
                    </a:extrusionClr>
                  </a:sp3d>
                </p:spPr>
                <p:txBody>
                  <a:bodyPr wrap="none" anchor="ctr">
                    <a:flatTx/>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28728" name="Rectangle 45">
                    <a:extLst>
                      <a:ext uri="{FF2B5EF4-FFF2-40B4-BE49-F238E27FC236}">
                        <a16:creationId xmlns:a16="http://schemas.microsoft.com/office/drawing/2014/main" id="{4A14FF04-AD23-44ED-A8D8-21D344CDC335}"/>
                      </a:ext>
                    </a:extLst>
                  </p:cNvPr>
                  <p:cNvSpPr>
                    <a:spLocks noChangeAspect="1" noChangeArrowheads="1"/>
                  </p:cNvSpPr>
                  <p:nvPr/>
                </p:nvSpPr>
                <p:spPr bwMode="auto">
                  <a:xfrm>
                    <a:off x="4560" y="2016"/>
                    <a:ext cx="816" cy="912"/>
                  </a:xfrm>
                  <a:prstGeom prst="rect">
                    <a:avLst/>
                  </a:prstGeom>
                  <a:gradFill rotWithShape="0">
                    <a:gsLst>
                      <a:gs pos="0">
                        <a:srgbClr val="FFFFFF"/>
                      </a:gs>
                      <a:gs pos="100000">
                        <a:srgbClr val="FF99CC"/>
                      </a:gs>
                    </a:gsLst>
                    <a:path path="shape">
                      <a:fillToRect l="50000" t="50000" r="50000" b="50000"/>
                    </a:path>
                  </a:gradFill>
                  <a:ln w="9525">
                    <a:miter lim="800000"/>
                    <a:headEnd/>
                    <a:tailEnd/>
                  </a:ln>
                  <a:scene3d>
                    <a:camera prst="legacyObliqueTopLeft"/>
                    <a:lightRig rig="legacyFlat3" dir="b"/>
                  </a:scene3d>
                  <a:sp3d extrusionH="430200" prstMaterial="legacyMatte">
                    <a:bevelT w="13500" h="13500" prst="angle"/>
                    <a:bevelB w="13500" h="13500" prst="angle"/>
                    <a:extrusionClr>
                      <a:srgbClr val="FF99CC"/>
                    </a:extrusionClr>
                    <a:contourClr>
                      <a:srgbClr val="FFFFFF"/>
                    </a:contourClr>
                  </a:sp3d>
                </p:spPr>
                <p:txBody>
                  <a:bodyPr wrap="none" anchor="ctr">
                    <a:flatTx/>
                  </a:bodyPr>
                  <a:lstStyle>
                    <a:lvl1pPr>
                      <a:defRPr sz="3600">
                        <a:solidFill>
                          <a:schemeClr val="accent2"/>
                        </a:solidFill>
                        <a:latin typeface="Times New Roman" panose="02020603050405020304" pitchFamily="18" charset="0"/>
                      </a:defRPr>
                    </a:lvl1pPr>
                    <a:lvl2pPr marL="742950" indent="-285750">
                      <a:defRPr sz="3600">
                        <a:solidFill>
                          <a:schemeClr val="accent2"/>
                        </a:solidFill>
                        <a:latin typeface="Times New Roman" panose="02020603050405020304" pitchFamily="18" charset="0"/>
                      </a:defRPr>
                    </a:lvl2pPr>
                    <a:lvl3pPr marL="1143000" indent="-228600">
                      <a:defRPr sz="3600">
                        <a:solidFill>
                          <a:schemeClr val="accent2"/>
                        </a:solidFill>
                        <a:latin typeface="Times New Roman" panose="02020603050405020304" pitchFamily="18" charset="0"/>
                      </a:defRPr>
                    </a:lvl3pPr>
                    <a:lvl4pPr marL="1600200" indent="-228600">
                      <a:defRPr sz="3600">
                        <a:solidFill>
                          <a:schemeClr val="accent2"/>
                        </a:solidFill>
                        <a:latin typeface="Times New Roman" panose="02020603050405020304" pitchFamily="18" charset="0"/>
                      </a:defRPr>
                    </a:lvl4pPr>
                    <a:lvl5pPr marL="2057400" indent="-228600">
                      <a:defRPr sz="3600">
                        <a:solidFill>
                          <a:schemeClr val="accent2"/>
                        </a:solidFill>
                        <a:latin typeface="Times New Roman" panose="02020603050405020304" pitchFamily="18" charset="0"/>
                      </a:defRPr>
                    </a:lvl5pPr>
                    <a:lvl6pPr marL="2514600" indent="-228600" eaLnBrk="0" fontAlgn="base" hangingPunct="0">
                      <a:spcBef>
                        <a:spcPct val="50000"/>
                      </a:spcBef>
                      <a:spcAft>
                        <a:spcPct val="0"/>
                      </a:spcAft>
                      <a:buChar char="•"/>
                      <a:defRPr sz="3600">
                        <a:solidFill>
                          <a:schemeClr val="accent2"/>
                        </a:solidFill>
                        <a:latin typeface="Times New Roman" panose="02020603050405020304" pitchFamily="18" charset="0"/>
                      </a:defRPr>
                    </a:lvl6pPr>
                    <a:lvl7pPr marL="2971800" indent="-228600" eaLnBrk="0" fontAlgn="base" hangingPunct="0">
                      <a:spcBef>
                        <a:spcPct val="50000"/>
                      </a:spcBef>
                      <a:spcAft>
                        <a:spcPct val="0"/>
                      </a:spcAft>
                      <a:buChar char="•"/>
                      <a:defRPr sz="3600">
                        <a:solidFill>
                          <a:schemeClr val="accent2"/>
                        </a:solidFill>
                        <a:latin typeface="Times New Roman" panose="02020603050405020304" pitchFamily="18" charset="0"/>
                      </a:defRPr>
                    </a:lvl7pPr>
                    <a:lvl8pPr marL="3429000" indent="-228600" eaLnBrk="0" fontAlgn="base" hangingPunct="0">
                      <a:spcBef>
                        <a:spcPct val="50000"/>
                      </a:spcBef>
                      <a:spcAft>
                        <a:spcPct val="0"/>
                      </a:spcAft>
                      <a:buChar char="•"/>
                      <a:defRPr sz="3600">
                        <a:solidFill>
                          <a:schemeClr val="accent2"/>
                        </a:solidFill>
                        <a:latin typeface="Times New Roman" panose="02020603050405020304" pitchFamily="18" charset="0"/>
                      </a:defRPr>
                    </a:lvl8pPr>
                    <a:lvl9pPr marL="3886200" indent="-228600" eaLnBrk="0" fontAlgn="base" hangingPunct="0">
                      <a:spcBef>
                        <a:spcPct val="50000"/>
                      </a:spcBef>
                      <a:spcAft>
                        <a:spcPct val="0"/>
                      </a:spcAft>
                      <a:buChar char="•"/>
                      <a:defRPr sz="3600">
                        <a:solidFill>
                          <a:schemeClr val="accent2"/>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en-US" sz="2000" b="1" i="0" u="none" strike="noStrike" kern="1200" cap="none" spc="0" normalizeH="0" baseline="0" noProof="0">
                        <a:ln>
                          <a:noFill/>
                        </a:ln>
                        <a:solidFill>
                          <a:srgbClr val="000000"/>
                        </a:solidFill>
                        <a:effectLst/>
                        <a:uLnTx/>
                        <a:uFillTx/>
                        <a:latin typeface="Arial" panose="020B0604020202020204" pitchFamily="34" charset="0"/>
                        <a:ea typeface="+mn-ea"/>
                        <a:cs typeface="+mn-cs"/>
                      </a:rPr>
                      <a:t>CA</a:t>
                    </a:r>
                  </a:p>
                </p:txBody>
              </p:sp>
            </p:grpSp>
            <p:grpSp>
              <p:nvGrpSpPr>
                <p:cNvPr id="28721" name="Group 46">
                  <a:extLst>
                    <a:ext uri="{FF2B5EF4-FFF2-40B4-BE49-F238E27FC236}">
                      <a16:creationId xmlns:a16="http://schemas.microsoft.com/office/drawing/2014/main" id="{5090C12A-EF00-45C1-BD4E-B3D67268FBEC}"/>
                    </a:ext>
                  </a:extLst>
                </p:cNvPr>
                <p:cNvGrpSpPr>
                  <a:grpSpLocks noChangeAspect="1"/>
                </p:cNvGrpSpPr>
                <p:nvPr/>
              </p:nvGrpSpPr>
              <p:grpSpPr bwMode="auto">
                <a:xfrm>
                  <a:off x="5057" y="1639"/>
                  <a:ext cx="401" cy="275"/>
                  <a:chOff x="4560" y="2016"/>
                  <a:chExt cx="816" cy="912"/>
                </a:xfrm>
              </p:grpSpPr>
              <p:sp>
                <p:nvSpPr>
                  <p:cNvPr id="102447" name="Rectangle 47">
                    <a:extLst>
                      <a:ext uri="{FF2B5EF4-FFF2-40B4-BE49-F238E27FC236}">
                        <a16:creationId xmlns:a16="http://schemas.microsoft.com/office/drawing/2014/main" id="{C3E11A32-7476-4F09-82E6-7A16A8DF5197}"/>
                      </a:ext>
                    </a:extLst>
                  </p:cNvPr>
                  <p:cNvSpPr>
                    <a:spLocks noChangeAspect="1" noChangeArrowheads="1"/>
                  </p:cNvSpPr>
                  <p:nvPr/>
                </p:nvSpPr>
                <p:spPr bwMode="auto">
                  <a:xfrm>
                    <a:off x="4559" y="2015"/>
                    <a:ext cx="816" cy="914"/>
                  </a:xfrm>
                  <a:prstGeom prst="rect">
                    <a:avLst/>
                  </a:prstGeom>
                  <a:gradFill rotWithShape="0">
                    <a:gsLst>
                      <a:gs pos="0">
                        <a:srgbClr val="FF99CC">
                          <a:gamma/>
                          <a:tint val="0"/>
                          <a:invGamma/>
                        </a:srgbClr>
                      </a:gs>
                      <a:gs pos="100000">
                        <a:srgbClr val="FF99CC"/>
                      </a:gs>
                    </a:gsLst>
                    <a:path path="shape">
                      <a:fillToRect l="50000" t="50000" r="50000" b="50000"/>
                    </a:path>
                  </a:gradFill>
                  <a:ln w="12700">
                    <a:miter lim="800000"/>
                    <a:headEnd type="none" w="sm" len="sm"/>
                    <a:tailEnd type="none" w="sm" len="sm"/>
                  </a:ln>
                  <a:effectLst/>
                  <a:scene3d>
                    <a:camera prst="legacyObliqueTopLeft"/>
                    <a:lightRig rig="legacyFlat3" dir="b"/>
                  </a:scene3d>
                  <a:sp3d extrusionH="430200" prstMaterial="legacyMatte">
                    <a:bevelT w="13500" h="13500" prst="angle"/>
                    <a:bevelB w="13500" h="13500" prst="angle"/>
                    <a:extrusionClr>
                      <a:srgbClr val="FF99CC"/>
                    </a:extrusionClr>
                  </a:sp3d>
                </p:spPr>
                <p:txBody>
                  <a:bodyPr wrap="none" anchor="ctr">
                    <a:flatTx/>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28726" name="Rectangle 48">
                    <a:extLst>
                      <a:ext uri="{FF2B5EF4-FFF2-40B4-BE49-F238E27FC236}">
                        <a16:creationId xmlns:a16="http://schemas.microsoft.com/office/drawing/2014/main" id="{00AC883C-4993-41CD-9056-D5A568EA3345}"/>
                      </a:ext>
                    </a:extLst>
                  </p:cNvPr>
                  <p:cNvSpPr>
                    <a:spLocks noChangeAspect="1" noChangeArrowheads="1"/>
                  </p:cNvSpPr>
                  <p:nvPr/>
                </p:nvSpPr>
                <p:spPr bwMode="auto">
                  <a:xfrm>
                    <a:off x="4560" y="2016"/>
                    <a:ext cx="816" cy="912"/>
                  </a:xfrm>
                  <a:prstGeom prst="rect">
                    <a:avLst/>
                  </a:prstGeom>
                  <a:gradFill rotWithShape="0">
                    <a:gsLst>
                      <a:gs pos="0">
                        <a:srgbClr val="FFFFFF"/>
                      </a:gs>
                      <a:gs pos="100000">
                        <a:srgbClr val="FF99CC"/>
                      </a:gs>
                    </a:gsLst>
                    <a:path path="shape">
                      <a:fillToRect l="50000" t="50000" r="50000" b="50000"/>
                    </a:path>
                  </a:gradFill>
                  <a:ln w="9525">
                    <a:miter lim="800000"/>
                    <a:headEnd/>
                    <a:tailEnd/>
                  </a:ln>
                  <a:scene3d>
                    <a:camera prst="legacyObliqueTopLeft"/>
                    <a:lightRig rig="legacyFlat3" dir="b"/>
                  </a:scene3d>
                  <a:sp3d extrusionH="430200" prstMaterial="legacyMatte">
                    <a:bevelT w="13500" h="13500" prst="angle"/>
                    <a:bevelB w="13500" h="13500" prst="angle"/>
                    <a:extrusionClr>
                      <a:srgbClr val="FF99CC"/>
                    </a:extrusionClr>
                    <a:contourClr>
                      <a:srgbClr val="FFFFFF"/>
                    </a:contourClr>
                  </a:sp3d>
                </p:spPr>
                <p:txBody>
                  <a:bodyPr wrap="none" anchor="ctr">
                    <a:flatTx/>
                  </a:bodyPr>
                  <a:lstStyle>
                    <a:lvl1pPr>
                      <a:defRPr sz="3600">
                        <a:solidFill>
                          <a:schemeClr val="accent2"/>
                        </a:solidFill>
                        <a:latin typeface="Times New Roman" panose="02020603050405020304" pitchFamily="18" charset="0"/>
                      </a:defRPr>
                    </a:lvl1pPr>
                    <a:lvl2pPr marL="742950" indent="-285750">
                      <a:defRPr sz="3600">
                        <a:solidFill>
                          <a:schemeClr val="accent2"/>
                        </a:solidFill>
                        <a:latin typeface="Times New Roman" panose="02020603050405020304" pitchFamily="18" charset="0"/>
                      </a:defRPr>
                    </a:lvl2pPr>
                    <a:lvl3pPr marL="1143000" indent="-228600">
                      <a:defRPr sz="3600">
                        <a:solidFill>
                          <a:schemeClr val="accent2"/>
                        </a:solidFill>
                        <a:latin typeface="Times New Roman" panose="02020603050405020304" pitchFamily="18" charset="0"/>
                      </a:defRPr>
                    </a:lvl3pPr>
                    <a:lvl4pPr marL="1600200" indent="-228600">
                      <a:defRPr sz="3600">
                        <a:solidFill>
                          <a:schemeClr val="accent2"/>
                        </a:solidFill>
                        <a:latin typeface="Times New Roman" panose="02020603050405020304" pitchFamily="18" charset="0"/>
                      </a:defRPr>
                    </a:lvl4pPr>
                    <a:lvl5pPr marL="2057400" indent="-228600">
                      <a:defRPr sz="3600">
                        <a:solidFill>
                          <a:schemeClr val="accent2"/>
                        </a:solidFill>
                        <a:latin typeface="Times New Roman" panose="02020603050405020304" pitchFamily="18" charset="0"/>
                      </a:defRPr>
                    </a:lvl5pPr>
                    <a:lvl6pPr marL="2514600" indent="-228600" eaLnBrk="0" fontAlgn="base" hangingPunct="0">
                      <a:spcBef>
                        <a:spcPct val="50000"/>
                      </a:spcBef>
                      <a:spcAft>
                        <a:spcPct val="0"/>
                      </a:spcAft>
                      <a:buChar char="•"/>
                      <a:defRPr sz="3600">
                        <a:solidFill>
                          <a:schemeClr val="accent2"/>
                        </a:solidFill>
                        <a:latin typeface="Times New Roman" panose="02020603050405020304" pitchFamily="18" charset="0"/>
                      </a:defRPr>
                    </a:lvl6pPr>
                    <a:lvl7pPr marL="2971800" indent="-228600" eaLnBrk="0" fontAlgn="base" hangingPunct="0">
                      <a:spcBef>
                        <a:spcPct val="50000"/>
                      </a:spcBef>
                      <a:spcAft>
                        <a:spcPct val="0"/>
                      </a:spcAft>
                      <a:buChar char="•"/>
                      <a:defRPr sz="3600">
                        <a:solidFill>
                          <a:schemeClr val="accent2"/>
                        </a:solidFill>
                        <a:latin typeface="Times New Roman" panose="02020603050405020304" pitchFamily="18" charset="0"/>
                      </a:defRPr>
                    </a:lvl7pPr>
                    <a:lvl8pPr marL="3429000" indent="-228600" eaLnBrk="0" fontAlgn="base" hangingPunct="0">
                      <a:spcBef>
                        <a:spcPct val="50000"/>
                      </a:spcBef>
                      <a:spcAft>
                        <a:spcPct val="0"/>
                      </a:spcAft>
                      <a:buChar char="•"/>
                      <a:defRPr sz="3600">
                        <a:solidFill>
                          <a:schemeClr val="accent2"/>
                        </a:solidFill>
                        <a:latin typeface="Times New Roman" panose="02020603050405020304" pitchFamily="18" charset="0"/>
                      </a:defRPr>
                    </a:lvl8pPr>
                    <a:lvl9pPr marL="3886200" indent="-228600" eaLnBrk="0" fontAlgn="base" hangingPunct="0">
                      <a:spcBef>
                        <a:spcPct val="50000"/>
                      </a:spcBef>
                      <a:spcAft>
                        <a:spcPct val="0"/>
                      </a:spcAft>
                      <a:buChar char="•"/>
                      <a:defRPr sz="3600">
                        <a:solidFill>
                          <a:schemeClr val="accent2"/>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en-US" sz="2000" b="1" i="0" u="none" strike="noStrike" kern="1200" cap="none" spc="0" normalizeH="0" baseline="0" noProof="0">
                        <a:ln>
                          <a:noFill/>
                        </a:ln>
                        <a:solidFill>
                          <a:srgbClr val="000000"/>
                        </a:solidFill>
                        <a:effectLst/>
                        <a:uLnTx/>
                        <a:uFillTx/>
                        <a:latin typeface="Arial" panose="020B0604020202020204" pitchFamily="34" charset="0"/>
                        <a:ea typeface="+mn-ea"/>
                        <a:cs typeface="+mn-cs"/>
                      </a:rPr>
                      <a:t>CA</a:t>
                    </a:r>
                  </a:p>
                </p:txBody>
              </p:sp>
            </p:grpSp>
            <p:grpSp>
              <p:nvGrpSpPr>
                <p:cNvPr id="28722" name="Group 49">
                  <a:extLst>
                    <a:ext uri="{FF2B5EF4-FFF2-40B4-BE49-F238E27FC236}">
                      <a16:creationId xmlns:a16="http://schemas.microsoft.com/office/drawing/2014/main" id="{B7A1B839-C0BF-445C-8E0A-13A6D3CD8FC9}"/>
                    </a:ext>
                  </a:extLst>
                </p:cNvPr>
                <p:cNvGrpSpPr>
                  <a:grpSpLocks noChangeAspect="1"/>
                </p:cNvGrpSpPr>
                <p:nvPr/>
              </p:nvGrpSpPr>
              <p:grpSpPr bwMode="auto">
                <a:xfrm>
                  <a:off x="5057" y="2289"/>
                  <a:ext cx="401" cy="274"/>
                  <a:chOff x="4560" y="2016"/>
                  <a:chExt cx="816" cy="912"/>
                </a:xfrm>
              </p:grpSpPr>
              <p:sp>
                <p:nvSpPr>
                  <p:cNvPr id="102450" name="Rectangle 50">
                    <a:extLst>
                      <a:ext uri="{FF2B5EF4-FFF2-40B4-BE49-F238E27FC236}">
                        <a16:creationId xmlns:a16="http://schemas.microsoft.com/office/drawing/2014/main" id="{2BD22401-E5A6-4F0D-8FBA-214518B1D275}"/>
                      </a:ext>
                    </a:extLst>
                  </p:cNvPr>
                  <p:cNvSpPr>
                    <a:spLocks noChangeAspect="1" noChangeArrowheads="1"/>
                  </p:cNvSpPr>
                  <p:nvPr/>
                </p:nvSpPr>
                <p:spPr bwMode="auto">
                  <a:xfrm>
                    <a:off x="4559" y="2015"/>
                    <a:ext cx="816" cy="913"/>
                  </a:xfrm>
                  <a:prstGeom prst="rect">
                    <a:avLst/>
                  </a:prstGeom>
                  <a:gradFill rotWithShape="0">
                    <a:gsLst>
                      <a:gs pos="0">
                        <a:srgbClr val="99CCFF">
                          <a:gamma/>
                          <a:tint val="42353"/>
                          <a:invGamma/>
                        </a:srgbClr>
                      </a:gs>
                      <a:gs pos="100000">
                        <a:srgbClr val="99CCFF"/>
                      </a:gs>
                    </a:gsLst>
                    <a:path path="shape">
                      <a:fillToRect l="50000" t="50000" r="50000" b="50000"/>
                    </a:path>
                  </a:gradFill>
                  <a:ln w="12700">
                    <a:miter lim="800000"/>
                    <a:headEnd type="none" w="sm" len="sm"/>
                    <a:tailEnd type="none" w="sm" len="sm"/>
                  </a:ln>
                  <a:effectLst/>
                  <a:scene3d>
                    <a:camera prst="legacyObliqueTopLeft"/>
                    <a:lightRig rig="legacyFlat3" dir="b"/>
                  </a:scene3d>
                  <a:sp3d extrusionH="430200" prstMaterial="legacyMatte">
                    <a:bevelT w="13500" h="13500" prst="angle"/>
                    <a:bevelB w="13500" h="13500" prst="angle"/>
                    <a:extrusionClr>
                      <a:srgbClr val="99CCFF"/>
                    </a:extrusionClr>
                  </a:sp3d>
                </p:spPr>
                <p:txBody>
                  <a:bodyPr wrap="none" anchor="ctr">
                    <a:flatTx/>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28724" name="Rectangle 51">
                    <a:extLst>
                      <a:ext uri="{FF2B5EF4-FFF2-40B4-BE49-F238E27FC236}">
                        <a16:creationId xmlns:a16="http://schemas.microsoft.com/office/drawing/2014/main" id="{B7FFC36E-430B-40D5-B798-BBA2FC9462E6}"/>
                      </a:ext>
                    </a:extLst>
                  </p:cNvPr>
                  <p:cNvSpPr>
                    <a:spLocks noChangeAspect="1" noChangeArrowheads="1"/>
                  </p:cNvSpPr>
                  <p:nvPr/>
                </p:nvSpPr>
                <p:spPr bwMode="auto">
                  <a:xfrm>
                    <a:off x="4560" y="2016"/>
                    <a:ext cx="816" cy="912"/>
                  </a:xfrm>
                  <a:prstGeom prst="rect">
                    <a:avLst/>
                  </a:prstGeom>
                  <a:gradFill rotWithShape="0">
                    <a:gsLst>
                      <a:gs pos="0">
                        <a:srgbClr val="D4E9FF"/>
                      </a:gs>
                      <a:gs pos="100000">
                        <a:srgbClr val="99CCFF"/>
                      </a:gs>
                    </a:gsLst>
                    <a:path path="shape">
                      <a:fillToRect l="50000" t="50000" r="50000" b="50000"/>
                    </a:path>
                  </a:gradFill>
                  <a:ln w="9525">
                    <a:miter lim="800000"/>
                    <a:headEnd/>
                    <a:tailEnd/>
                  </a:ln>
                  <a:scene3d>
                    <a:camera prst="legacyObliqueTopLeft"/>
                    <a:lightRig rig="legacyFlat3" dir="b"/>
                  </a:scene3d>
                  <a:sp3d extrusionH="430200" prstMaterial="legacyMatte">
                    <a:bevelT w="13500" h="13500" prst="angle"/>
                    <a:bevelB w="13500" h="13500" prst="angle"/>
                    <a:extrusionClr>
                      <a:srgbClr val="99CCFF"/>
                    </a:extrusionClr>
                    <a:contourClr>
                      <a:srgbClr val="D4E9FF"/>
                    </a:contourClr>
                  </a:sp3d>
                </p:spPr>
                <p:txBody>
                  <a:bodyPr wrap="none" anchor="ctr">
                    <a:flatTx/>
                  </a:bodyPr>
                  <a:lstStyle>
                    <a:lvl1pPr>
                      <a:defRPr sz="3600">
                        <a:solidFill>
                          <a:schemeClr val="accent2"/>
                        </a:solidFill>
                        <a:latin typeface="Times New Roman" panose="02020603050405020304" pitchFamily="18" charset="0"/>
                      </a:defRPr>
                    </a:lvl1pPr>
                    <a:lvl2pPr marL="742950" indent="-285750">
                      <a:defRPr sz="3600">
                        <a:solidFill>
                          <a:schemeClr val="accent2"/>
                        </a:solidFill>
                        <a:latin typeface="Times New Roman" panose="02020603050405020304" pitchFamily="18" charset="0"/>
                      </a:defRPr>
                    </a:lvl2pPr>
                    <a:lvl3pPr marL="1143000" indent="-228600">
                      <a:defRPr sz="3600">
                        <a:solidFill>
                          <a:schemeClr val="accent2"/>
                        </a:solidFill>
                        <a:latin typeface="Times New Roman" panose="02020603050405020304" pitchFamily="18" charset="0"/>
                      </a:defRPr>
                    </a:lvl3pPr>
                    <a:lvl4pPr marL="1600200" indent="-228600">
                      <a:defRPr sz="3600">
                        <a:solidFill>
                          <a:schemeClr val="accent2"/>
                        </a:solidFill>
                        <a:latin typeface="Times New Roman" panose="02020603050405020304" pitchFamily="18" charset="0"/>
                      </a:defRPr>
                    </a:lvl4pPr>
                    <a:lvl5pPr marL="2057400" indent="-228600">
                      <a:defRPr sz="3600">
                        <a:solidFill>
                          <a:schemeClr val="accent2"/>
                        </a:solidFill>
                        <a:latin typeface="Times New Roman" panose="02020603050405020304" pitchFamily="18" charset="0"/>
                      </a:defRPr>
                    </a:lvl5pPr>
                    <a:lvl6pPr marL="2514600" indent="-228600" eaLnBrk="0" fontAlgn="base" hangingPunct="0">
                      <a:spcBef>
                        <a:spcPct val="50000"/>
                      </a:spcBef>
                      <a:spcAft>
                        <a:spcPct val="0"/>
                      </a:spcAft>
                      <a:buChar char="•"/>
                      <a:defRPr sz="3600">
                        <a:solidFill>
                          <a:schemeClr val="accent2"/>
                        </a:solidFill>
                        <a:latin typeface="Times New Roman" panose="02020603050405020304" pitchFamily="18" charset="0"/>
                      </a:defRPr>
                    </a:lvl6pPr>
                    <a:lvl7pPr marL="2971800" indent="-228600" eaLnBrk="0" fontAlgn="base" hangingPunct="0">
                      <a:spcBef>
                        <a:spcPct val="50000"/>
                      </a:spcBef>
                      <a:spcAft>
                        <a:spcPct val="0"/>
                      </a:spcAft>
                      <a:buChar char="•"/>
                      <a:defRPr sz="3600">
                        <a:solidFill>
                          <a:schemeClr val="accent2"/>
                        </a:solidFill>
                        <a:latin typeface="Times New Roman" panose="02020603050405020304" pitchFamily="18" charset="0"/>
                      </a:defRPr>
                    </a:lvl7pPr>
                    <a:lvl8pPr marL="3429000" indent="-228600" eaLnBrk="0" fontAlgn="base" hangingPunct="0">
                      <a:spcBef>
                        <a:spcPct val="50000"/>
                      </a:spcBef>
                      <a:spcAft>
                        <a:spcPct val="0"/>
                      </a:spcAft>
                      <a:buChar char="•"/>
                      <a:defRPr sz="3600">
                        <a:solidFill>
                          <a:schemeClr val="accent2"/>
                        </a:solidFill>
                        <a:latin typeface="Times New Roman" panose="02020603050405020304" pitchFamily="18" charset="0"/>
                      </a:defRPr>
                    </a:lvl8pPr>
                    <a:lvl9pPr marL="3886200" indent="-228600" eaLnBrk="0" fontAlgn="base" hangingPunct="0">
                      <a:spcBef>
                        <a:spcPct val="50000"/>
                      </a:spcBef>
                      <a:spcAft>
                        <a:spcPct val="0"/>
                      </a:spcAft>
                      <a:buChar char="•"/>
                      <a:defRPr sz="3600">
                        <a:solidFill>
                          <a:schemeClr val="accent2"/>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en-US" sz="2000" b="1" i="0" u="none" strike="noStrike" kern="1200" cap="none" spc="0" normalizeH="0" baseline="0" noProof="0">
                        <a:ln>
                          <a:noFill/>
                        </a:ln>
                        <a:solidFill>
                          <a:srgbClr val="000000"/>
                        </a:solidFill>
                        <a:effectLst/>
                        <a:uLnTx/>
                        <a:uFillTx/>
                        <a:latin typeface="Arial" panose="020B0604020202020204" pitchFamily="34" charset="0"/>
                        <a:ea typeface="+mn-ea"/>
                        <a:cs typeface="+mn-cs"/>
                      </a:rPr>
                      <a:t>RA</a:t>
                    </a:r>
                  </a:p>
                </p:txBody>
              </p:sp>
            </p:grpSp>
          </p:grpSp>
        </p:grpSp>
        <p:grpSp>
          <p:nvGrpSpPr>
            <p:cNvPr id="28681" name="Group 52">
              <a:extLst>
                <a:ext uri="{FF2B5EF4-FFF2-40B4-BE49-F238E27FC236}">
                  <a16:creationId xmlns:a16="http://schemas.microsoft.com/office/drawing/2014/main" id="{0E9F467A-255B-47B1-8C2F-B1F28DC41F73}"/>
                </a:ext>
              </a:extLst>
            </p:cNvPr>
            <p:cNvGrpSpPr>
              <a:grpSpLocks/>
            </p:cNvGrpSpPr>
            <p:nvPr/>
          </p:nvGrpSpPr>
          <p:grpSpPr bwMode="auto">
            <a:xfrm>
              <a:off x="2928" y="960"/>
              <a:ext cx="1139" cy="2084"/>
              <a:chOff x="3328" y="1036"/>
              <a:chExt cx="1139" cy="2084"/>
            </a:xfrm>
          </p:grpSpPr>
          <p:sp>
            <p:nvSpPr>
              <p:cNvPr id="102453" name="Line 53">
                <a:extLst>
                  <a:ext uri="{FF2B5EF4-FFF2-40B4-BE49-F238E27FC236}">
                    <a16:creationId xmlns:a16="http://schemas.microsoft.com/office/drawing/2014/main" id="{F97211EB-9147-4DE6-B944-9B8C564C0AF3}"/>
                  </a:ext>
                </a:extLst>
              </p:cNvPr>
              <p:cNvSpPr>
                <a:spLocks noChangeShapeType="1"/>
              </p:cNvSpPr>
              <p:nvPr/>
            </p:nvSpPr>
            <p:spPr bwMode="auto">
              <a:xfrm flipH="1">
                <a:off x="3556" y="2289"/>
                <a:ext cx="320" cy="603"/>
              </a:xfrm>
              <a:prstGeom prst="line">
                <a:avLst/>
              </a:prstGeom>
              <a:noFill/>
              <a:ln w="76200">
                <a:solidFill>
                  <a:srgbClr val="0099FF"/>
                </a:solidFill>
                <a:round/>
                <a:headEnd/>
                <a:tailEnd/>
              </a:ln>
              <a:effectLst/>
              <a:scene3d>
                <a:camera prst="legacyObliqueFront"/>
                <a:lightRig rig="legacyFlat3" dir="b"/>
              </a:scene3d>
              <a:sp3d extrusionH="430200" prstMaterial="legacyMatte">
                <a:bevelT w="13500" h="13500" prst="angle"/>
                <a:bevelB w="13500" h="13500" prst="angle"/>
                <a:extrusionClr>
                  <a:srgbClr val="0099FF"/>
                </a:extrusionClr>
              </a:sp3d>
            </p:spPr>
            <p:txBody>
              <a:bodyPr wrap="none" anchor="ctr">
                <a:flatTx/>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102454" name="Line 54">
                <a:extLst>
                  <a:ext uri="{FF2B5EF4-FFF2-40B4-BE49-F238E27FC236}">
                    <a16:creationId xmlns:a16="http://schemas.microsoft.com/office/drawing/2014/main" id="{8A717051-8174-4E85-B3BD-BF543C47F834}"/>
                  </a:ext>
                </a:extLst>
              </p:cNvPr>
              <p:cNvSpPr>
                <a:spLocks noChangeShapeType="1"/>
              </p:cNvSpPr>
              <p:nvPr/>
            </p:nvSpPr>
            <p:spPr bwMode="auto">
              <a:xfrm>
                <a:off x="3876" y="2289"/>
                <a:ext cx="275" cy="603"/>
              </a:xfrm>
              <a:prstGeom prst="line">
                <a:avLst/>
              </a:prstGeom>
              <a:noFill/>
              <a:ln w="76200">
                <a:solidFill>
                  <a:srgbClr val="0099FF"/>
                </a:solidFill>
                <a:round/>
                <a:headEnd/>
                <a:tailEnd/>
              </a:ln>
              <a:effectLst/>
              <a:scene3d>
                <a:camera prst="legacyObliqueFront"/>
                <a:lightRig rig="legacyFlat3" dir="b"/>
              </a:scene3d>
              <a:sp3d extrusionH="430200" prstMaterial="legacyMatte">
                <a:bevelT w="13500" h="13500" prst="angle"/>
                <a:bevelB w="13500" h="13500" prst="angle"/>
                <a:extrusionClr>
                  <a:srgbClr val="0099FF"/>
                </a:extrusionClr>
              </a:sp3d>
            </p:spPr>
            <p:txBody>
              <a:bodyPr wrap="none" anchor="ctr">
                <a:flatTx/>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102455" name="Line 55">
                <a:extLst>
                  <a:ext uri="{FF2B5EF4-FFF2-40B4-BE49-F238E27FC236}">
                    <a16:creationId xmlns:a16="http://schemas.microsoft.com/office/drawing/2014/main" id="{5E104167-666F-4CD8-AED9-58A178A5C419}"/>
                  </a:ext>
                </a:extLst>
              </p:cNvPr>
              <p:cNvSpPr>
                <a:spLocks noChangeShapeType="1"/>
              </p:cNvSpPr>
              <p:nvPr/>
            </p:nvSpPr>
            <p:spPr bwMode="auto">
              <a:xfrm>
                <a:off x="3876" y="1176"/>
                <a:ext cx="0" cy="1113"/>
              </a:xfrm>
              <a:prstGeom prst="line">
                <a:avLst/>
              </a:prstGeom>
              <a:noFill/>
              <a:ln w="76200">
                <a:solidFill>
                  <a:srgbClr val="0099FF"/>
                </a:solidFill>
                <a:round/>
                <a:headEnd/>
                <a:tailEnd/>
              </a:ln>
              <a:effectLst/>
              <a:scene3d>
                <a:camera prst="legacyObliqueFront"/>
                <a:lightRig rig="legacyFlat3" dir="b"/>
              </a:scene3d>
              <a:sp3d extrusionH="430200" prstMaterial="legacyMatte">
                <a:bevelT w="13500" h="13500" prst="angle"/>
                <a:bevelB w="13500" h="13500" prst="angle"/>
                <a:extrusionClr>
                  <a:srgbClr val="0099FF"/>
                </a:extrusionClr>
              </a:sp3d>
            </p:spPr>
            <p:txBody>
              <a:bodyPr wrap="none" anchor="ctr">
                <a:flatTx/>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102456" name="Line 56">
                <a:extLst>
                  <a:ext uri="{FF2B5EF4-FFF2-40B4-BE49-F238E27FC236}">
                    <a16:creationId xmlns:a16="http://schemas.microsoft.com/office/drawing/2014/main" id="{B8259F5E-B36B-4CC3-AFDE-A42111BEDC93}"/>
                  </a:ext>
                </a:extLst>
              </p:cNvPr>
              <p:cNvSpPr>
                <a:spLocks noChangeShapeType="1"/>
              </p:cNvSpPr>
              <p:nvPr/>
            </p:nvSpPr>
            <p:spPr bwMode="auto">
              <a:xfrm>
                <a:off x="3876" y="1176"/>
                <a:ext cx="595" cy="1"/>
              </a:xfrm>
              <a:prstGeom prst="line">
                <a:avLst/>
              </a:prstGeom>
              <a:noFill/>
              <a:ln w="76200">
                <a:solidFill>
                  <a:srgbClr val="0099FF"/>
                </a:solidFill>
                <a:round/>
                <a:headEnd/>
                <a:tailEnd/>
              </a:ln>
              <a:effectLst/>
              <a:scene3d>
                <a:camera prst="legacyObliqueFront"/>
                <a:lightRig rig="legacyFlat3" dir="b"/>
              </a:scene3d>
              <a:sp3d extrusionH="430200" prstMaterial="legacyMatte">
                <a:bevelT w="13500" h="13500" prst="angle"/>
                <a:bevelB w="13500" h="13500" prst="angle"/>
                <a:extrusionClr>
                  <a:srgbClr val="0099FF"/>
                </a:extrusionClr>
              </a:sp3d>
            </p:spPr>
            <p:txBody>
              <a:bodyPr wrap="none" anchor="ctr">
                <a:flatTx/>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grpSp>
            <p:nvGrpSpPr>
              <p:cNvPr id="28701" name="Group 57">
                <a:extLst>
                  <a:ext uri="{FF2B5EF4-FFF2-40B4-BE49-F238E27FC236}">
                    <a16:creationId xmlns:a16="http://schemas.microsoft.com/office/drawing/2014/main" id="{27A4A2A6-5053-42FE-BE60-CD7BA07ECC40}"/>
                  </a:ext>
                </a:extLst>
              </p:cNvPr>
              <p:cNvGrpSpPr>
                <a:grpSpLocks noChangeAspect="1"/>
              </p:cNvGrpSpPr>
              <p:nvPr/>
            </p:nvGrpSpPr>
            <p:grpSpPr bwMode="auto">
              <a:xfrm>
                <a:off x="3647" y="1036"/>
                <a:ext cx="401" cy="275"/>
                <a:chOff x="4560" y="2016"/>
                <a:chExt cx="816" cy="912"/>
              </a:xfrm>
            </p:grpSpPr>
            <p:sp>
              <p:nvSpPr>
                <p:cNvPr id="102458" name="Rectangle 58">
                  <a:extLst>
                    <a:ext uri="{FF2B5EF4-FFF2-40B4-BE49-F238E27FC236}">
                      <a16:creationId xmlns:a16="http://schemas.microsoft.com/office/drawing/2014/main" id="{54DFF8E7-362A-4D48-A48F-9FFB7513BE36}"/>
                    </a:ext>
                  </a:extLst>
                </p:cNvPr>
                <p:cNvSpPr>
                  <a:spLocks noChangeAspect="1" noChangeArrowheads="1"/>
                </p:cNvSpPr>
                <p:nvPr/>
              </p:nvSpPr>
              <p:spPr bwMode="auto">
                <a:xfrm>
                  <a:off x="4560" y="2015"/>
                  <a:ext cx="816" cy="914"/>
                </a:xfrm>
                <a:prstGeom prst="rect">
                  <a:avLst/>
                </a:prstGeom>
                <a:gradFill rotWithShape="0">
                  <a:gsLst>
                    <a:gs pos="0">
                      <a:srgbClr val="FF99CC">
                        <a:gamma/>
                        <a:tint val="0"/>
                        <a:invGamma/>
                      </a:srgbClr>
                    </a:gs>
                    <a:gs pos="100000">
                      <a:srgbClr val="FF99CC"/>
                    </a:gs>
                  </a:gsLst>
                  <a:path path="shape">
                    <a:fillToRect l="50000" t="50000" r="50000" b="50000"/>
                  </a:path>
                </a:gradFill>
                <a:ln w="12700">
                  <a:miter lim="800000"/>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rgbClr val="FF99CC"/>
                  </a:extrusionClr>
                </a:sp3d>
              </p:spPr>
              <p:txBody>
                <a:bodyPr wrap="none" anchor="ctr">
                  <a:flatTx/>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28712" name="Rectangle 59">
                  <a:extLst>
                    <a:ext uri="{FF2B5EF4-FFF2-40B4-BE49-F238E27FC236}">
                      <a16:creationId xmlns:a16="http://schemas.microsoft.com/office/drawing/2014/main" id="{BC3B89F7-9FA5-4079-8236-B2675F47A5AD}"/>
                    </a:ext>
                  </a:extLst>
                </p:cNvPr>
                <p:cNvSpPr>
                  <a:spLocks noChangeAspect="1" noChangeArrowheads="1"/>
                </p:cNvSpPr>
                <p:nvPr/>
              </p:nvSpPr>
              <p:spPr bwMode="auto">
                <a:xfrm>
                  <a:off x="4560" y="2016"/>
                  <a:ext cx="816" cy="912"/>
                </a:xfrm>
                <a:prstGeom prst="rect">
                  <a:avLst/>
                </a:prstGeom>
                <a:gradFill rotWithShape="0">
                  <a:gsLst>
                    <a:gs pos="0">
                      <a:srgbClr val="FFFFFF"/>
                    </a:gs>
                    <a:gs pos="100000">
                      <a:srgbClr val="FF99CC"/>
                    </a:gs>
                  </a:gsLst>
                  <a:path path="shape">
                    <a:fillToRect l="50000" t="50000" r="50000" b="50000"/>
                  </a:path>
                </a:gradFill>
                <a:ln w="9525">
                  <a:miter lim="800000"/>
                  <a:headEnd/>
                  <a:tailEnd/>
                </a:ln>
                <a:scene3d>
                  <a:camera prst="legacyObliqueTopRight"/>
                  <a:lightRig rig="legacyFlat3" dir="b"/>
                </a:scene3d>
                <a:sp3d extrusionH="430200" prstMaterial="legacyMatte">
                  <a:bevelT w="13500" h="13500" prst="angle"/>
                  <a:bevelB w="13500" h="13500" prst="angle"/>
                  <a:extrusionClr>
                    <a:srgbClr val="FF99CC"/>
                  </a:extrusionClr>
                  <a:contourClr>
                    <a:srgbClr val="FFFFFF"/>
                  </a:contourClr>
                </a:sp3d>
              </p:spPr>
              <p:txBody>
                <a:bodyPr wrap="none" anchor="ctr">
                  <a:flatTx/>
                </a:bodyPr>
                <a:lstStyle>
                  <a:lvl1pPr>
                    <a:defRPr sz="3600">
                      <a:solidFill>
                        <a:schemeClr val="accent2"/>
                      </a:solidFill>
                      <a:latin typeface="Times New Roman" panose="02020603050405020304" pitchFamily="18" charset="0"/>
                    </a:defRPr>
                  </a:lvl1pPr>
                  <a:lvl2pPr marL="742950" indent="-285750">
                    <a:defRPr sz="3600">
                      <a:solidFill>
                        <a:schemeClr val="accent2"/>
                      </a:solidFill>
                      <a:latin typeface="Times New Roman" panose="02020603050405020304" pitchFamily="18" charset="0"/>
                    </a:defRPr>
                  </a:lvl2pPr>
                  <a:lvl3pPr marL="1143000" indent="-228600">
                    <a:defRPr sz="3600">
                      <a:solidFill>
                        <a:schemeClr val="accent2"/>
                      </a:solidFill>
                      <a:latin typeface="Times New Roman" panose="02020603050405020304" pitchFamily="18" charset="0"/>
                    </a:defRPr>
                  </a:lvl3pPr>
                  <a:lvl4pPr marL="1600200" indent="-228600">
                    <a:defRPr sz="3600">
                      <a:solidFill>
                        <a:schemeClr val="accent2"/>
                      </a:solidFill>
                      <a:latin typeface="Times New Roman" panose="02020603050405020304" pitchFamily="18" charset="0"/>
                    </a:defRPr>
                  </a:lvl4pPr>
                  <a:lvl5pPr marL="2057400" indent="-228600">
                    <a:defRPr sz="3600">
                      <a:solidFill>
                        <a:schemeClr val="accent2"/>
                      </a:solidFill>
                      <a:latin typeface="Times New Roman" panose="02020603050405020304" pitchFamily="18" charset="0"/>
                    </a:defRPr>
                  </a:lvl5pPr>
                  <a:lvl6pPr marL="2514600" indent="-228600" eaLnBrk="0" fontAlgn="base" hangingPunct="0">
                    <a:spcBef>
                      <a:spcPct val="50000"/>
                    </a:spcBef>
                    <a:spcAft>
                      <a:spcPct val="0"/>
                    </a:spcAft>
                    <a:buChar char="•"/>
                    <a:defRPr sz="3600">
                      <a:solidFill>
                        <a:schemeClr val="accent2"/>
                      </a:solidFill>
                      <a:latin typeface="Times New Roman" panose="02020603050405020304" pitchFamily="18" charset="0"/>
                    </a:defRPr>
                  </a:lvl6pPr>
                  <a:lvl7pPr marL="2971800" indent="-228600" eaLnBrk="0" fontAlgn="base" hangingPunct="0">
                    <a:spcBef>
                      <a:spcPct val="50000"/>
                    </a:spcBef>
                    <a:spcAft>
                      <a:spcPct val="0"/>
                    </a:spcAft>
                    <a:buChar char="•"/>
                    <a:defRPr sz="3600">
                      <a:solidFill>
                        <a:schemeClr val="accent2"/>
                      </a:solidFill>
                      <a:latin typeface="Times New Roman" panose="02020603050405020304" pitchFamily="18" charset="0"/>
                    </a:defRPr>
                  </a:lvl7pPr>
                  <a:lvl8pPr marL="3429000" indent="-228600" eaLnBrk="0" fontAlgn="base" hangingPunct="0">
                    <a:spcBef>
                      <a:spcPct val="50000"/>
                    </a:spcBef>
                    <a:spcAft>
                      <a:spcPct val="0"/>
                    </a:spcAft>
                    <a:buChar char="•"/>
                    <a:defRPr sz="3600">
                      <a:solidFill>
                        <a:schemeClr val="accent2"/>
                      </a:solidFill>
                      <a:latin typeface="Times New Roman" panose="02020603050405020304" pitchFamily="18" charset="0"/>
                    </a:defRPr>
                  </a:lvl8pPr>
                  <a:lvl9pPr marL="3886200" indent="-228600" eaLnBrk="0" fontAlgn="base" hangingPunct="0">
                    <a:spcBef>
                      <a:spcPct val="50000"/>
                    </a:spcBef>
                    <a:spcAft>
                      <a:spcPct val="0"/>
                    </a:spcAft>
                    <a:buChar char="•"/>
                    <a:defRPr sz="3600">
                      <a:solidFill>
                        <a:schemeClr val="accent2"/>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en-US" sz="2000" b="1" i="0" u="none" strike="noStrike" kern="1200" cap="none" spc="0" normalizeH="0" baseline="0" noProof="0">
                      <a:ln>
                        <a:noFill/>
                      </a:ln>
                      <a:solidFill>
                        <a:srgbClr val="000000"/>
                      </a:solidFill>
                      <a:effectLst/>
                      <a:uLnTx/>
                      <a:uFillTx/>
                      <a:latin typeface="Arial" panose="020B0604020202020204" pitchFamily="34" charset="0"/>
                      <a:ea typeface="+mn-ea"/>
                      <a:cs typeface="+mn-cs"/>
                    </a:rPr>
                    <a:t>CA</a:t>
                  </a:r>
                </a:p>
              </p:txBody>
            </p:sp>
          </p:grpSp>
          <p:grpSp>
            <p:nvGrpSpPr>
              <p:cNvPr id="28702" name="Group 60">
                <a:extLst>
                  <a:ext uri="{FF2B5EF4-FFF2-40B4-BE49-F238E27FC236}">
                    <a16:creationId xmlns:a16="http://schemas.microsoft.com/office/drawing/2014/main" id="{46DE8604-6FAA-4987-9A2B-56FBD6D71CC9}"/>
                  </a:ext>
                </a:extLst>
              </p:cNvPr>
              <p:cNvGrpSpPr>
                <a:grpSpLocks noChangeAspect="1"/>
              </p:cNvGrpSpPr>
              <p:nvPr/>
            </p:nvGrpSpPr>
            <p:grpSpPr bwMode="auto">
              <a:xfrm>
                <a:off x="3647" y="1639"/>
                <a:ext cx="401" cy="275"/>
                <a:chOff x="4560" y="2016"/>
                <a:chExt cx="816" cy="912"/>
              </a:xfrm>
            </p:grpSpPr>
            <p:sp>
              <p:nvSpPr>
                <p:cNvPr id="102461" name="Rectangle 61">
                  <a:extLst>
                    <a:ext uri="{FF2B5EF4-FFF2-40B4-BE49-F238E27FC236}">
                      <a16:creationId xmlns:a16="http://schemas.microsoft.com/office/drawing/2014/main" id="{B6FCEA3D-1A56-4733-9B55-87D2B9D4B6B3}"/>
                    </a:ext>
                  </a:extLst>
                </p:cNvPr>
                <p:cNvSpPr>
                  <a:spLocks noChangeAspect="1" noChangeArrowheads="1"/>
                </p:cNvSpPr>
                <p:nvPr/>
              </p:nvSpPr>
              <p:spPr bwMode="auto">
                <a:xfrm>
                  <a:off x="4560" y="2015"/>
                  <a:ext cx="816" cy="914"/>
                </a:xfrm>
                <a:prstGeom prst="rect">
                  <a:avLst/>
                </a:prstGeom>
                <a:gradFill rotWithShape="0">
                  <a:gsLst>
                    <a:gs pos="0">
                      <a:srgbClr val="FF99CC">
                        <a:gamma/>
                        <a:tint val="0"/>
                        <a:invGamma/>
                      </a:srgbClr>
                    </a:gs>
                    <a:gs pos="100000">
                      <a:srgbClr val="FF99CC"/>
                    </a:gs>
                  </a:gsLst>
                  <a:path path="shape">
                    <a:fillToRect l="50000" t="50000" r="50000" b="50000"/>
                  </a:path>
                </a:gradFill>
                <a:ln w="12700">
                  <a:miter lim="800000"/>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rgbClr val="FF99CC"/>
                  </a:extrusionClr>
                </a:sp3d>
              </p:spPr>
              <p:txBody>
                <a:bodyPr wrap="none" anchor="ctr">
                  <a:flatTx/>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28710" name="Rectangle 62">
                  <a:extLst>
                    <a:ext uri="{FF2B5EF4-FFF2-40B4-BE49-F238E27FC236}">
                      <a16:creationId xmlns:a16="http://schemas.microsoft.com/office/drawing/2014/main" id="{8DBCEB68-0482-4483-97E3-7C5C8539C24F}"/>
                    </a:ext>
                  </a:extLst>
                </p:cNvPr>
                <p:cNvSpPr>
                  <a:spLocks noChangeAspect="1" noChangeArrowheads="1"/>
                </p:cNvSpPr>
                <p:nvPr/>
              </p:nvSpPr>
              <p:spPr bwMode="auto">
                <a:xfrm>
                  <a:off x="4560" y="2016"/>
                  <a:ext cx="816" cy="912"/>
                </a:xfrm>
                <a:prstGeom prst="rect">
                  <a:avLst/>
                </a:prstGeom>
                <a:gradFill rotWithShape="0">
                  <a:gsLst>
                    <a:gs pos="0">
                      <a:srgbClr val="FFFFFF"/>
                    </a:gs>
                    <a:gs pos="100000">
                      <a:srgbClr val="FF99CC"/>
                    </a:gs>
                  </a:gsLst>
                  <a:path path="shape">
                    <a:fillToRect l="50000" t="50000" r="50000" b="50000"/>
                  </a:path>
                </a:gradFill>
                <a:ln w="9525">
                  <a:miter lim="800000"/>
                  <a:headEnd/>
                  <a:tailEnd/>
                </a:ln>
                <a:scene3d>
                  <a:camera prst="legacyObliqueTopRight"/>
                  <a:lightRig rig="legacyFlat3" dir="b"/>
                </a:scene3d>
                <a:sp3d extrusionH="430200" prstMaterial="legacyMatte">
                  <a:bevelT w="13500" h="13500" prst="angle"/>
                  <a:bevelB w="13500" h="13500" prst="angle"/>
                  <a:extrusionClr>
                    <a:srgbClr val="FF99CC"/>
                  </a:extrusionClr>
                  <a:contourClr>
                    <a:srgbClr val="FFFFFF"/>
                  </a:contourClr>
                </a:sp3d>
              </p:spPr>
              <p:txBody>
                <a:bodyPr wrap="none" anchor="ctr">
                  <a:flatTx/>
                </a:bodyPr>
                <a:lstStyle>
                  <a:lvl1pPr>
                    <a:defRPr sz="3600">
                      <a:solidFill>
                        <a:schemeClr val="accent2"/>
                      </a:solidFill>
                      <a:latin typeface="Times New Roman" panose="02020603050405020304" pitchFamily="18" charset="0"/>
                    </a:defRPr>
                  </a:lvl1pPr>
                  <a:lvl2pPr marL="742950" indent="-285750">
                    <a:defRPr sz="3600">
                      <a:solidFill>
                        <a:schemeClr val="accent2"/>
                      </a:solidFill>
                      <a:latin typeface="Times New Roman" panose="02020603050405020304" pitchFamily="18" charset="0"/>
                    </a:defRPr>
                  </a:lvl2pPr>
                  <a:lvl3pPr marL="1143000" indent="-228600">
                    <a:defRPr sz="3600">
                      <a:solidFill>
                        <a:schemeClr val="accent2"/>
                      </a:solidFill>
                      <a:latin typeface="Times New Roman" panose="02020603050405020304" pitchFamily="18" charset="0"/>
                    </a:defRPr>
                  </a:lvl3pPr>
                  <a:lvl4pPr marL="1600200" indent="-228600">
                    <a:defRPr sz="3600">
                      <a:solidFill>
                        <a:schemeClr val="accent2"/>
                      </a:solidFill>
                      <a:latin typeface="Times New Roman" panose="02020603050405020304" pitchFamily="18" charset="0"/>
                    </a:defRPr>
                  </a:lvl4pPr>
                  <a:lvl5pPr marL="2057400" indent="-228600">
                    <a:defRPr sz="3600">
                      <a:solidFill>
                        <a:schemeClr val="accent2"/>
                      </a:solidFill>
                      <a:latin typeface="Times New Roman" panose="02020603050405020304" pitchFamily="18" charset="0"/>
                    </a:defRPr>
                  </a:lvl5pPr>
                  <a:lvl6pPr marL="2514600" indent="-228600" eaLnBrk="0" fontAlgn="base" hangingPunct="0">
                    <a:spcBef>
                      <a:spcPct val="50000"/>
                    </a:spcBef>
                    <a:spcAft>
                      <a:spcPct val="0"/>
                    </a:spcAft>
                    <a:buChar char="•"/>
                    <a:defRPr sz="3600">
                      <a:solidFill>
                        <a:schemeClr val="accent2"/>
                      </a:solidFill>
                      <a:latin typeface="Times New Roman" panose="02020603050405020304" pitchFamily="18" charset="0"/>
                    </a:defRPr>
                  </a:lvl6pPr>
                  <a:lvl7pPr marL="2971800" indent="-228600" eaLnBrk="0" fontAlgn="base" hangingPunct="0">
                    <a:spcBef>
                      <a:spcPct val="50000"/>
                    </a:spcBef>
                    <a:spcAft>
                      <a:spcPct val="0"/>
                    </a:spcAft>
                    <a:buChar char="•"/>
                    <a:defRPr sz="3600">
                      <a:solidFill>
                        <a:schemeClr val="accent2"/>
                      </a:solidFill>
                      <a:latin typeface="Times New Roman" panose="02020603050405020304" pitchFamily="18" charset="0"/>
                    </a:defRPr>
                  </a:lvl7pPr>
                  <a:lvl8pPr marL="3429000" indent="-228600" eaLnBrk="0" fontAlgn="base" hangingPunct="0">
                    <a:spcBef>
                      <a:spcPct val="50000"/>
                    </a:spcBef>
                    <a:spcAft>
                      <a:spcPct val="0"/>
                    </a:spcAft>
                    <a:buChar char="•"/>
                    <a:defRPr sz="3600">
                      <a:solidFill>
                        <a:schemeClr val="accent2"/>
                      </a:solidFill>
                      <a:latin typeface="Times New Roman" panose="02020603050405020304" pitchFamily="18" charset="0"/>
                    </a:defRPr>
                  </a:lvl8pPr>
                  <a:lvl9pPr marL="3886200" indent="-228600" eaLnBrk="0" fontAlgn="base" hangingPunct="0">
                    <a:spcBef>
                      <a:spcPct val="50000"/>
                    </a:spcBef>
                    <a:spcAft>
                      <a:spcPct val="0"/>
                    </a:spcAft>
                    <a:buChar char="•"/>
                    <a:defRPr sz="3600">
                      <a:solidFill>
                        <a:schemeClr val="accent2"/>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en-US" sz="2000" b="1" i="0" u="none" strike="noStrike" kern="1200" cap="none" spc="0" normalizeH="0" baseline="0" noProof="0">
                      <a:ln>
                        <a:noFill/>
                      </a:ln>
                      <a:solidFill>
                        <a:srgbClr val="000000"/>
                      </a:solidFill>
                      <a:effectLst/>
                      <a:uLnTx/>
                      <a:uFillTx/>
                      <a:latin typeface="Arial" panose="020B0604020202020204" pitchFamily="34" charset="0"/>
                      <a:ea typeface="+mn-ea"/>
                      <a:cs typeface="+mn-cs"/>
                    </a:rPr>
                    <a:t>CA</a:t>
                  </a:r>
                </a:p>
              </p:txBody>
            </p:sp>
          </p:grpSp>
          <p:grpSp>
            <p:nvGrpSpPr>
              <p:cNvPr id="28703" name="Group 63">
                <a:extLst>
                  <a:ext uri="{FF2B5EF4-FFF2-40B4-BE49-F238E27FC236}">
                    <a16:creationId xmlns:a16="http://schemas.microsoft.com/office/drawing/2014/main" id="{5F2D28F4-102D-4368-A44E-C1404B2E0708}"/>
                  </a:ext>
                </a:extLst>
              </p:cNvPr>
              <p:cNvGrpSpPr>
                <a:grpSpLocks noChangeAspect="1"/>
              </p:cNvGrpSpPr>
              <p:nvPr/>
            </p:nvGrpSpPr>
            <p:grpSpPr bwMode="auto">
              <a:xfrm>
                <a:off x="3328" y="2845"/>
                <a:ext cx="400" cy="275"/>
                <a:chOff x="4560" y="2016"/>
                <a:chExt cx="816" cy="912"/>
              </a:xfrm>
            </p:grpSpPr>
            <p:sp>
              <p:nvSpPr>
                <p:cNvPr id="102464" name="Rectangle 64">
                  <a:extLst>
                    <a:ext uri="{FF2B5EF4-FFF2-40B4-BE49-F238E27FC236}">
                      <a16:creationId xmlns:a16="http://schemas.microsoft.com/office/drawing/2014/main" id="{52FF9931-129A-4532-8EB6-0BC0EDA3F88F}"/>
                    </a:ext>
                  </a:extLst>
                </p:cNvPr>
                <p:cNvSpPr>
                  <a:spLocks noChangeAspect="1" noChangeArrowheads="1"/>
                </p:cNvSpPr>
                <p:nvPr/>
              </p:nvSpPr>
              <p:spPr bwMode="auto">
                <a:xfrm>
                  <a:off x="4560" y="2015"/>
                  <a:ext cx="816" cy="914"/>
                </a:xfrm>
                <a:prstGeom prst="rect">
                  <a:avLst/>
                </a:prstGeom>
                <a:gradFill rotWithShape="0">
                  <a:gsLst>
                    <a:gs pos="0">
                      <a:srgbClr val="99CCFF">
                        <a:gamma/>
                        <a:tint val="42353"/>
                        <a:invGamma/>
                      </a:srgbClr>
                    </a:gs>
                    <a:gs pos="100000">
                      <a:srgbClr val="99CCFF"/>
                    </a:gs>
                  </a:gsLst>
                  <a:path path="shape">
                    <a:fillToRect l="50000" t="50000" r="50000" b="50000"/>
                  </a:path>
                </a:gradFill>
                <a:ln w="12700">
                  <a:miter lim="800000"/>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rgbClr val="99CCFF"/>
                  </a:extrusionClr>
                </a:sp3d>
              </p:spPr>
              <p:txBody>
                <a:bodyPr wrap="none" anchor="ctr">
                  <a:flatTx/>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28708" name="Rectangle 65">
                  <a:extLst>
                    <a:ext uri="{FF2B5EF4-FFF2-40B4-BE49-F238E27FC236}">
                      <a16:creationId xmlns:a16="http://schemas.microsoft.com/office/drawing/2014/main" id="{62C31DF3-A6FF-45C6-A979-984568FFA81D}"/>
                    </a:ext>
                  </a:extLst>
                </p:cNvPr>
                <p:cNvSpPr>
                  <a:spLocks noChangeAspect="1" noChangeArrowheads="1"/>
                </p:cNvSpPr>
                <p:nvPr/>
              </p:nvSpPr>
              <p:spPr bwMode="auto">
                <a:xfrm>
                  <a:off x="4560" y="2016"/>
                  <a:ext cx="816" cy="912"/>
                </a:xfrm>
                <a:prstGeom prst="rect">
                  <a:avLst/>
                </a:prstGeom>
                <a:gradFill rotWithShape="0">
                  <a:gsLst>
                    <a:gs pos="0">
                      <a:srgbClr val="D4E9FF"/>
                    </a:gs>
                    <a:gs pos="100000">
                      <a:srgbClr val="99CCFF"/>
                    </a:gs>
                  </a:gsLst>
                  <a:path path="shape">
                    <a:fillToRect l="50000" t="50000" r="50000" b="50000"/>
                  </a:path>
                </a:gradFill>
                <a:ln w="9525">
                  <a:miter lim="800000"/>
                  <a:headEnd/>
                  <a:tailEnd/>
                </a:ln>
                <a:scene3d>
                  <a:camera prst="legacyObliqueTopRight"/>
                  <a:lightRig rig="legacyFlat3" dir="b"/>
                </a:scene3d>
                <a:sp3d extrusionH="430200" prstMaterial="legacyMatte">
                  <a:bevelT w="13500" h="13500" prst="angle"/>
                  <a:bevelB w="13500" h="13500" prst="angle"/>
                  <a:extrusionClr>
                    <a:srgbClr val="99CCFF"/>
                  </a:extrusionClr>
                  <a:contourClr>
                    <a:srgbClr val="D4E9FF"/>
                  </a:contourClr>
                </a:sp3d>
              </p:spPr>
              <p:txBody>
                <a:bodyPr wrap="none" anchor="ctr">
                  <a:flatTx/>
                </a:bodyPr>
                <a:lstStyle>
                  <a:lvl1pPr>
                    <a:defRPr sz="3600">
                      <a:solidFill>
                        <a:schemeClr val="accent2"/>
                      </a:solidFill>
                      <a:latin typeface="Times New Roman" panose="02020603050405020304" pitchFamily="18" charset="0"/>
                    </a:defRPr>
                  </a:lvl1pPr>
                  <a:lvl2pPr marL="742950" indent="-285750">
                    <a:defRPr sz="3600">
                      <a:solidFill>
                        <a:schemeClr val="accent2"/>
                      </a:solidFill>
                      <a:latin typeface="Times New Roman" panose="02020603050405020304" pitchFamily="18" charset="0"/>
                    </a:defRPr>
                  </a:lvl2pPr>
                  <a:lvl3pPr marL="1143000" indent="-228600">
                    <a:defRPr sz="3600">
                      <a:solidFill>
                        <a:schemeClr val="accent2"/>
                      </a:solidFill>
                      <a:latin typeface="Times New Roman" panose="02020603050405020304" pitchFamily="18" charset="0"/>
                    </a:defRPr>
                  </a:lvl3pPr>
                  <a:lvl4pPr marL="1600200" indent="-228600">
                    <a:defRPr sz="3600">
                      <a:solidFill>
                        <a:schemeClr val="accent2"/>
                      </a:solidFill>
                      <a:latin typeface="Times New Roman" panose="02020603050405020304" pitchFamily="18" charset="0"/>
                    </a:defRPr>
                  </a:lvl4pPr>
                  <a:lvl5pPr marL="2057400" indent="-228600">
                    <a:defRPr sz="3600">
                      <a:solidFill>
                        <a:schemeClr val="accent2"/>
                      </a:solidFill>
                      <a:latin typeface="Times New Roman" panose="02020603050405020304" pitchFamily="18" charset="0"/>
                    </a:defRPr>
                  </a:lvl5pPr>
                  <a:lvl6pPr marL="2514600" indent="-228600" eaLnBrk="0" fontAlgn="base" hangingPunct="0">
                    <a:spcBef>
                      <a:spcPct val="50000"/>
                    </a:spcBef>
                    <a:spcAft>
                      <a:spcPct val="0"/>
                    </a:spcAft>
                    <a:buChar char="•"/>
                    <a:defRPr sz="3600">
                      <a:solidFill>
                        <a:schemeClr val="accent2"/>
                      </a:solidFill>
                      <a:latin typeface="Times New Roman" panose="02020603050405020304" pitchFamily="18" charset="0"/>
                    </a:defRPr>
                  </a:lvl6pPr>
                  <a:lvl7pPr marL="2971800" indent="-228600" eaLnBrk="0" fontAlgn="base" hangingPunct="0">
                    <a:spcBef>
                      <a:spcPct val="50000"/>
                    </a:spcBef>
                    <a:spcAft>
                      <a:spcPct val="0"/>
                    </a:spcAft>
                    <a:buChar char="•"/>
                    <a:defRPr sz="3600">
                      <a:solidFill>
                        <a:schemeClr val="accent2"/>
                      </a:solidFill>
                      <a:latin typeface="Times New Roman" panose="02020603050405020304" pitchFamily="18" charset="0"/>
                    </a:defRPr>
                  </a:lvl7pPr>
                  <a:lvl8pPr marL="3429000" indent="-228600" eaLnBrk="0" fontAlgn="base" hangingPunct="0">
                    <a:spcBef>
                      <a:spcPct val="50000"/>
                    </a:spcBef>
                    <a:spcAft>
                      <a:spcPct val="0"/>
                    </a:spcAft>
                    <a:buChar char="•"/>
                    <a:defRPr sz="3600">
                      <a:solidFill>
                        <a:schemeClr val="accent2"/>
                      </a:solidFill>
                      <a:latin typeface="Times New Roman" panose="02020603050405020304" pitchFamily="18" charset="0"/>
                    </a:defRPr>
                  </a:lvl8pPr>
                  <a:lvl9pPr marL="3886200" indent="-228600" eaLnBrk="0" fontAlgn="base" hangingPunct="0">
                    <a:spcBef>
                      <a:spcPct val="50000"/>
                    </a:spcBef>
                    <a:spcAft>
                      <a:spcPct val="0"/>
                    </a:spcAft>
                    <a:buChar char="•"/>
                    <a:defRPr sz="3600">
                      <a:solidFill>
                        <a:schemeClr val="accent2"/>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en-US" sz="2000" b="1" i="0" u="none" strike="noStrike" kern="1200" cap="none" spc="0" normalizeH="0" baseline="0" noProof="0">
                      <a:ln>
                        <a:noFill/>
                      </a:ln>
                      <a:solidFill>
                        <a:srgbClr val="000000"/>
                      </a:solidFill>
                      <a:effectLst/>
                      <a:uLnTx/>
                      <a:uFillTx/>
                      <a:latin typeface="Arial" panose="020B0604020202020204" pitchFamily="34" charset="0"/>
                      <a:ea typeface="+mn-ea"/>
                      <a:cs typeface="+mn-cs"/>
                    </a:rPr>
                    <a:t>RA</a:t>
                  </a:r>
                </a:p>
              </p:txBody>
            </p:sp>
          </p:grpSp>
          <p:grpSp>
            <p:nvGrpSpPr>
              <p:cNvPr id="28704" name="Group 66">
                <a:extLst>
                  <a:ext uri="{FF2B5EF4-FFF2-40B4-BE49-F238E27FC236}">
                    <a16:creationId xmlns:a16="http://schemas.microsoft.com/office/drawing/2014/main" id="{0C27400B-A3CD-4ADF-9073-94BE07ED3967}"/>
                  </a:ext>
                </a:extLst>
              </p:cNvPr>
              <p:cNvGrpSpPr>
                <a:grpSpLocks noChangeAspect="1"/>
              </p:cNvGrpSpPr>
              <p:nvPr/>
            </p:nvGrpSpPr>
            <p:grpSpPr bwMode="auto">
              <a:xfrm>
                <a:off x="3920" y="2845"/>
                <a:ext cx="401" cy="275"/>
                <a:chOff x="4560" y="2016"/>
                <a:chExt cx="816" cy="912"/>
              </a:xfrm>
            </p:grpSpPr>
            <p:sp>
              <p:nvSpPr>
                <p:cNvPr id="102467" name="Rectangle 67">
                  <a:extLst>
                    <a:ext uri="{FF2B5EF4-FFF2-40B4-BE49-F238E27FC236}">
                      <a16:creationId xmlns:a16="http://schemas.microsoft.com/office/drawing/2014/main" id="{C2C2FBEC-BF7E-474E-A1CC-1C9DC72DF83D}"/>
                    </a:ext>
                  </a:extLst>
                </p:cNvPr>
                <p:cNvSpPr>
                  <a:spLocks noChangeAspect="1" noChangeArrowheads="1"/>
                </p:cNvSpPr>
                <p:nvPr/>
              </p:nvSpPr>
              <p:spPr bwMode="auto">
                <a:xfrm>
                  <a:off x="4559" y="2015"/>
                  <a:ext cx="818" cy="914"/>
                </a:xfrm>
                <a:prstGeom prst="rect">
                  <a:avLst/>
                </a:prstGeom>
                <a:gradFill rotWithShape="0">
                  <a:gsLst>
                    <a:gs pos="0">
                      <a:srgbClr val="99CCFF">
                        <a:gamma/>
                        <a:tint val="42353"/>
                        <a:invGamma/>
                      </a:srgbClr>
                    </a:gs>
                    <a:gs pos="100000">
                      <a:srgbClr val="99CCFF"/>
                    </a:gs>
                  </a:gsLst>
                  <a:path path="shape">
                    <a:fillToRect l="50000" t="50000" r="50000" b="50000"/>
                  </a:path>
                </a:gradFill>
                <a:ln w="12700">
                  <a:miter lim="800000"/>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rgbClr val="99CCFF"/>
                  </a:extrusionClr>
                </a:sp3d>
              </p:spPr>
              <p:txBody>
                <a:bodyPr wrap="none" anchor="ctr">
                  <a:flatTx/>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28706" name="Rectangle 68">
                  <a:extLst>
                    <a:ext uri="{FF2B5EF4-FFF2-40B4-BE49-F238E27FC236}">
                      <a16:creationId xmlns:a16="http://schemas.microsoft.com/office/drawing/2014/main" id="{522246A5-8C21-4B01-BE7A-974708659AAD}"/>
                    </a:ext>
                  </a:extLst>
                </p:cNvPr>
                <p:cNvSpPr>
                  <a:spLocks noChangeAspect="1" noChangeArrowheads="1"/>
                </p:cNvSpPr>
                <p:nvPr/>
              </p:nvSpPr>
              <p:spPr bwMode="auto">
                <a:xfrm>
                  <a:off x="4560" y="2016"/>
                  <a:ext cx="816" cy="912"/>
                </a:xfrm>
                <a:prstGeom prst="rect">
                  <a:avLst/>
                </a:prstGeom>
                <a:gradFill rotWithShape="0">
                  <a:gsLst>
                    <a:gs pos="0">
                      <a:srgbClr val="D4E9FF"/>
                    </a:gs>
                    <a:gs pos="100000">
                      <a:srgbClr val="99CCFF"/>
                    </a:gs>
                  </a:gsLst>
                  <a:path path="shape">
                    <a:fillToRect l="50000" t="50000" r="50000" b="50000"/>
                  </a:path>
                </a:gradFill>
                <a:ln w="9525">
                  <a:miter lim="800000"/>
                  <a:headEnd/>
                  <a:tailEnd/>
                </a:ln>
                <a:scene3d>
                  <a:camera prst="legacyObliqueTopRight"/>
                  <a:lightRig rig="legacyFlat3" dir="b"/>
                </a:scene3d>
                <a:sp3d extrusionH="430200" prstMaterial="legacyMatte">
                  <a:bevelT w="13500" h="13500" prst="angle"/>
                  <a:bevelB w="13500" h="13500" prst="angle"/>
                  <a:extrusionClr>
                    <a:srgbClr val="99CCFF"/>
                  </a:extrusionClr>
                  <a:contourClr>
                    <a:srgbClr val="D4E9FF"/>
                  </a:contourClr>
                </a:sp3d>
              </p:spPr>
              <p:txBody>
                <a:bodyPr wrap="none" anchor="ctr">
                  <a:flatTx/>
                </a:bodyPr>
                <a:lstStyle>
                  <a:lvl1pPr>
                    <a:defRPr sz="3600">
                      <a:solidFill>
                        <a:schemeClr val="accent2"/>
                      </a:solidFill>
                      <a:latin typeface="Times New Roman" panose="02020603050405020304" pitchFamily="18" charset="0"/>
                    </a:defRPr>
                  </a:lvl1pPr>
                  <a:lvl2pPr marL="742950" indent="-285750">
                    <a:defRPr sz="3600">
                      <a:solidFill>
                        <a:schemeClr val="accent2"/>
                      </a:solidFill>
                      <a:latin typeface="Times New Roman" panose="02020603050405020304" pitchFamily="18" charset="0"/>
                    </a:defRPr>
                  </a:lvl2pPr>
                  <a:lvl3pPr marL="1143000" indent="-228600">
                    <a:defRPr sz="3600">
                      <a:solidFill>
                        <a:schemeClr val="accent2"/>
                      </a:solidFill>
                      <a:latin typeface="Times New Roman" panose="02020603050405020304" pitchFamily="18" charset="0"/>
                    </a:defRPr>
                  </a:lvl3pPr>
                  <a:lvl4pPr marL="1600200" indent="-228600">
                    <a:defRPr sz="3600">
                      <a:solidFill>
                        <a:schemeClr val="accent2"/>
                      </a:solidFill>
                      <a:latin typeface="Times New Roman" panose="02020603050405020304" pitchFamily="18" charset="0"/>
                    </a:defRPr>
                  </a:lvl4pPr>
                  <a:lvl5pPr marL="2057400" indent="-228600">
                    <a:defRPr sz="3600">
                      <a:solidFill>
                        <a:schemeClr val="accent2"/>
                      </a:solidFill>
                      <a:latin typeface="Times New Roman" panose="02020603050405020304" pitchFamily="18" charset="0"/>
                    </a:defRPr>
                  </a:lvl5pPr>
                  <a:lvl6pPr marL="2514600" indent="-228600" eaLnBrk="0" fontAlgn="base" hangingPunct="0">
                    <a:spcBef>
                      <a:spcPct val="50000"/>
                    </a:spcBef>
                    <a:spcAft>
                      <a:spcPct val="0"/>
                    </a:spcAft>
                    <a:buChar char="•"/>
                    <a:defRPr sz="3600">
                      <a:solidFill>
                        <a:schemeClr val="accent2"/>
                      </a:solidFill>
                      <a:latin typeface="Times New Roman" panose="02020603050405020304" pitchFamily="18" charset="0"/>
                    </a:defRPr>
                  </a:lvl6pPr>
                  <a:lvl7pPr marL="2971800" indent="-228600" eaLnBrk="0" fontAlgn="base" hangingPunct="0">
                    <a:spcBef>
                      <a:spcPct val="50000"/>
                    </a:spcBef>
                    <a:spcAft>
                      <a:spcPct val="0"/>
                    </a:spcAft>
                    <a:buChar char="•"/>
                    <a:defRPr sz="3600">
                      <a:solidFill>
                        <a:schemeClr val="accent2"/>
                      </a:solidFill>
                      <a:latin typeface="Times New Roman" panose="02020603050405020304" pitchFamily="18" charset="0"/>
                    </a:defRPr>
                  </a:lvl7pPr>
                  <a:lvl8pPr marL="3429000" indent="-228600" eaLnBrk="0" fontAlgn="base" hangingPunct="0">
                    <a:spcBef>
                      <a:spcPct val="50000"/>
                    </a:spcBef>
                    <a:spcAft>
                      <a:spcPct val="0"/>
                    </a:spcAft>
                    <a:buChar char="•"/>
                    <a:defRPr sz="3600">
                      <a:solidFill>
                        <a:schemeClr val="accent2"/>
                      </a:solidFill>
                      <a:latin typeface="Times New Roman" panose="02020603050405020304" pitchFamily="18" charset="0"/>
                    </a:defRPr>
                  </a:lvl8pPr>
                  <a:lvl9pPr marL="3886200" indent="-228600" eaLnBrk="0" fontAlgn="base" hangingPunct="0">
                    <a:spcBef>
                      <a:spcPct val="50000"/>
                    </a:spcBef>
                    <a:spcAft>
                      <a:spcPct val="0"/>
                    </a:spcAft>
                    <a:buChar char="•"/>
                    <a:defRPr sz="3600">
                      <a:solidFill>
                        <a:schemeClr val="accent2"/>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en-US" sz="2000" b="1" i="0" u="none" strike="noStrike" kern="1200" cap="none" spc="0" normalizeH="0" baseline="0" noProof="0">
                      <a:ln>
                        <a:noFill/>
                      </a:ln>
                      <a:solidFill>
                        <a:srgbClr val="000000"/>
                      </a:solidFill>
                      <a:effectLst/>
                      <a:uLnTx/>
                      <a:uFillTx/>
                      <a:latin typeface="Arial" panose="020B0604020202020204" pitchFamily="34" charset="0"/>
                      <a:ea typeface="+mn-ea"/>
                      <a:cs typeface="+mn-cs"/>
                    </a:rPr>
                    <a:t>RA</a:t>
                  </a:r>
                </a:p>
              </p:txBody>
            </p:sp>
          </p:grpSp>
        </p:grpSp>
        <p:grpSp>
          <p:nvGrpSpPr>
            <p:cNvPr id="28682" name="Group 69">
              <a:extLst>
                <a:ext uri="{FF2B5EF4-FFF2-40B4-BE49-F238E27FC236}">
                  <a16:creationId xmlns:a16="http://schemas.microsoft.com/office/drawing/2014/main" id="{94569CCE-F31F-436E-B9F7-AB5D8822AFDF}"/>
                </a:ext>
              </a:extLst>
            </p:cNvPr>
            <p:cNvGrpSpPr>
              <a:grpSpLocks/>
            </p:cNvGrpSpPr>
            <p:nvPr/>
          </p:nvGrpSpPr>
          <p:grpSpPr bwMode="auto">
            <a:xfrm>
              <a:off x="3859" y="789"/>
              <a:ext cx="619" cy="590"/>
              <a:chOff x="4238" y="768"/>
              <a:chExt cx="619" cy="590"/>
            </a:xfrm>
          </p:grpSpPr>
          <p:sp>
            <p:nvSpPr>
              <p:cNvPr id="102470" name="Oval 70">
                <a:extLst>
                  <a:ext uri="{FF2B5EF4-FFF2-40B4-BE49-F238E27FC236}">
                    <a16:creationId xmlns:a16="http://schemas.microsoft.com/office/drawing/2014/main" id="{5891BD08-E4CF-432B-9743-FEBA791214A7}"/>
                  </a:ext>
                </a:extLst>
              </p:cNvPr>
              <p:cNvSpPr>
                <a:spLocks noChangeArrowheads="1"/>
              </p:cNvSpPr>
              <p:nvPr/>
            </p:nvSpPr>
            <p:spPr bwMode="auto">
              <a:xfrm>
                <a:off x="4261" y="768"/>
                <a:ext cx="557" cy="362"/>
              </a:xfrm>
              <a:prstGeom prst="ellipse">
                <a:avLst/>
              </a:prstGeom>
              <a:gradFill rotWithShape="0">
                <a:gsLst>
                  <a:gs pos="0">
                    <a:schemeClr val="bg1"/>
                  </a:gs>
                  <a:gs pos="100000">
                    <a:schemeClr val="accent1"/>
                  </a:gs>
                </a:gsLst>
                <a:path path="shape">
                  <a:fillToRect l="50000" t="50000" r="50000" b="50000"/>
                </a:path>
              </a:gradFill>
              <a:ln w="12700">
                <a:round/>
                <a:headEnd type="none" w="sm" len="sm"/>
                <a:tailEnd type="none" w="sm" len="sm"/>
              </a:ln>
              <a:effectLst/>
              <a:scene3d>
                <a:camera prst="legacyObliqueBottom">
                  <a:rot lat="18900000" lon="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grpSp>
            <p:nvGrpSpPr>
              <p:cNvPr id="28694" name="Group 71">
                <a:extLst>
                  <a:ext uri="{FF2B5EF4-FFF2-40B4-BE49-F238E27FC236}">
                    <a16:creationId xmlns:a16="http://schemas.microsoft.com/office/drawing/2014/main" id="{5666A876-A6A9-47C2-8CBE-DA59837FAD50}"/>
                  </a:ext>
                </a:extLst>
              </p:cNvPr>
              <p:cNvGrpSpPr>
                <a:grpSpLocks/>
              </p:cNvGrpSpPr>
              <p:nvPr/>
            </p:nvGrpSpPr>
            <p:grpSpPr bwMode="auto">
              <a:xfrm>
                <a:off x="4238" y="919"/>
                <a:ext cx="619" cy="439"/>
                <a:chOff x="4217" y="912"/>
                <a:chExt cx="652" cy="454"/>
              </a:xfrm>
            </p:grpSpPr>
            <p:sp>
              <p:nvSpPr>
                <p:cNvPr id="102472" name="AutoShape 72">
                  <a:extLst>
                    <a:ext uri="{FF2B5EF4-FFF2-40B4-BE49-F238E27FC236}">
                      <a16:creationId xmlns:a16="http://schemas.microsoft.com/office/drawing/2014/main" id="{C53A9543-6F6E-414B-AAA9-928F80A78928}"/>
                    </a:ext>
                  </a:extLst>
                </p:cNvPr>
                <p:cNvSpPr>
                  <a:spLocks noChangeArrowheads="1"/>
                </p:cNvSpPr>
                <p:nvPr/>
              </p:nvSpPr>
              <p:spPr bwMode="auto">
                <a:xfrm>
                  <a:off x="4272" y="912"/>
                  <a:ext cx="528" cy="384"/>
                </a:xfrm>
                <a:prstGeom prst="can">
                  <a:avLst>
                    <a:gd name="adj" fmla="val 25000"/>
                  </a:avLst>
                </a:prstGeom>
                <a:noFill/>
                <a:ln w="12700">
                  <a:noFill/>
                  <a:round/>
                  <a:headEnd type="none" w="sm" len="sm"/>
                  <a:tailEnd type="none" w="sm" len="sm"/>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28696" name="Text Box 73">
                  <a:extLst>
                    <a:ext uri="{FF2B5EF4-FFF2-40B4-BE49-F238E27FC236}">
                      <a16:creationId xmlns:a16="http://schemas.microsoft.com/office/drawing/2014/main" id="{016F8213-9EF6-435F-8A3E-3890AE768E5B}"/>
                    </a:ext>
                  </a:extLst>
                </p:cNvPr>
                <p:cNvSpPr txBox="1">
                  <a:spLocks noChangeArrowheads="1"/>
                </p:cNvSpPr>
                <p:nvPr/>
              </p:nvSpPr>
              <p:spPr bwMode="auto">
                <a:xfrm>
                  <a:off x="4217" y="1015"/>
                  <a:ext cx="652" cy="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3600">
                      <a:solidFill>
                        <a:schemeClr val="accent2"/>
                      </a:solidFill>
                      <a:latin typeface="Times New Roman" panose="02020603050405020304" pitchFamily="18" charset="0"/>
                    </a:defRPr>
                  </a:lvl1pPr>
                  <a:lvl2pPr marL="742950" indent="-285750">
                    <a:defRPr sz="3600">
                      <a:solidFill>
                        <a:schemeClr val="accent2"/>
                      </a:solidFill>
                      <a:latin typeface="Times New Roman" panose="02020603050405020304" pitchFamily="18" charset="0"/>
                    </a:defRPr>
                  </a:lvl2pPr>
                  <a:lvl3pPr marL="1143000" indent="-228600">
                    <a:defRPr sz="3600">
                      <a:solidFill>
                        <a:schemeClr val="accent2"/>
                      </a:solidFill>
                      <a:latin typeface="Times New Roman" panose="02020603050405020304" pitchFamily="18" charset="0"/>
                    </a:defRPr>
                  </a:lvl3pPr>
                  <a:lvl4pPr marL="1600200" indent="-228600">
                    <a:defRPr sz="3600">
                      <a:solidFill>
                        <a:schemeClr val="accent2"/>
                      </a:solidFill>
                      <a:latin typeface="Times New Roman" panose="02020603050405020304" pitchFamily="18" charset="0"/>
                    </a:defRPr>
                  </a:lvl4pPr>
                  <a:lvl5pPr marL="2057400" indent="-228600">
                    <a:defRPr sz="3600">
                      <a:solidFill>
                        <a:schemeClr val="accent2"/>
                      </a:solidFill>
                      <a:latin typeface="Times New Roman" panose="02020603050405020304" pitchFamily="18" charset="0"/>
                    </a:defRPr>
                  </a:lvl5pPr>
                  <a:lvl6pPr marL="2514600" indent="-228600" eaLnBrk="0" fontAlgn="base" hangingPunct="0">
                    <a:spcBef>
                      <a:spcPct val="50000"/>
                    </a:spcBef>
                    <a:spcAft>
                      <a:spcPct val="0"/>
                    </a:spcAft>
                    <a:buChar char="•"/>
                    <a:defRPr sz="3600">
                      <a:solidFill>
                        <a:schemeClr val="accent2"/>
                      </a:solidFill>
                      <a:latin typeface="Times New Roman" panose="02020603050405020304" pitchFamily="18" charset="0"/>
                    </a:defRPr>
                  </a:lvl6pPr>
                  <a:lvl7pPr marL="2971800" indent="-228600" eaLnBrk="0" fontAlgn="base" hangingPunct="0">
                    <a:spcBef>
                      <a:spcPct val="50000"/>
                    </a:spcBef>
                    <a:spcAft>
                      <a:spcPct val="0"/>
                    </a:spcAft>
                    <a:buChar char="•"/>
                    <a:defRPr sz="3600">
                      <a:solidFill>
                        <a:schemeClr val="accent2"/>
                      </a:solidFill>
                      <a:latin typeface="Times New Roman" panose="02020603050405020304" pitchFamily="18" charset="0"/>
                    </a:defRPr>
                  </a:lvl7pPr>
                  <a:lvl8pPr marL="3429000" indent="-228600" eaLnBrk="0" fontAlgn="base" hangingPunct="0">
                    <a:spcBef>
                      <a:spcPct val="50000"/>
                    </a:spcBef>
                    <a:spcAft>
                      <a:spcPct val="0"/>
                    </a:spcAft>
                    <a:buChar char="•"/>
                    <a:defRPr sz="3600">
                      <a:solidFill>
                        <a:schemeClr val="accent2"/>
                      </a:solidFill>
                      <a:latin typeface="Times New Roman" panose="02020603050405020304" pitchFamily="18" charset="0"/>
                    </a:defRPr>
                  </a:lvl8pPr>
                  <a:lvl9pPr marL="3886200" indent="-228600" eaLnBrk="0" fontAlgn="base" hangingPunct="0">
                    <a:spcBef>
                      <a:spcPct val="50000"/>
                    </a:spcBef>
                    <a:spcAft>
                      <a:spcPct val="0"/>
                    </a:spcAft>
                    <a:buChar char="•"/>
                    <a:defRPr sz="3600">
                      <a:solidFill>
                        <a:schemeClr val="accent2"/>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en-US" sz="1200" b="1" i="0" u="none" strike="noStrike" kern="1200" cap="none" spc="0" normalizeH="0" baseline="0" noProof="0">
                      <a:ln>
                        <a:noFill/>
                      </a:ln>
                      <a:solidFill>
                        <a:srgbClr val="FFFFFF"/>
                      </a:solidFill>
                      <a:effectLst/>
                      <a:uLnTx/>
                      <a:uFillTx/>
                      <a:latin typeface="Arial" panose="020B0604020202020204" pitchFamily="34" charset="0"/>
                      <a:ea typeface="+mn-ea"/>
                      <a:cs typeface="+mn-cs"/>
                    </a:rPr>
                    <a:t>Directory</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en-US" sz="1200" b="1" i="0" u="none" strike="noStrike" kern="1200" cap="none" spc="0" normalizeH="0" baseline="0" noProof="0">
                      <a:ln>
                        <a:noFill/>
                      </a:ln>
                      <a:solidFill>
                        <a:srgbClr val="FFFFFF"/>
                      </a:solidFill>
                      <a:effectLst/>
                      <a:uLnTx/>
                      <a:uFillTx/>
                      <a:latin typeface="Arial" panose="020B0604020202020204" pitchFamily="34" charset="0"/>
                      <a:ea typeface="+mn-ea"/>
                      <a:cs typeface="+mn-cs"/>
                    </a:rPr>
                    <a:t>Services</a:t>
                  </a:r>
                </a:p>
              </p:txBody>
            </p:sp>
          </p:grpSp>
        </p:grpSp>
        <p:grpSp>
          <p:nvGrpSpPr>
            <p:cNvPr id="28683" name="Group 74">
              <a:extLst>
                <a:ext uri="{FF2B5EF4-FFF2-40B4-BE49-F238E27FC236}">
                  <a16:creationId xmlns:a16="http://schemas.microsoft.com/office/drawing/2014/main" id="{303763D2-05C7-4E3F-A2F1-8F11D7D155FB}"/>
                </a:ext>
              </a:extLst>
            </p:cNvPr>
            <p:cNvGrpSpPr>
              <a:grpSpLocks/>
            </p:cNvGrpSpPr>
            <p:nvPr/>
          </p:nvGrpSpPr>
          <p:grpSpPr bwMode="auto">
            <a:xfrm>
              <a:off x="4416" y="2688"/>
              <a:ext cx="902" cy="549"/>
              <a:chOff x="4792" y="2784"/>
              <a:chExt cx="902" cy="549"/>
            </a:xfrm>
          </p:grpSpPr>
          <p:sp>
            <p:nvSpPr>
              <p:cNvPr id="102475" name="Line 75" descr="Small grid">
                <a:extLst>
                  <a:ext uri="{FF2B5EF4-FFF2-40B4-BE49-F238E27FC236}">
                    <a16:creationId xmlns:a16="http://schemas.microsoft.com/office/drawing/2014/main" id="{6C0E4B40-0A4D-45D1-BC52-5468BB0F498F}"/>
                  </a:ext>
                </a:extLst>
              </p:cNvPr>
              <p:cNvSpPr>
                <a:spLocks noChangeAspect="1" noChangeShapeType="1"/>
              </p:cNvSpPr>
              <p:nvPr/>
            </p:nvSpPr>
            <p:spPr bwMode="auto">
              <a:xfrm>
                <a:off x="5527" y="2889"/>
                <a:ext cx="84" cy="5"/>
              </a:xfrm>
              <a:prstGeom prst="line">
                <a:avLst/>
              </a:prstGeom>
              <a:noFill/>
              <a:ln w="3175">
                <a:solidFill>
                  <a:srgbClr val="996600"/>
                </a:solidFill>
                <a:round/>
                <a:headEnd/>
                <a:tailEnd/>
              </a:ln>
              <a:effectLst>
                <a:outerShdw dist="35921" dir="2700000" algn="ctr" rotWithShape="0">
                  <a:schemeClr val="bg2"/>
                </a:outerShdw>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102476" name="Freeform 76">
                <a:extLst>
                  <a:ext uri="{FF2B5EF4-FFF2-40B4-BE49-F238E27FC236}">
                    <a16:creationId xmlns:a16="http://schemas.microsoft.com/office/drawing/2014/main" id="{93CA80F5-00EF-4B32-8703-E333C10BBE58}"/>
                  </a:ext>
                </a:extLst>
              </p:cNvPr>
              <p:cNvSpPr>
                <a:spLocks noChangeAspect="1"/>
              </p:cNvSpPr>
              <p:nvPr/>
            </p:nvSpPr>
            <p:spPr bwMode="auto">
              <a:xfrm>
                <a:off x="4828" y="2814"/>
                <a:ext cx="826" cy="498"/>
              </a:xfrm>
              <a:custGeom>
                <a:avLst/>
                <a:gdLst/>
                <a:ahLst/>
                <a:cxnLst>
                  <a:cxn ang="0">
                    <a:pos x="377" y="1"/>
                  </a:cxn>
                  <a:cxn ang="0">
                    <a:pos x="428" y="8"/>
                  </a:cxn>
                  <a:cxn ang="0">
                    <a:pos x="475" y="18"/>
                  </a:cxn>
                  <a:cxn ang="0">
                    <a:pos x="519" y="34"/>
                  </a:cxn>
                  <a:cxn ang="0">
                    <a:pos x="559" y="54"/>
                  </a:cxn>
                  <a:cxn ang="0">
                    <a:pos x="596" y="78"/>
                  </a:cxn>
                  <a:cxn ang="0">
                    <a:pos x="625" y="105"/>
                  </a:cxn>
                  <a:cxn ang="0">
                    <a:pos x="650" y="136"/>
                  </a:cxn>
                  <a:cxn ang="0">
                    <a:pos x="669" y="167"/>
                  </a:cxn>
                  <a:cxn ang="0">
                    <a:pos x="680" y="202"/>
                  </a:cxn>
                  <a:cxn ang="0">
                    <a:pos x="684" y="238"/>
                  </a:cxn>
                  <a:cxn ang="0">
                    <a:pos x="680" y="274"/>
                  </a:cxn>
                  <a:cxn ang="0">
                    <a:pos x="669" y="309"/>
                  </a:cxn>
                  <a:cxn ang="0">
                    <a:pos x="650" y="341"/>
                  </a:cxn>
                  <a:cxn ang="0">
                    <a:pos x="625" y="372"/>
                  </a:cxn>
                  <a:cxn ang="0">
                    <a:pos x="596" y="399"/>
                  </a:cxn>
                  <a:cxn ang="0">
                    <a:pos x="559" y="423"/>
                  </a:cxn>
                  <a:cxn ang="0">
                    <a:pos x="519" y="443"/>
                  </a:cxn>
                  <a:cxn ang="0">
                    <a:pos x="475" y="458"/>
                  </a:cxn>
                  <a:cxn ang="0">
                    <a:pos x="428" y="469"/>
                  </a:cxn>
                  <a:cxn ang="0">
                    <a:pos x="377" y="475"/>
                  </a:cxn>
                  <a:cxn ang="0">
                    <a:pos x="325" y="476"/>
                  </a:cxn>
                  <a:cxn ang="0">
                    <a:pos x="273" y="472"/>
                  </a:cxn>
                  <a:cxn ang="0">
                    <a:pos x="224" y="463"/>
                  </a:cxn>
                  <a:cxn ang="0">
                    <a:pos x="179" y="447"/>
                  </a:cxn>
                  <a:cxn ang="0">
                    <a:pos x="138" y="429"/>
                  </a:cxn>
                  <a:cxn ang="0">
                    <a:pos x="101" y="407"/>
                  </a:cxn>
                  <a:cxn ang="0">
                    <a:pos x="68" y="381"/>
                  </a:cxn>
                  <a:cxn ang="0">
                    <a:pos x="41" y="352"/>
                  </a:cxn>
                  <a:cxn ang="0">
                    <a:pos x="21" y="320"/>
                  </a:cxn>
                  <a:cxn ang="0">
                    <a:pos x="7" y="287"/>
                  </a:cxn>
                  <a:cxn ang="0">
                    <a:pos x="1" y="250"/>
                  </a:cxn>
                  <a:cxn ang="0">
                    <a:pos x="2" y="214"/>
                  </a:cxn>
                  <a:cxn ang="0">
                    <a:pos x="12" y="179"/>
                  </a:cxn>
                  <a:cxn ang="0">
                    <a:pos x="27" y="145"/>
                  </a:cxn>
                  <a:cxn ang="0">
                    <a:pos x="50" y="115"/>
                  </a:cxn>
                  <a:cxn ang="0">
                    <a:pos x="79" y="87"/>
                  </a:cxn>
                  <a:cxn ang="0">
                    <a:pos x="112" y="62"/>
                  </a:cxn>
                  <a:cxn ang="0">
                    <a:pos x="152" y="41"/>
                  </a:cxn>
                  <a:cxn ang="0">
                    <a:pos x="195" y="23"/>
                  </a:cxn>
                  <a:cxn ang="0">
                    <a:pos x="241" y="11"/>
                  </a:cxn>
                  <a:cxn ang="0">
                    <a:pos x="291" y="3"/>
                  </a:cxn>
                  <a:cxn ang="0">
                    <a:pos x="342" y="0"/>
                  </a:cxn>
                </a:cxnLst>
                <a:rect l="0" t="0" r="r" b="b"/>
                <a:pathLst>
                  <a:path w="685" h="478">
                    <a:moveTo>
                      <a:pt x="342" y="0"/>
                    </a:moveTo>
                    <a:lnTo>
                      <a:pt x="360" y="0"/>
                    </a:lnTo>
                    <a:lnTo>
                      <a:pt x="377" y="1"/>
                    </a:lnTo>
                    <a:lnTo>
                      <a:pt x="394" y="3"/>
                    </a:lnTo>
                    <a:lnTo>
                      <a:pt x="412" y="5"/>
                    </a:lnTo>
                    <a:lnTo>
                      <a:pt x="428" y="8"/>
                    </a:lnTo>
                    <a:lnTo>
                      <a:pt x="444" y="11"/>
                    </a:lnTo>
                    <a:lnTo>
                      <a:pt x="460" y="14"/>
                    </a:lnTo>
                    <a:lnTo>
                      <a:pt x="475" y="18"/>
                    </a:lnTo>
                    <a:lnTo>
                      <a:pt x="490" y="23"/>
                    </a:lnTo>
                    <a:lnTo>
                      <a:pt x="505" y="29"/>
                    </a:lnTo>
                    <a:lnTo>
                      <a:pt x="519" y="34"/>
                    </a:lnTo>
                    <a:lnTo>
                      <a:pt x="533" y="41"/>
                    </a:lnTo>
                    <a:lnTo>
                      <a:pt x="547" y="47"/>
                    </a:lnTo>
                    <a:lnTo>
                      <a:pt x="559" y="54"/>
                    </a:lnTo>
                    <a:lnTo>
                      <a:pt x="572" y="62"/>
                    </a:lnTo>
                    <a:lnTo>
                      <a:pt x="584" y="70"/>
                    </a:lnTo>
                    <a:lnTo>
                      <a:pt x="596" y="78"/>
                    </a:lnTo>
                    <a:lnTo>
                      <a:pt x="606" y="87"/>
                    </a:lnTo>
                    <a:lnTo>
                      <a:pt x="616" y="96"/>
                    </a:lnTo>
                    <a:lnTo>
                      <a:pt x="625" y="105"/>
                    </a:lnTo>
                    <a:lnTo>
                      <a:pt x="635" y="115"/>
                    </a:lnTo>
                    <a:lnTo>
                      <a:pt x="643" y="125"/>
                    </a:lnTo>
                    <a:lnTo>
                      <a:pt x="650" y="136"/>
                    </a:lnTo>
                    <a:lnTo>
                      <a:pt x="657" y="145"/>
                    </a:lnTo>
                    <a:lnTo>
                      <a:pt x="664" y="157"/>
                    </a:lnTo>
                    <a:lnTo>
                      <a:pt x="669" y="167"/>
                    </a:lnTo>
                    <a:lnTo>
                      <a:pt x="673" y="179"/>
                    </a:lnTo>
                    <a:lnTo>
                      <a:pt x="677" y="190"/>
                    </a:lnTo>
                    <a:lnTo>
                      <a:pt x="680" y="202"/>
                    </a:lnTo>
                    <a:lnTo>
                      <a:pt x="682" y="214"/>
                    </a:lnTo>
                    <a:lnTo>
                      <a:pt x="684" y="226"/>
                    </a:lnTo>
                    <a:lnTo>
                      <a:pt x="684" y="238"/>
                    </a:lnTo>
                    <a:lnTo>
                      <a:pt x="684" y="250"/>
                    </a:lnTo>
                    <a:lnTo>
                      <a:pt x="682" y="263"/>
                    </a:lnTo>
                    <a:lnTo>
                      <a:pt x="680" y="274"/>
                    </a:lnTo>
                    <a:lnTo>
                      <a:pt x="677" y="287"/>
                    </a:lnTo>
                    <a:lnTo>
                      <a:pt x="673" y="297"/>
                    </a:lnTo>
                    <a:lnTo>
                      <a:pt x="669" y="309"/>
                    </a:lnTo>
                    <a:lnTo>
                      <a:pt x="664" y="320"/>
                    </a:lnTo>
                    <a:lnTo>
                      <a:pt x="657" y="331"/>
                    </a:lnTo>
                    <a:lnTo>
                      <a:pt x="650" y="341"/>
                    </a:lnTo>
                    <a:lnTo>
                      <a:pt x="643" y="352"/>
                    </a:lnTo>
                    <a:lnTo>
                      <a:pt x="635" y="362"/>
                    </a:lnTo>
                    <a:lnTo>
                      <a:pt x="625" y="372"/>
                    </a:lnTo>
                    <a:lnTo>
                      <a:pt x="616" y="381"/>
                    </a:lnTo>
                    <a:lnTo>
                      <a:pt x="606" y="390"/>
                    </a:lnTo>
                    <a:lnTo>
                      <a:pt x="596" y="399"/>
                    </a:lnTo>
                    <a:lnTo>
                      <a:pt x="584" y="407"/>
                    </a:lnTo>
                    <a:lnTo>
                      <a:pt x="572" y="415"/>
                    </a:lnTo>
                    <a:lnTo>
                      <a:pt x="559" y="423"/>
                    </a:lnTo>
                    <a:lnTo>
                      <a:pt x="547" y="429"/>
                    </a:lnTo>
                    <a:lnTo>
                      <a:pt x="533" y="436"/>
                    </a:lnTo>
                    <a:lnTo>
                      <a:pt x="519" y="443"/>
                    </a:lnTo>
                    <a:lnTo>
                      <a:pt x="505" y="447"/>
                    </a:lnTo>
                    <a:lnTo>
                      <a:pt x="490" y="453"/>
                    </a:lnTo>
                    <a:lnTo>
                      <a:pt x="475" y="458"/>
                    </a:lnTo>
                    <a:lnTo>
                      <a:pt x="460" y="463"/>
                    </a:lnTo>
                    <a:lnTo>
                      <a:pt x="444" y="466"/>
                    </a:lnTo>
                    <a:lnTo>
                      <a:pt x="428" y="469"/>
                    </a:lnTo>
                    <a:lnTo>
                      <a:pt x="412" y="472"/>
                    </a:lnTo>
                    <a:lnTo>
                      <a:pt x="394" y="474"/>
                    </a:lnTo>
                    <a:lnTo>
                      <a:pt x="377" y="475"/>
                    </a:lnTo>
                    <a:lnTo>
                      <a:pt x="360" y="476"/>
                    </a:lnTo>
                    <a:lnTo>
                      <a:pt x="342" y="477"/>
                    </a:lnTo>
                    <a:lnTo>
                      <a:pt x="325" y="476"/>
                    </a:lnTo>
                    <a:lnTo>
                      <a:pt x="308" y="475"/>
                    </a:lnTo>
                    <a:lnTo>
                      <a:pt x="291" y="474"/>
                    </a:lnTo>
                    <a:lnTo>
                      <a:pt x="273" y="472"/>
                    </a:lnTo>
                    <a:lnTo>
                      <a:pt x="257" y="469"/>
                    </a:lnTo>
                    <a:lnTo>
                      <a:pt x="241" y="466"/>
                    </a:lnTo>
                    <a:lnTo>
                      <a:pt x="224" y="463"/>
                    </a:lnTo>
                    <a:lnTo>
                      <a:pt x="210" y="458"/>
                    </a:lnTo>
                    <a:lnTo>
                      <a:pt x="195" y="453"/>
                    </a:lnTo>
                    <a:lnTo>
                      <a:pt x="179" y="447"/>
                    </a:lnTo>
                    <a:lnTo>
                      <a:pt x="165" y="443"/>
                    </a:lnTo>
                    <a:lnTo>
                      <a:pt x="152" y="436"/>
                    </a:lnTo>
                    <a:lnTo>
                      <a:pt x="138" y="429"/>
                    </a:lnTo>
                    <a:lnTo>
                      <a:pt x="125" y="423"/>
                    </a:lnTo>
                    <a:lnTo>
                      <a:pt x="112" y="415"/>
                    </a:lnTo>
                    <a:lnTo>
                      <a:pt x="101" y="407"/>
                    </a:lnTo>
                    <a:lnTo>
                      <a:pt x="89" y="399"/>
                    </a:lnTo>
                    <a:lnTo>
                      <a:pt x="79" y="390"/>
                    </a:lnTo>
                    <a:lnTo>
                      <a:pt x="68" y="381"/>
                    </a:lnTo>
                    <a:lnTo>
                      <a:pt x="59" y="372"/>
                    </a:lnTo>
                    <a:lnTo>
                      <a:pt x="50" y="362"/>
                    </a:lnTo>
                    <a:lnTo>
                      <a:pt x="41" y="352"/>
                    </a:lnTo>
                    <a:lnTo>
                      <a:pt x="35" y="341"/>
                    </a:lnTo>
                    <a:lnTo>
                      <a:pt x="27" y="331"/>
                    </a:lnTo>
                    <a:lnTo>
                      <a:pt x="21" y="320"/>
                    </a:lnTo>
                    <a:lnTo>
                      <a:pt x="15" y="309"/>
                    </a:lnTo>
                    <a:lnTo>
                      <a:pt x="12" y="297"/>
                    </a:lnTo>
                    <a:lnTo>
                      <a:pt x="7" y="287"/>
                    </a:lnTo>
                    <a:lnTo>
                      <a:pt x="4" y="274"/>
                    </a:lnTo>
                    <a:lnTo>
                      <a:pt x="2" y="263"/>
                    </a:lnTo>
                    <a:lnTo>
                      <a:pt x="1" y="250"/>
                    </a:lnTo>
                    <a:lnTo>
                      <a:pt x="0" y="238"/>
                    </a:lnTo>
                    <a:lnTo>
                      <a:pt x="1" y="226"/>
                    </a:lnTo>
                    <a:lnTo>
                      <a:pt x="2" y="214"/>
                    </a:lnTo>
                    <a:lnTo>
                      <a:pt x="4" y="202"/>
                    </a:lnTo>
                    <a:lnTo>
                      <a:pt x="7" y="190"/>
                    </a:lnTo>
                    <a:lnTo>
                      <a:pt x="12" y="179"/>
                    </a:lnTo>
                    <a:lnTo>
                      <a:pt x="15" y="167"/>
                    </a:lnTo>
                    <a:lnTo>
                      <a:pt x="21" y="157"/>
                    </a:lnTo>
                    <a:lnTo>
                      <a:pt x="27" y="145"/>
                    </a:lnTo>
                    <a:lnTo>
                      <a:pt x="35" y="136"/>
                    </a:lnTo>
                    <a:lnTo>
                      <a:pt x="41" y="125"/>
                    </a:lnTo>
                    <a:lnTo>
                      <a:pt x="50" y="115"/>
                    </a:lnTo>
                    <a:lnTo>
                      <a:pt x="59" y="105"/>
                    </a:lnTo>
                    <a:lnTo>
                      <a:pt x="68" y="96"/>
                    </a:lnTo>
                    <a:lnTo>
                      <a:pt x="79" y="87"/>
                    </a:lnTo>
                    <a:lnTo>
                      <a:pt x="89" y="78"/>
                    </a:lnTo>
                    <a:lnTo>
                      <a:pt x="101" y="70"/>
                    </a:lnTo>
                    <a:lnTo>
                      <a:pt x="112" y="62"/>
                    </a:lnTo>
                    <a:lnTo>
                      <a:pt x="125" y="54"/>
                    </a:lnTo>
                    <a:lnTo>
                      <a:pt x="138" y="47"/>
                    </a:lnTo>
                    <a:lnTo>
                      <a:pt x="152" y="41"/>
                    </a:lnTo>
                    <a:lnTo>
                      <a:pt x="165" y="34"/>
                    </a:lnTo>
                    <a:lnTo>
                      <a:pt x="179" y="29"/>
                    </a:lnTo>
                    <a:lnTo>
                      <a:pt x="195" y="23"/>
                    </a:lnTo>
                    <a:lnTo>
                      <a:pt x="210" y="18"/>
                    </a:lnTo>
                    <a:lnTo>
                      <a:pt x="224" y="14"/>
                    </a:lnTo>
                    <a:lnTo>
                      <a:pt x="241" y="11"/>
                    </a:lnTo>
                    <a:lnTo>
                      <a:pt x="257" y="8"/>
                    </a:lnTo>
                    <a:lnTo>
                      <a:pt x="273" y="5"/>
                    </a:lnTo>
                    <a:lnTo>
                      <a:pt x="291" y="3"/>
                    </a:lnTo>
                    <a:lnTo>
                      <a:pt x="308" y="1"/>
                    </a:lnTo>
                    <a:lnTo>
                      <a:pt x="325" y="0"/>
                    </a:lnTo>
                    <a:lnTo>
                      <a:pt x="342" y="0"/>
                    </a:lnTo>
                  </a:path>
                </a:pathLst>
              </a:custGeom>
              <a:solidFill>
                <a:srgbClr val="CCFFFF"/>
              </a:solidFill>
              <a:ln w="3175" cap="rnd" cmpd="sng">
                <a:solidFill>
                  <a:srgbClr val="996600"/>
                </a:solidFill>
                <a:round/>
                <a:headEnd/>
                <a:tailEnd/>
              </a:ln>
              <a:effectLst>
                <a:outerShdw dist="35921" dir="2700000" algn="ctr" rotWithShape="0">
                  <a:schemeClr val="bg2"/>
                </a:outerShdw>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102477" name="Freeform 77">
                <a:extLst>
                  <a:ext uri="{FF2B5EF4-FFF2-40B4-BE49-F238E27FC236}">
                    <a16:creationId xmlns:a16="http://schemas.microsoft.com/office/drawing/2014/main" id="{803F22D6-6579-4A5A-906B-9A5E988055DD}"/>
                  </a:ext>
                </a:extLst>
              </p:cNvPr>
              <p:cNvSpPr>
                <a:spLocks noChangeAspect="1"/>
              </p:cNvSpPr>
              <p:nvPr/>
            </p:nvSpPr>
            <p:spPr bwMode="auto">
              <a:xfrm>
                <a:off x="4792" y="2788"/>
                <a:ext cx="902" cy="549"/>
              </a:xfrm>
              <a:custGeom>
                <a:avLst/>
                <a:gdLst/>
                <a:ahLst/>
                <a:cxnLst>
                  <a:cxn ang="0">
                    <a:pos x="235" y="490"/>
                  </a:cxn>
                  <a:cxn ang="0">
                    <a:pos x="113" y="456"/>
                  </a:cxn>
                  <a:cxn ang="0">
                    <a:pos x="55" y="394"/>
                  </a:cxn>
                  <a:cxn ang="0">
                    <a:pos x="8" y="315"/>
                  </a:cxn>
                  <a:cxn ang="0">
                    <a:pos x="2" y="257"/>
                  </a:cxn>
                  <a:cxn ang="0">
                    <a:pos x="27" y="194"/>
                  </a:cxn>
                  <a:cxn ang="0">
                    <a:pos x="84" y="142"/>
                  </a:cxn>
                  <a:cxn ang="0">
                    <a:pos x="139" y="91"/>
                  </a:cxn>
                  <a:cxn ang="0">
                    <a:pos x="212" y="53"/>
                  </a:cxn>
                  <a:cxn ang="0">
                    <a:pos x="284" y="37"/>
                  </a:cxn>
                  <a:cxn ang="0">
                    <a:pos x="373" y="0"/>
                  </a:cxn>
                  <a:cxn ang="0">
                    <a:pos x="457" y="30"/>
                  </a:cxn>
                  <a:cxn ang="0">
                    <a:pos x="553" y="62"/>
                  </a:cxn>
                  <a:cxn ang="0">
                    <a:pos x="601" y="95"/>
                  </a:cxn>
                  <a:cxn ang="0">
                    <a:pos x="661" y="113"/>
                  </a:cxn>
                  <a:cxn ang="0">
                    <a:pos x="719" y="203"/>
                  </a:cxn>
                  <a:cxn ang="0">
                    <a:pos x="745" y="264"/>
                  </a:cxn>
                  <a:cxn ang="0">
                    <a:pos x="735" y="338"/>
                  </a:cxn>
                  <a:cxn ang="0">
                    <a:pos x="680" y="400"/>
                  </a:cxn>
                  <a:cxn ang="0">
                    <a:pos x="621" y="404"/>
                  </a:cxn>
                  <a:cxn ang="0">
                    <a:pos x="641" y="394"/>
                  </a:cxn>
                  <a:cxn ang="0">
                    <a:pos x="716" y="346"/>
                  </a:cxn>
                  <a:cxn ang="0">
                    <a:pos x="734" y="263"/>
                  </a:cxn>
                  <a:cxn ang="0">
                    <a:pos x="710" y="207"/>
                  </a:cxn>
                  <a:cxn ang="0">
                    <a:pos x="680" y="224"/>
                  </a:cxn>
                  <a:cxn ang="0">
                    <a:pos x="674" y="144"/>
                  </a:cxn>
                  <a:cxn ang="0">
                    <a:pos x="624" y="106"/>
                  </a:cxn>
                  <a:cxn ang="0">
                    <a:pos x="610" y="139"/>
                  </a:cxn>
                  <a:cxn ang="0">
                    <a:pos x="601" y="130"/>
                  </a:cxn>
                  <a:cxn ang="0">
                    <a:pos x="583" y="101"/>
                  </a:cxn>
                  <a:cxn ang="0">
                    <a:pos x="496" y="50"/>
                  </a:cxn>
                  <a:cxn ang="0">
                    <a:pos x="434" y="43"/>
                  </a:cxn>
                  <a:cxn ang="0">
                    <a:pos x="436" y="31"/>
                  </a:cxn>
                  <a:cxn ang="0">
                    <a:pos x="401" y="18"/>
                  </a:cxn>
                  <a:cxn ang="0">
                    <a:pos x="334" y="26"/>
                  </a:cxn>
                  <a:cxn ang="0">
                    <a:pos x="287" y="58"/>
                  </a:cxn>
                  <a:cxn ang="0">
                    <a:pos x="289" y="79"/>
                  </a:cxn>
                  <a:cxn ang="0">
                    <a:pos x="253" y="67"/>
                  </a:cxn>
                  <a:cxn ang="0">
                    <a:pos x="165" y="91"/>
                  </a:cxn>
                  <a:cxn ang="0">
                    <a:pos x="150" y="125"/>
                  </a:cxn>
                  <a:cxn ang="0">
                    <a:pos x="141" y="139"/>
                  </a:cxn>
                  <a:cxn ang="0">
                    <a:pos x="121" y="156"/>
                  </a:cxn>
                  <a:cxn ang="0">
                    <a:pos x="68" y="171"/>
                  </a:cxn>
                  <a:cxn ang="0">
                    <a:pos x="21" y="244"/>
                  </a:cxn>
                  <a:cxn ang="0">
                    <a:pos x="20" y="317"/>
                  </a:cxn>
                  <a:cxn ang="0">
                    <a:pos x="45" y="343"/>
                  </a:cxn>
                  <a:cxn ang="0">
                    <a:pos x="56" y="338"/>
                  </a:cxn>
                  <a:cxn ang="0">
                    <a:pos x="65" y="357"/>
                  </a:cxn>
                  <a:cxn ang="0">
                    <a:pos x="58" y="377"/>
                  </a:cxn>
                  <a:cxn ang="0">
                    <a:pos x="114" y="440"/>
                  </a:cxn>
                  <a:cxn ang="0">
                    <a:pos x="191" y="456"/>
                  </a:cxn>
                  <a:cxn ang="0">
                    <a:pos x="210" y="454"/>
                  </a:cxn>
                  <a:cxn ang="0">
                    <a:pos x="226" y="461"/>
                  </a:cxn>
                  <a:cxn ang="0">
                    <a:pos x="272" y="494"/>
                  </a:cxn>
                  <a:cxn ang="0">
                    <a:pos x="381" y="508"/>
                  </a:cxn>
                  <a:cxn ang="0">
                    <a:pos x="450" y="485"/>
                  </a:cxn>
                  <a:cxn ang="0">
                    <a:pos x="447" y="472"/>
                  </a:cxn>
                  <a:cxn ang="0">
                    <a:pos x="483" y="477"/>
                  </a:cxn>
                  <a:cxn ang="0">
                    <a:pos x="581" y="466"/>
                  </a:cxn>
                  <a:cxn ang="0">
                    <a:pos x="642" y="429"/>
                  </a:cxn>
                  <a:cxn ang="0">
                    <a:pos x="656" y="439"/>
                  </a:cxn>
                  <a:cxn ang="0">
                    <a:pos x="551" y="491"/>
                  </a:cxn>
                  <a:cxn ang="0">
                    <a:pos x="464" y="498"/>
                  </a:cxn>
                </a:cxnLst>
                <a:rect l="0" t="0" r="r" b="b"/>
                <a:pathLst>
                  <a:path w="747" h="527">
                    <a:moveTo>
                      <a:pt x="375" y="525"/>
                    </a:moveTo>
                    <a:lnTo>
                      <a:pt x="361" y="526"/>
                    </a:lnTo>
                    <a:lnTo>
                      <a:pt x="347" y="526"/>
                    </a:lnTo>
                    <a:lnTo>
                      <a:pt x="332" y="524"/>
                    </a:lnTo>
                    <a:lnTo>
                      <a:pt x="318" y="522"/>
                    </a:lnTo>
                    <a:lnTo>
                      <a:pt x="304" y="518"/>
                    </a:lnTo>
                    <a:lnTo>
                      <a:pt x="290" y="513"/>
                    </a:lnTo>
                    <a:lnTo>
                      <a:pt x="276" y="508"/>
                    </a:lnTo>
                    <a:lnTo>
                      <a:pt x="262" y="502"/>
                    </a:lnTo>
                    <a:lnTo>
                      <a:pt x="248" y="496"/>
                    </a:lnTo>
                    <a:lnTo>
                      <a:pt x="235" y="490"/>
                    </a:lnTo>
                    <a:lnTo>
                      <a:pt x="220" y="486"/>
                    </a:lnTo>
                    <a:lnTo>
                      <a:pt x="207" y="481"/>
                    </a:lnTo>
                    <a:lnTo>
                      <a:pt x="193" y="476"/>
                    </a:lnTo>
                    <a:lnTo>
                      <a:pt x="180" y="472"/>
                    </a:lnTo>
                    <a:lnTo>
                      <a:pt x="166" y="470"/>
                    </a:lnTo>
                    <a:lnTo>
                      <a:pt x="152" y="469"/>
                    </a:lnTo>
                    <a:lnTo>
                      <a:pt x="143" y="467"/>
                    </a:lnTo>
                    <a:lnTo>
                      <a:pt x="136" y="464"/>
                    </a:lnTo>
                    <a:lnTo>
                      <a:pt x="128" y="462"/>
                    </a:lnTo>
                    <a:lnTo>
                      <a:pt x="120" y="459"/>
                    </a:lnTo>
                    <a:lnTo>
                      <a:pt x="113" y="456"/>
                    </a:lnTo>
                    <a:lnTo>
                      <a:pt x="106" y="452"/>
                    </a:lnTo>
                    <a:lnTo>
                      <a:pt x="99" y="447"/>
                    </a:lnTo>
                    <a:lnTo>
                      <a:pt x="92" y="443"/>
                    </a:lnTo>
                    <a:lnTo>
                      <a:pt x="87" y="438"/>
                    </a:lnTo>
                    <a:lnTo>
                      <a:pt x="81" y="433"/>
                    </a:lnTo>
                    <a:lnTo>
                      <a:pt x="75" y="428"/>
                    </a:lnTo>
                    <a:lnTo>
                      <a:pt x="70" y="422"/>
                    </a:lnTo>
                    <a:lnTo>
                      <a:pt x="65" y="415"/>
                    </a:lnTo>
                    <a:lnTo>
                      <a:pt x="62" y="409"/>
                    </a:lnTo>
                    <a:lnTo>
                      <a:pt x="58" y="402"/>
                    </a:lnTo>
                    <a:lnTo>
                      <a:pt x="55" y="394"/>
                    </a:lnTo>
                    <a:lnTo>
                      <a:pt x="51" y="387"/>
                    </a:lnTo>
                    <a:lnTo>
                      <a:pt x="45" y="360"/>
                    </a:lnTo>
                    <a:lnTo>
                      <a:pt x="40" y="357"/>
                    </a:lnTo>
                    <a:lnTo>
                      <a:pt x="36" y="353"/>
                    </a:lnTo>
                    <a:lnTo>
                      <a:pt x="31" y="348"/>
                    </a:lnTo>
                    <a:lnTo>
                      <a:pt x="26" y="343"/>
                    </a:lnTo>
                    <a:lnTo>
                      <a:pt x="22" y="338"/>
                    </a:lnTo>
                    <a:lnTo>
                      <a:pt x="17" y="334"/>
                    </a:lnTo>
                    <a:lnTo>
                      <a:pt x="13" y="328"/>
                    </a:lnTo>
                    <a:lnTo>
                      <a:pt x="11" y="322"/>
                    </a:lnTo>
                    <a:lnTo>
                      <a:pt x="8" y="315"/>
                    </a:lnTo>
                    <a:lnTo>
                      <a:pt x="6" y="310"/>
                    </a:lnTo>
                    <a:lnTo>
                      <a:pt x="3" y="303"/>
                    </a:lnTo>
                    <a:lnTo>
                      <a:pt x="2" y="296"/>
                    </a:lnTo>
                    <a:lnTo>
                      <a:pt x="1" y="290"/>
                    </a:lnTo>
                    <a:lnTo>
                      <a:pt x="0" y="284"/>
                    </a:lnTo>
                    <a:lnTo>
                      <a:pt x="0" y="277"/>
                    </a:lnTo>
                    <a:lnTo>
                      <a:pt x="1" y="270"/>
                    </a:lnTo>
                    <a:lnTo>
                      <a:pt x="1" y="267"/>
                    </a:lnTo>
                    <a:lnTo>
                      <a:pt x="2" y="263"/>
                    </a:lnTo>
                    <a:lnTo>
                      <a:pt x="2" y="261"/>
                    </a:lnTo>
                    <a:lnTo>
                      <a:pt x="2" y="257"/>
                    </a:lnTo>
                    <a:lnTo>
                      <a:pt x="3" y="254"/>
                    </a:lnTo>
                    <a:lnTo>
                      <a:pt x="3" y="250"/>
                    </a:lnTo>
                    <a:lnTo>
                      <a:pt x="4" y="247"/>
                    </a:lnTo>
                    <a:lnTo>
                      <a:pt x="5" y="243"/>
                    </a:lnTo>
                    <a:lnTo>
                      <a:pt x="7" y="237"/>
                    </a:lnTo>
                    <a:lnTo>
                      <a:pt x="10" y="229"/>
                    </a:lnTo>
                    <a:lnTo>
                      <a:pt x="13" y="221"/>
                    </a:lnTo>
                    <a:lnTo>
                      <a:pt x="15" y="214"/>
                    </a:lnTo>
                    <a:lnTo>
                      <a:pt x="19" y="207"/>
                    </a:lnTo>
                    <a:lnTo>
                      <a:pt x="23" y="201"/>
                    </a:lnTo>
                    <a:lnTo>
                      <a:pt x="27" y="194"/>
                    </a:lnTo>
                    <a:lnTo>
                      <a:pt x="31" y="188"/>
                    </a:lnTo>
                    <a:lnTo>
                      <a:pt x="36" y="182"/>
                    </a:lnTo>
                    <a:lnTo>
                      <a:pt x="40" y="176"/>
                    </a:lnTo>
                    <a:lnTo>
                      <a:pt x="45" y="170"/>
                    </a:lnTo>
                    <a:lnTo>
                      <a:pt x="50" y="164"/>
                    </a:lnTo>
                    <a:lnTo>
                      <a:pt x="56" y="160"/>
                    </a:lnTo>
                    <a:lnTo>
                      <a:pt x="62" y="155"/>
                    </a:lnTo>
                    <a:lnTo>
                      <a:pt x="68" y="151"/>
                    </a:lnTo>
                    <a:lnTo>
                      <a:pt x="74" y="147"/>
                    </a:lnTo>
                    <a:lnTo>
                      <a:pt x="79" y="144"/>
                    </a:lnTo>
                    <a:lnTo>
                      <a:pt x="84" y="142"/>
                    </a:lnTo>
                    <a:lnTo>
                      <a:pt x="88" y="139"/>
                    </a:lnTo>
                    <a:lnTo>
                      <a:pt x="92" y="138"/>
                    </a:lnTo>
                    <a:lnTo>
                      <a:pt x="97" y="136"/>
                    </a:lnTo>
                    <a:lnTo>
                      <a:pt x="102" y="134"/>
                    </a:lnTo>
                    <a:lnTo>
                      <a:pt x="107" y="132"/>
                    </a:lnTo>
                    <a:lnTo>
                      <a:pt x="112" y="130"/>
                    </a:lnTo>
                    <a:lnTo>
                      <a:pt x="116" y="120"/>
                    </a:lnTo>
                    <a:lnTo>
                      <a:pt x="121" y="113"/>
                    </a:lnTo>
                    <a:lnTo>
                      <a:pt x="126" y="105"/>
                    </a:lnTo>
                    <a:lnTo>
                      <a:pt x="133" y="97"/>
                    </a:lnTo>
                    <a:lnTo>
                      <a:pt x="139" y="91"/>
                    </a:lnTo>
                    <a:lnTo>
                      <a:pt x="145" y="86"/>
                    </a:lnTo>
                    <a:lnTo>
                      <a:pt x="153" y="79"/>
                    </a:lnTo>
                    <a:lnTo>
                      <a:pt x="161" y="73"/>
                    </a:lnTo>
                    <a:lnTo>
                      <a:pt x="167" y="69"/>
                    </a:lnTo>
                    <a:lnTo>
                      <a:pt x="173" y="66"/>
                    </a:lnTo>
                    <a:lnTo>
                      <a:pt x="179" y="63"/>
                    </a:lnTo>
                    <a:lnTo>
                      <a:pt x="186" y="60"/>
                    </a:lnTo>
                    <a:lnTo>
                      <a:pt x="193" y="58"/>
                    </a:lnTo>
                    <a:lnTo>
                      <a:pt x="199" y="56"/>
                    </a:lnTo>
                    <a:lnTo>
                      <a:pt x="206" y="54"/>
                    </a:lnTo>
                    <a:lnTo>
                      <a:pt x="212" y="53"/>
                    </a:lnTo>
                    <a:lnTo>
                      <a:pt x="219" y="52"/>
                    </a:lnTo>
                    <a:lnTo>
                      <a:pt x="225" y="51"/>
                    </a:lnTo>
                    <a:lnTo>
                      <a:pt x="232" y="50"/>
                    </a:lnTo>
                    <a:lnTo>
                      <a:pt x="239" y="50"/>
                    </a:lnTo>
                    <a:lnTo>
                      <a:pt x="245" y="51"/>
                    </a:lnTo>
                    <a:lnTo>
                      <a:pt x="252" y="52"/>
                    </a:lnTo>
                    <a:lnTo>
                      <a:pt x="259" y="53"/>
                    </a:lnTo>
                    <a:lnTo>
                      <a:pt x="265" y="54"/>
                    </a:lnTo>
                    <a:lnTo>
                      <a:pt x="270" y="48"/>
                    </a:lnTo>
                    <a:lnTo>
                      <a:pt x="277" y="42"/>
                    </a:lnTo>
                    <a:lnTo>
                      <a:pt x="284" y="37"/>
                    </a:lnTo>
                    <a:lnTo>
                      <a:pt x="291" y="32"/>
                    </a:lnTo>
                    <a:lnTo>
                      <a:pt x="298" y="26"/>
                    </a:lnTo>
                    <a:lnTo>
                      <a:pt x="306" y="22"/>
                    </a:lnTo>
                    <a:lnTo>
                      <a:pt x="314" y="17"/>
                    </a:lnTo>
                    <a:lnTo>
                      <a:pt x="322" y="13"/>
                    </a:lnTo>
                    <a:lnTo>
                      <a:pt x="330" y="10"/>
                    </a:lnTo>
                    <a:lnTo>
                      <a:pt x="339" y="7"/>
                    </a:lnTo>
                    <a:lnTo>
                      <a:pt x="347" y="4"/>
                    </a:lnTo>
                    <a:lnTo>
                      <a:pt x="356" y="2"/>
                    </a:lnTo>
                    <a:lnTo>
                      <a:pt x="365" y="1"/>
                    </a:lnTo>
                    <a:lnTo>
                      <a:pt x="373" y="0"/>
                    </a:lnTo>
                    <a:lnTo>
                      <a:pt x="382" y="0"/>
                    </a:lnTo>
                    <a:lnTo>
                      <a:pt x="391" y="1"/>
                    </a:lnTo>
                    <a:lnTo>
                      <a:pt x="399" y="2"/>
                    </a:lnTo>
                    <a:lnTo>
                      <a:pt x="407" y="4"/>
                    </a:lnTo>
                    <a:lnTo>
                      <a:pt x="416" y="6"/>
                    </a:lnTo>
                    <a:lnTo>
                      <a:pt x="424" y="8"/>
                    </a:lnTo>
                    <a:lnTo>
                      <a:pt x="432" y="11"/>
                    </a:lnTo>
                    <a:lnTo>
                      <a:pt x="440" y="13"/>
                    </a:lnTo>
                    <a:lnTo>
                      <a:pt x="448" y="17"/>
                    </a:lnTo>
                    <a:lnTo>
                      <a:pt x="454" y="22"/>
                    </a:lnTo>
                    <a:lnTo>
                      <a:pt x="457" y="30"/>
                    </a:lnTo>
                    <a:lnTo>
                      <a:pt x="475" y="32"/>
                    </a:lnTo>
                    <a:lnTo>
                      <a:pt x="486" y="35"/>
                    </a:lnTo>
                    <a:lnTo>
                      <a:pt x="494" y="37"/>
                    </a:lnTo>
                    <a:lnTo>
                      <a:pt x="502" y="38"/>
                    </a:lnTo>
                    <a:lnTo>
                      <a:pt x="509" y="40"/>
                    </a:lnTo>
                    <a:lnTo>
                      <a:pt x="516" y="44"/>
                    </a:lnTo>
                    <a:lnTo>
                      <a:pt x="524" y="47"/>
                    </a:lnTo>
                    <a:lnTo>
                      <a:pt x="531" y="50"/>
                    </a:lnTo>
                    <a:lnTo>
                      <a:pt x="538" y="54"/>
                    </a:lnTo>
                    <a:lnTo>
                      <a:pt x="546" y="58"/>
                    </a:lnTo>
                    <a:lnTo>
                      <a:pt x="553" y="62"/>
                    </a:lnTo>
                    <a:lnTo>
                      <a:pt x="559" y="66"/>
                    </a:lnTo>
                    <a:lnTo>
                      <a:pt x="565" y="71"/>
                    </a:lnTo>
                    <a:lnTo>
                      <a:pt x="572" y="76"/>
                    </a:lnTo>
                    <a:lnTo>
                      <a:pt x="577" y="81"/>
                    </a:lnTo>
                    <a:lnTo>
                      <a:pt x="582" y="87"/>
                    </a:lnTo>
                    <a:lnTo>
                      <a:pt x="587" y="91"/>
                    </a:lnTo>
                    <a:lnTo>
                      <a:pt x="592" y="97"/>
                    </a:lnTo>
                    <a:lnTo>
                      <a:pt x="595" y="97"/>
                    </a:lnTo>
                    <a:lnTo>
                      <a:pt x="597" y="96"/>
                    </a:lnTo>
                    <a:lnTo>
                      <a:pt x="599" y="96"/>
                    </a:lnTo>
                    <a:lnTo>
                      <a:pt x="601" y="95"/>
                    </a:lnTo>
                    <a:lnTo>
                      <a:pt x="604" y="95"/>
                    </a:lnTo>
                    <a:lnTo>
                      <a:pt x="605" y="94"/>
                    </a:lnTo>
                    <a:lnTo>
                      <a:pt x="607" y="94"/>
                    </a:lnTo>
                    <a:lnTo>
                      <a:pt x="609" y="95"/>
                    </a:lnTo>
                    <a:lnTo>
                      <a:pt x="618" y="95"/>
                    </a:lnTo>
                    <a:lnTo>
                      <a:pt x="626" y="96"/>
                    </a:lnTo>
                    <a:lnTo>
                      <a:pt x="633" y="98"/>
                    </a:lnTo>
                    <a:lnTo>
                      <a:pt x="641" y="101"/>
                    </a:lnTo>
                    <a:lnTo>
                      <a:pt x="649" y="105"/>
                    </a:lnTo>
                    <a:lnTo>
                      <a:pt x="656" y="109"/>
                    </a:lnTo>
                    <a:lnTo>
                      <a:pt x="661" y="113"/>
                    </a:lnTo>
                    <a:lnTo>
                      <a:pt x="667" y="118"/>
                    </a:lnTo>
                    <a:lnTo>
                      <a:pt x="674" y="125"/>
                    </a:lnTo>
                    <a:lnTo>
                      <a:pt x="680" y="133"/>
                    </a:lnTo>
                    <a:lnTo>
                      <a:pt x="685" y="141"/>
                    </a:lnTo>
                    <a:lnTo>
                      <a:pt x="690" y="150"/>
                    </a:lnTo>
                    <a:lnTo>
                      <a:pt x="694" y="159"/>
                    </a:lnTo>
                    <a:lnTo>
                      <a:pt x="698" y="168"/>
                    </a:lnTo>
                    <a:lnTo>
                      <a:pt x="700" y="178"/>
                    </a:lnTo>
                    <a:lnTo>
                      <a:pt x="702" y="188"/>
                    </a:lnTo>
                    <a:lnTo>
                      <a:pt x="715" y="199"/>
                    </a:lnTo>
                    <a:lnTo>
                      <a:pt x="719" y="203"/>
                    </a:lnTo>
                    <a:lnTo>
                      <a:pt x="723" y="208"/>
                    </a:lnTo>
                    <a:lnTo>
                      <a:pt x="727" y="213"/>
                    </a:lnTo>
                    <a:lnTo>
                      <a:pt x="731" y="217"/>
                    </a:lnTo>
                    <a:lnTo>
                      <a:pt x="733" y="223"/>
                    </a:lnTo>
                    <a:lnTo>
                      <a:pt x="736" y="229"/>
                    </a:lnTo>
                    <a:lnTo>
                      <a:pt x="738" y="234"/>
                    </a:lnTo>
                    <a:lnTo>
                      <a:pt x="740" y="240"/>
                    </a:lnTo>
                    <a:lnTo>
                      <a:pt x="742" y="246"/>
                    </a:lnTo>
                    <a:lnTo>
                      <a:pt x="743" y="252"/>
                    </a:lnTo>
                    <a:lnTo>
                      <a:pt x="745" y="258"/>
                    </a:lnTo>
                    <a:lnTo>
                      <a:pt x="745" y="264"/>
                    </a:lnTo>
                    <a:lnTo>
                      <a:pt x="746" y="270"/>
                    </a:lnTo>
                    <a:lnTo>
                      <a:pt x="746" y="276"/>
                    </a:lnTo>
                    <a:lnTo>
                      <a:pt x="746" y="282"/>
                    </a:lnTo>
                    <a:lnTo>
                      <a:pt x="745" y="288"/>
                    </a:lnTo>
                    <a:lnTo>
                      <a:pt x="744" y="294"/>
                    </a:lnTo>
                    <a:lnTo>
                      <a:pt x="743" y="302"/>
                    </a:lnTo>
                    <a:lnTo>
                      <a:pt x="742" y="310"/>
                    </a:lnTo>
                    <a:lnTo>
                      <a:pt x="741" y="316"/>
                    </a:lnTo>
                    <a:lnTo>
                      <a:pt x="739" y="324"/>
                    </a:lnTo>
                    <a:lnTo>
                      <a:pt x="737" y="332"/>
                    </a:lnTo>
                    <a:lnTo>
                      <a:pt x="735" y="338"/>
                    </a:lnTo>
                    <a:lnTo>
                      <a:pt x="733" y="345"/>
                    </a:lnTo>
                    <a:lnTo>
                      <a:pt x="729" y="353"/>
                    </a:lnTo>
                    <a:lnTo>
                      <a:pt x="726" y="359"/>
                    </a:lnTo>
                    <a:lnTo>
                      <a:pt x="722" y="365"/>
                    </a:lnTo>
                    <a:lnTo>
                      <a:pt x="717" y="371"/>
                    </a:lnTo>
                    <a:lnTo>
                      <a:pt x="713" y="376"/>
                    </a:lnTo>
                    <a:lnTo>
                      <a:pt x="707" y="382"/>
                    </a:lnTo>
                    <a:lnTo>
                      <a:pt x="702" y="387"/>
                    </a:lnTo>
                    <a:lnTo>
                      <a:pt x="696" y="390"/>
                    </a:lnTo>
                    <a:lnTo>
                      <a:pt x="688" y="395"/>
                    </a:lnTo>
                    <a:lnTo>
                      <a:pt x="680" y="400"/>
                    </a:lnTo>
                    <a:lnTo>
                      <a:pt x="671" y="404"/>
                    </a:lnTo>
                    <a:lnTo>
                      <a:pt x="662" y="407"/>
                    </a:lnTo>
                    <a:lnTo>
                      <a:pt x="654" y="409"/>
                    </a:lnTo>
                    <a:lnTo>
                      <a:pt x="645" y="411"/>
                    </a:lnTo>
                    <a:lnTo>
                      <a:pt x="635" y="412"/>
                    </a:lnTo>
                    <a:lnTo>
                      <a:pt x="627" y="412"/>
                    </a:lnTo>
                    <a:lnTo>
                      <a:pt x="626" y="411"/>
                    </a:lnTo>
                    <a:lnTo>
                      <a:pt x="624" y="409"/>
                    </a:lnTo>
                    <a:lnTo>
                      <a:pt x="623" y="408"/>
                    </a:lnTo>
                    <a:lnTo>
                      <a:pt x="622" y="406"/>
                    </a:lnTo>
                    <a:lnTo>
                      <a:pt x="621" y="404"/>
                    </a:lnTo>
                    <a:lnTo>
                      <a:pt x="620" y="402"/>
                    </a:lnTo>
                    <a:lnTo>
                      <a:pt x="619" y="400"/>
                    </a:lnTo>
                    <a:lnTo>
                      <a:pt x="619" y="399"/>
                    </a:lnTo>
                    <a:lnTo>
                      <a:pt x="619" y="398"/>
                    </a:lnTo>
                    <a:lnTo>
                      <a:pt x="619" y="397"/>
                    </a:lnTo>
                    <a:lnTo>
                      <a:pt x="621" y="396"/>
                    </a:lnTo>
                    <a:lnTo>
                      <a:pt x="622" y="395"/>
                    </a:lnTo>
                    <a:lnTo>
                      <a:pt x="627" y="395"/>
                    </a:lnTo>
                    <a:lnTo>
                      <a:pt x="631" y="395"/>
                    </a:lnTo>
                    <a:lnTo>
                      <a:pt x="636" y="395"/>
                    </a:lnTo>
                    <a:lnTo>
                      <a:pt x="641" y="394"/>
                    </a:lnTo>
                    <a:lnTo>
                      <a:pt x="645" y="393"/>
                    </a:lnTo>
                    <a:lnTo>
                      <a:pt x="650" y="392"/>
                    </a:lnTo>
                    <a:lnTo>
                      <a:pt x="655" y="391"/>
                    </a:lnTo>
                    <a:lnTo>
                      <a:pt x="659" y="389"/>
                    </a:lnTo>
                    <a:lnTo>
                      <a:pt x="670" y="386"/>
                    </a:lnTo>
                    <a:lnTo>
                      <a:pt x="680" y="381"/>
                    </a:lnTo>
                    <a:lnTo>
                      <a:pt x="688" y="375"/>
                    </a:lnTo>
                    <a:lnTo>
                      <a:pt x="696" y="369"/>
                    </a:lnTo>
                    <a:lnTo>
                      <a:pt x="704" y="363"/>
                    </a:lnTo>
                    <a:lnTo>
                      <a:pt x="709" y="355"/>
                    </a:lnTo>
                    <a:lnTo>
                      <a:pt x="716" y="346"/>
                    </a:lnTo>
                    <a:lnTo>
                      <a:pt x="721" y="337"/>
                    </a:lnTo>
                    <a:lnTo>
                      <a:pt x="723" y="329"/>
                    </a:lnTo>
                    <a:lnTo>
                      <a:pt x="725" y="322"/>
                    </a:lnTo>
                    <a:lnTo>
                      <a:pt x="728" y="314"/>
                    </a:lnTo>
                    <a:lnTo>
                      <a:pt x="729" y="308"/>
                    </a:lnTo>
                    <a:lnTo>
                      <a:pt x="731" y="300"/>
                    </a:lnTo>
                    <a:lnTo>
                      <a:pt x="733" y="292"/>
                    </a:lnTo>
                    <a:lnTo>
                      <a:pt x="733" y="286"/>
                    </a:lnTo>
                    <a:lnTo>
                      <a:pt x="734" y="278"/>
                    </a:lnTo>
                    <a:lnTo>
                      <a:pt x="734" y="270"/>
                    </a:lnTo>
                    <a:lnTo>
                      <a:pt x="734" y="263"/>
                    </a:lnTo>
                    <a:lnTo>
                      <a:pt x="734" y="256"/>
                    </a:lnTo>
                    <a:lnTo>
                      <a:pt x="733" y="248"/>
                    </a:lnTo>
                    <a:lnTo>
                      <a:pt x="732" y="240"/>
                    </a:lnTo>
                    <a:lnTo>
                      <a:pt x="730" y="234"/>
                    </a:lnTo>
                    <a:lnTo>
                      <a:pt x="727" y="226"/>
                    </a:lnTo>
                    <a:lnTo>
                      <a:pt x="723" y="219"/>
                    </a:lnTo>
                    <a:lnTo>
                      <a:pt x="721" y="216"/>
                    </a:lnTo>
                    <a:lnTo>
                      <a:pt x="719" y="213"/>
                    </a:lnTo>
                    <a:lnTo>
                      <a:pt x="716" y="211"/>
                    </a:lnTo>
                    <a:lnTo>
                      <a:pt x="713" y="209"/>
                    </a:lnTo>
                    <a:lnTo>
                      <a:pt x="710" y="207"/>
                    </a:lnTo>
                    <a:lnTo>
                      <a:pt x="707" y="205"/>
                    </a:lnTo>
                    <a:lnTo>
                      <a:pt x="705" y="203"/>
                    </a:lnTo>
                    <a:lnTo>
                      <a:pt x="701" y="201"/>
                    </a:lnTo>
                    <a:lnTo>
                      <a:pt x="695" y="222"/>
                    </a:lnTo>
                    <a:lnTo>
                      <a:pt x="690" y="230"/>
                    </a:lnTo>
                    <a:lnTo>
                      <a:pt x="687" y="230"/>
                    </a:lnTo>
                    <a:lnTo>
                      <a:pt x="685" y="229"/>
                    </a:lnTo>
                    <a:lnTo>
                      <a:pt x="683" y="227"/>
                    </a:lnTo>
                    <a:lnTo>
                      <a:pt x="682" y="226"/>
                    </a:lnTo>
                    <a:lnTo>
                      <a:pt x="681" y="225"/>
                    </a:lnTo>
                    <a:lnTo>
                      <a:pt x="680" y="224"/>
                    </a:lnTo>
                    <a:lnTo>
                      <a:pt x="682" y="216"/>
                    </a:lnTo>
                    <a:lnTo>
                      <a:pt x="684" y="210"/>
                    </a:lnTo>
                    <a:lnTo>
                      <a:pt x="685" y="202"/>
                    </a:lnTo>
                    <a:lnTo>
                      <a:pt x="686" y="195"/>
                    </a:lnTo>
                    <a:lnTo>
                      <a:pt x="686" y="188"/>
                    </a:lnTo>
                    <a:lnTo>
                      <a:pt x="685" y="180"/>
                    </a:lnTo>
                    <a:lnTo>
                      <a:pt x="684" y="172"/>
                    </a:lnTo>
                    <a:lnTo>
                      <a:pt x="682" y="165"/>
                    </a:lnTo>
                    <a:lnTo>
                      <a:pt x="681" y="158"/>
                    </a:lnTo>
                    <a:lnTo>
                      <a:pt x="677" y="151"/>
                    </a:lnTo>
                    <a:lnTo>
                      <a:pt x="674" y="144"/>
                    </a:lnTo>
                    <a:lnTo>
                      <a:pt x="670" y="138"/>
                    </a:lnTo>
                    <a:lnTo>
                      <a:pt x="666" y="132"/>
                    </a:lnTo>
                    <a:lnTo>
                      <a:pt x="661" y="126"/>
                    </a:lnTo>
                    <a:lnTo>
                      <a:pt x="656" y="120"/>
                    </a:lnTo>
                    <a:lnTo>
                      <a:pt x="652" y="115"/>
                    </a:lnTo>
                    <a:lnTo>
                      <a:pt x="648" y="113"/>
                    </a:lnTo>
                    <a:lnTo>
                      <a:pt x="643" y="111"/>
                    </a:lnTo>
                    <a:lnTo>
                      <a:pt x="638" y="109"/>
                    </a:lnTo>
                    <a:lnTo>
                      <a:pt x="633" y="107"/>
                    </a:lnTo>
                    <a:lnTo>
                      <a:pt x="629" y="107"/>
                    </a:lnTo>
                    <a:lnTo>
                      <a:pt x="624" y="106"/>
                    </a:lnTo>
                    <a:lnTo>
                      <a:pt x="619" y="106"/>
                    </a:lnTo>
                    <a:lnTo>
                      <a:pt x="614" y="106"/>
                    </a:lnTo>
                    <a:lnTo>
                      <a:pt x="601" y="110"/>
                    </a:lnTo>
                    <a:lnTo>
                      <a:pt x="603" y="113"/>
                    </a:lnTo>
                    <a:lnTo>
                      <a:pt x="605" y="116"/>
                    </a:lnTo>
                    <a:lnTo>
                      <a:pt x="605" y="120"/>
                    </a:lnTo>
                    <a:lnTo>
                      <a:pt x="607" y="124"/>
                    </a:lnTo>
                    <a:lnTo>
                      <a:pt x="608" y="128"/>
                    </a:lnTo>
                    <a:lnTo>
                      <a:pt x="609" y="132"/>
                    </a:lnTo>
                    <a:lnTo>
                      <a:pt x="609" y="135"/>
                    </a:lnTo>
                    <a:lnTo>
                      <a:pt x="610" y="139"/>
                    </a:lnTo>
                    <a:lnTo>
                      <a:pt x="609" y="139"/>
                    </a:lnTo>
                    <a:lnTo>
                      <a:pt x="609" y="140"/>
                    </a:lnTo>
                    <a:lnTo>
                      <a:pt x="607" y="141"/>
                    </a:lnTo>
                    <a:lnTo>
                      <a:pt x="606" y="141"/>
                    </a:lnTo>
                    <a:lnTo>
                      <a:pt x="605" y="140"/>
                    </a:lnTo>
                    <a:lnTo>
                      <a:pt x="604" y="139"/>
                    </a:lnTo>
                    <a:lnTo>
                      <a:pt x="603" y="138"/>
                    </a:lnTo>
                    <a:lnTo>
                      <a:pt x="602" y="136"/>
                    </a:lnTo>
                    <a:lnTo>
                      <a:pt x="602" y="134"/>
                    </a:lnTo>
                    <a:lnTo>
                      <a:pt x="601" y="132"/>
                    </a:lnTo>
                    <a:lnTo>
                      <a:pt x="601" y="130"/>
                    </a:lnTo>
                    <a:lnTo>
                      <a:pt x="600" y="129"/>
                    </a:lnTo>
                    <a:lnTo>
                      <a:pt x="600" y="128"/>
                    </a:lnTo>
                    <a:lnTo>
                      <a:pt x="600" y="127"/>
                    </a:lnTo>
                    <a:lnTo>
                      <a:pt x="600" y="126"/>
                    </a:lnTo>
                    <a:lnTo>
                      <a:pt x="599" y="121"/>
                    </a:lnTo>
                    <a:lnTo>
                      <a:pt x="597" y="117"/>
                    </a:lnTo>
                    <a:lnTo>
                      <a:pt x="595" y="113"/>
                    </a:lnTo>
                    <a:lnTo>
                      <a:pt x="592" y="111"/>
                    </a:lnTo>
                    <a:lnTo>
                      <a:pt x="589" y="107"/>
                    </a:lnTo>
                    <a:lnTo>
                      <a:pt x="586" y="104"/>
                    </a:lnTo>
                    <a:lnTo>
                      <a:pt x="583" y="101"/>
                    </a:lnTo>
                    <a:lnTo>
                      <a:pt x="580" y="98"/>
                    </a:lnTo>
                    <a:lnTo>
                      <a:pt x="574" y="91"/>
                    </a:lnTo>
                    <a:lnTo>
                      <a:pt x="567" y="86"/>
                    </a:lnTo>
                    <a:lnTo>
                      <a:pt x="559" y="80"/>
                    </a:lnTo>
                    <a:lnTo>
                      <a:pt x="551" y="74"/>
                    </a:lnTo>
                    <a:lnTo>
                      <a:pt x="543" y="69"/>
                    </a:lnTo>
                    <a:lnTo>
                      <a:pt x="533" y="64"/>
                    </a:lnTo>
                    <a:lnTo>
                      <a:pt x="525" y="61"/>
                    </a:lnTo>
                    <a:lnTo>
                      <a:pt x="515" y="57"/>
                    </a:lnTo>
                    <a:lnTo>
                      <a:pt x="505" y="54"/>
                    </a:lnTo>
                    <a:lnTo>
                      <a:pt x="496" y="50"/>
                    </a:lnTo>
                    <a:lnTo>
                      <a:pt x="487" y="48"/>
                    </a:lnTo>
                    <a:lnTo>
                      <a:pt x="477" y="46"/>
                    </a:lnTo>
                    <a:lnTo>
                      <a:pt x="468" y="45"/>
                    </a:lnTo>
                    <a:lnTo>
                      <a:pt x="458" y="44"/>
                    </a:lnTo>
                    <a:lnTo>
                      <a:pt x="449" y="44"/>
                    </a:lnTo>
                    <a:lnTo>
                      <a:pt x="440" y="45"/>
                    </a:lnTo>
                    <a:lnTo>
                      <a:pt x="439" y="46"/>
                    </a:lnTo>
                    <a:lnTo>
                      <a:pt x="439" y="47"/>
                    </a:lnTo>
                    <a:lnTo>
                      <a:pt x="437" y="45"/>
                    </a:lnTo>
                    <a:lnTo>
                      <a:pt x="435" y="44"/>
                    </a:lnTo>
                    <a:lnTo>
                      <a:pt x="434" y="43"/>
                    </a:lnTo>
                    <a:lnTo>
                      <a:pt x="433" y="41"/>
                    </a:lnTo>
                    <a:lnTo>
                      <a:pt x="432" y="39"/>
                    </a:lnTo>
                    <a:lnTo>
                      <a:pt x="430" y="38"/>
                    </a:lnTo>
                    <a:lnTo>
                      <a:pt x="429" y="36"/>
                    </a:lnTo>
                    <a:lnTo>
                      <a:pt x="428" y="34"/>
                    </a:lnTo>
                    <a:lnTo>
                      <a:pt x="428" y="33"/>
                    </a:lnTo>
                    <a:lnTo>
                      <a:pt x="428" y="32"/>
                    </a:lnTo>
                    <a:lnTo>
                      <a:pt x="429" y="32"/>
                    </a:lnTo>
                    <a:lnTo>
                      <a:pt x="431" y="31"/>
                    </a:lnTo>
                    <a:lnTo>
                      <a:pt x="434" y="31"/>
                    </a:lnTo>
                    <a:lnTo>
                      <a:pt x="436" y="31"/>
                    </a:lnTo>
                    <a:lnTo>
                      <a:pt x="439" y="30"/>
                    </a:lnTo>
                    <a:lnTo>
                      <a:pt x="439" y="29"/>
                    </a:lnTo>
                    <a:lnTo>
                      <a:pt x="434" y="27"/>
                    </a:lnTo>
                    <a:lnTo>
                      <a:pt x="431" y="26"/>
                    </a:lnTo>
                    <a:lnTo>
                      <a:pt x="427" y="25"/>
                    </a:lnTo>
                    <a:lnTo>
                      <a:pt x="424" y="23"/>
                    </a:lnTo>
                    <a:lnTo>
                      <a:pt x="420" y="22"/>
                    </a:lnTo>
                    <a:lnTo>
                      <a:pt x="415" y="21"/>
                    </a:lnTo>
                    <a:lnTo>
                      <a:pt x="412" y="20"/>
                    </a:lnTo>
                    <a:lnTo>
                      <a:pt x="408" y="19"/>
                    </a:lnTo>
                    <a:lnTo>
                      <a:pt x="401" y="18"/>
                    </a:lnTo>
                    <a:lnTo>
                      <a:pt x="396" y="17"/>
                    </a:lnTo>
                    <a:lnTo>
                      <a:pt x="390" y="16"/>
                    </a:lnTo>
                    <a:lnTo>
                      <a:pt x="383" y="16"/>
                    </a:lnTo>
                    <a:lnTo>
                      <a:pt x="377" y="16"/>
                    </a:lnTo>
                    <a:lnTo>
                      <a:pt x="371" y="16"/>
                    </a:lnTo>
                    <a:lnTo>
                      <a:pt x="365" y="17"/>
                    </a:lnTo>
                    <a:lnTo>
                      <a:pt x="358" y="18"/>
                    </a:lnTo>
                    <a:lnTo>
                      <a:pt x="352" y="20"/>
                    </a:lnTo>
                    <a:lnTo>
                      <a:pt x="346" y="21"/>
                    </a:lnTo>
                    <a:lnTo>
                      <a:pt x="340" y="24"/>
                    </a:lnTo>
                    <a:lnTo>
                      <a:pt x="334" y="26"/>
                    </a:lnTo>
                    <a:lnTo>
                      <a:pt x="328" y="29"/>
                    </a:lnTo>
                    <a:lnTo>
                      <a:pt x="322" y="32"/>
                    </a:lnTo>
                    <a:lnTo>
                      <a:pt x="317" y="35"/>
                    </a:lnTo>
                    <a:lnTo>
                      <a:pt x="311" y="38"/>
                    </a:lnTo>
                    <a:lnTo>
                      <a:pt x="307" y="41"/>
                    </a:lnTo>
                    <a:lnTo>
                      <a:pt x="304" y="44"/>
                    </a:lnTo>
                    <a:lnTo>
                      <a:pt x="300" y="46"/>
                    </a:lnTo>
                    <a:lnTo>
                      <a:pt x="296" y="49"/>
                    </a:lnTo>
                    <a:lnTo>
                      <a:pt x="293" y="52"/>
                    </a:lnTo>
                    <a:lnTo>
                      <a:pt x="290" y="55"/>
                    </a:lnTo>
                    <a:lnTo>
                      <a:pt x="287" y="58"/>
                    </a:lnTo>
                    <a:lnTo>
                      <a:pt x="283" y="61"/>
                    </a:lnTo>
                    <a:lnTo>
                      <a:pt x="283" y="62"/>
                    </a:lnTo>
                    <a:lnTo>
                      <a:pt x="285" y="63"/>
                    </a:lnTo>
                    <a:lnTo>
                      <a:pt x="286" y="63"/>
                    </a:lnTo>
                    <a:lnTo>
                      <a:pt x="287" y="64"/>
                    </a:lnTo>
                    <a:lnTo>
                      <a:pt x="287" y="66"/>
                    </a:lnTo>
                    <a:lnTo>
                      <a:pt x="289" y="75"/>
                    </a:lnTo>
                    <a:lnTo>
                      <a:pt x="289" y="76"/>
                    </a:lnTo>
                    <a:lnTo>
                      <a:pt x="289" y="77"/>
                    </a:lnTo>
                    <a:lnTo>
                      <a:pt x="289" y="78"/>
                    </a:lnTo>
                    <a:lnTo>
                      <a:pt x="289" y="79"/>
                    </a:lnTo>
                    <a:lnTo>
                      <a:pt x="288" y="79"/>
                    </a:lnTo>
                    <a:lnTo>
                      <a:pt x="286" y="80"/>
                    </a:lnTo>
                    <a:lnTo>
                      <a:pt x="285" y="80"/>
                    </a:lnTo>
                    <a:lnTo>
                      <a:pt x="283" y="79"/>
                    </a:lnTo>
                    <a:lnTo>
                      <a:pt x="273" y="73"/>
                    </a:lnTo>
                    <a:lnTo>
                      <a:pt x="272" y="74"/>
                    </a:lnTo>
                    <a:lnTo>
                      <a:pt x="271" y="74"/>
                    </a:lnTo>
                    <a:lnTo>
                      <a:pt x="270" y="74"/>
                    </a:lnTo>
                    <a:lnTo>
                      <a:pt x="269" y="74"/>
                    </a:lnTo>
                    <a:lnTo>
                      <a:pt x="261" y="70"/>
                    </a:lnTo>
                    <a:lnTo>
                      <a:pt x="253" y="67"/>
                    </a:lnTo>
                    <a:lnTo>
                      <a:pt x="245" y="66"/>
                    </a:lnTo>
                    <a:lnTo>
                      <a:pt x="237" y="66"/>
                    </a:lnTo>
                    <a:lnTo>
                      <a:pt x="229" y="67"/>
                    </a:lnTo>
                    <a:lnTo>
                      <a:pt x="220" y="68"/>
                    </a:lnTo>
                    <a:lnTo>
                      <a:pt x="212" y="69"/>
                    </a:lnTo>
                    <a:lnTo>
                      <a:pt x="204" y="71"/>
                    </a:lnTo>
                    <a:lnTo>
                      <a:pt x="195" y="74"/>
                    </a:lnTo>
                    <a:lnTo>
                      <a:pt x="187" y="77"/>
                    </a:lnTo>
                    <a:lnTo>
                      <a:pt x="179" y="82"/>
                    </a:lnTo>
                    <a:lnTo>
                      <a:pt x="171" y="87"/>
                    </a:lnTo>
                    <a:lnTo>
                      <a:pt x="165" y="91"/>
                    </a:lnTo>
                    <a:lnTo>
                      <a:pt x="158" y="96"/>
                    </a:lnTo>
                    <a:lnTo>
                      <a:pt x="152" y="102"/>
                    </a:lnTo>
                    <a:lnTo>
                      <a:pt x="145" y="108"/>
                    </a:lnTo>
                    <a:lnTo>
                      <a:pt x="133" y="124"/>
                    </a:lnTo>
                    <a:lnTo>
                      <a:pt x="136" y="124"/>
                    </a:lnTo>
                    <a:lnTo>
                      <a:pt x="138" y="124"/>
                    </a:lnTo>
                    <a:lnTo>
                      <a:pt x="141" y="123"/>
                    </a:lnTo>
                    <a:lnTo>
                      <a:pt x="142" y="123"/>
                    </a:lnTo>
                    <a:lnTo>
                      <a:pt x="145" y="124"/>
                    </a:lnTo>
                    <a:lnTo>
                      <a:pt x="147" y="124"/>
                    </a:lnTo>
                    <a:lnTo>
                      <a:pt x="150" y="125"/>
                    </a:lnTo>
                    <a:lnTo>
                      <a:pt x="151" y="128"/>
                    </a:lnTo>
                    <a:lnTo>
                      <a:pt x="156" y="139"/>
                    </a:lnTo>
                    <a:lnTo>
                      <a:pt x="155" y="139"/>
                    </a:lnTo>
                    <a:lnTo>
                      <a:pt x="154" y="140"/>
                    </a:lnTo>
                    <a:lnTo>
                      <a:pt x="153" y="139"/>
                    </a:lnTo>
                    <a:lnTo>
                      <a:pt x="152" y="139"/>
                    </a:lnTo>
                    <a:lnTo>
                      <a:pt x="151" y="138"/>
                    </a:lnTo>
                    <a:lnTo>
                      <a:pt x="150" y="138"/>
                    </a:lnTo>
                    <a:lnTo>
                      <a:pt x="147" y="138"/>
                    </a:lnTo>
                    <a:lnTo>
                      <a:pt x="144" y="138"/>
                    </a:lnTo>
                    <a:lnTo>
                      <a:pt x="141" y="139"/>
                    </a:lnTo>
                    <a:lnTo>
                      <a:pt x="138" y="139"/>
                    </a:lnTo>
                    <a:lnTo>
                      <a:pt x="134" y="140"/>
                    </a:lnTo>
                    <a:lnTo>
                      <a:pt x="131" y="141"/>
                    </a:lnTo>
                    <a:lnTo>
                      <a:pt x="127" y="142"/>
                    </a:lnTo>
                    <a:lnTo>
                      <a:pt x="124" y="143"/>
                    </a:lnTo>
                    <a:lnTo>
                      <a:pt x="123" y="145"/>
                    </a:lnTo>
                    <a:lnTo>
                      <a:pt x="122" y="147"/>
                    </a:lnTo>
                    <a:lnTo>
                      <a:pt x="122" y="149"/>
                    </a:lnTo>
                    <a:lnTo>
                      <a:pt x="122" y="152"/>
                    </a:lnTo>
                    <a:lnTo>
                      <a:pt x="122" y="154"/>
                    </a:lnTo>
                    <a:lnTo>
                      <a:pt x="121" y="156"/>
                    </a:lnTo>
                    <a:lnTo>
                      <a:pt x="120" y="158"/>
                    </a:lnTo>
                    <a:lnTo>
                      <a:pt x="118" y="159"/>
                    </a:lnTo>
                    <a:lnTo>
                      <a:pt x="116" y="158"/>
                    </a:lnTo>
                    <a:lnTo>
                      <a:pt x="113" y="155"/>
                    </a:lnTo>
                    <a:lnTo>
                      <a:pt x="110" y="152"/>
                    </a:lnTo>
                    <a:lnTo>
                      <a:pt x="107" y="149"/>
                    </a:lnTo>
                    <a:lnTo>
                      <a:pt x="98" y="152"/>
                    </a:lnTo>
                    <a:lnTo>
                      <a:pt x="90" y="156"/>
                    </a:lnTo>
                    <a:lnTo>
                      <a:pt x="83" y="161"/>
                    </a:lnTo>
                    <a:lnTo>
                      <a:pt x="75" y="165"/>
                    </a:lnTo>
                    <a:lnTo>
                      <a:pt x="68" y="171"/>
                    </a:lnTo>
                    <a:lnTo>
                      <a:pt x="61" y="177"/>
                    </a:lnTo>
                    <a:lnTo>
                      <a:pt x="55" y="183"/>
                    </a:lnTo>
                    <a:lnTo>
                      <a:pt x="49" y="189"/>
                    </a:lnTo>
                    <a:lnTo>
                      <a:pt x="45" y="196"/>
                    </a:lnTo>
                    <a:lnTo>
                      <a:pt x="40" y="202"/>
                    </a:lnTo>
                    <a:lnTo>
                      <a:pt x="37" y="209"/>
                    </a:lnTo>
                    <a:lnTo>
                      <a:pt x="33" y="215"/>
                    </a:lnTo>
                    <a:lnTo>
                      <a:pt x="30" y="223"/>
                    </a:lnTo>
                    <a:lnTo>
                      <a:pt x="27" y="230"/>
                    </a:lnTo>
                    <a:lnTo>
                      <a:pt x="23" y="238"/>
                    </a:lnTo>
                    <a:lnTo>
                      <a:pt x="21" y="244"/>
                    </a:lnTo>
                    <a:lnTo>
                      <a:pt x="19" y="252"/>
                    </a:lnTo>
                    <a:lnTo>
                      <a:pt x="17" y="260"/>
                    </a:lnTo>
                    <a:lnTo>
                      <a:pt x="16" y="267"/>
                    </a:lnTo>
                    <a:lnTo>
                      <a:pt x="15" y="274"/>
                    </a:lnTo>
                    <a:lnTo>
                      <a:pt x="14" y="282"/>
                    </a:lnTo>
                    <a:lnTo>
                      <a:pt x="14" y="289"/>
                    </a:lnTo>
                    <a:lnTo>
                      <a:pt x="15" y="296"/>
                    </a:lnTo>
                    <a:lnTo>
                      <a:pt x="16" y="304"/>
                    </a:lnTo>
                    <a:lnTo>
                      <a:pt x="17" y="309"/>
                    </a:lnTo>
                    <a:lnTo>
                      <a:pt x="18" y="313"/>
                    </a:lnTo>
                    <a:lnTo>
                      <a:pt x="20" y="317"/>
                    </a:lnTo>
                    <a:lnTo>
                      <a:pt x="22" y="322"/>
                    </a:lnTo>
                    <a:lnTo>
                      <a:pt x="25" y="327"/>
                    </a:lnTo>
                    <a:lnTo>
                      <a:pt x="27" y="331"/>
                    </a:lnTo>
                    <a:lnTo>
                      <a:pt x="30" y="336"/>
                    </a:lnTo>
                    <a:lnTo>
                      <a:pt x="33" y="339"/>
                    </a:lnTo>
                    <a:lnTo>
                      <a:pt x="35" y="342"/>
                    </a:lnTo>
                    <a:lnTo>
                      <a:pt x="38" y="345"/>
                    </a:lnTo>
                    <a:lnTo>
                      <a:pt x="40" y="347"/>
                    </a:lnTo>
                    <a:lnTo>
                      <a:pt x="45" y="348"/>
                    </a:lnTo>
                    <a:lnTo>
                      <a:pt x="45" y="346"/>
                    </a:lnTo>
                    <a:lnTo>
                      <a:pt x="45" y="343"/>
                    </a:lnTo>
                    <a:lnTo>
                      <a:pt x="45" y="341"/>
                    </a:lnTo>
                    <a:lnTo>
                      <a:pt x="45" y="338"/>
                    </a:lnTo>
                    <a:lnTo>
                      <a:pt x="46" y="337"/>
                    </a:lnTo>
                    <a:lnTo>
                      <a:pt x="46" y="335"/>
                    </a:lnTo>
                    <a:lnTo>
                      <a:pt x="47" y="333"/>
                    </a:lnTo>
                    <a:lnTo>
                      <a:pt x="48" y="330"/>
                    </a:lnTo>
                    <a:lnTo>
                      <a:pt x="50" y="331"/>
                    </a:lnTo>
                    <a:lnTo>
                      <a:pt x="52" y="333"/>
                    </a:lnTo>
                    <a:lnTo>
                      <a:pt x="53" y="334"/>
                    </a:lnTo>
                    <a:lnTo>
                      <a:pt x="55" y="336"/>
                    </a:lnTo>
                    <a:lnTo>
                      <a:pt x="56" y="338"/>
                    </a:lnTo>
                    <a:lnTo>
                      <a:pt x="57" y="339"/>
                    </a:lnTo>
                    <a:lnTo>
                      <a:pt x="57" y="341"/>
                    </a:lnTo>
                    <a:lnTo>
                      <a:pt x="57" y="343"/>
                    </a:lnTo>
                    <a:lnTo>
                      <a:pt x="57" y="345"/>
                    </a:lnTo>
                    <a:lnTo>
                      <a:pt x="57" y="347"/>
                    </a:lnTo>
                    <a:lnTo>
                      <a:pt x="56" y="349"/>
                    </a:lnTo>
                    <a:lnTo>
                      <a:pt x="56" y="352"/>
                    </a:lnTo>
                    <a:lnTo>
                      <a:pt x="59" y="353"/>
                    </a:lnTo>
                    <a:lnTo>
                      <a:pt x="61" y="354"/>
                    </a:lnTo>
                    <a:lnTo>
                      <a:pt x="64" y="356"/>
                    </a:lnTo>
                    <a:lnTo>
                      <a:pt x="65" y="357"/>
                    </a:lnTo>
                    <a:lnTo>
                      <a:pt x="67" y="363"/>
                    </a:lnTo>
                    <a:lnTo>
                      <a:pt x="65" y="363"/>
                    </a:lnTo>
                    <a:lnTo>
                      <a:pt x="64" y="363"/>
                    </a:lnTo>
                    <a:lnTo>
                      <a:pt x="62" y="363"/>
                    </a:lnTo>
                    <a:lnTo>
                      <a:pt x="60" y="363"/>
                    </a:lnTo>
                    <a:lnTo>
                      <a:pt x="59" y="363"/>
                    </a:lnTo>
                    <a:lnTo>
                      <a:pt x="58" y="363"/>
                    </a:lnTo>
                    <a:lnTo>
                      <a:pt x="57" y="363"/>
                    </a:lnTo>
                    <a:lnTo>
                      <a:pt x="56" y="363"/>
                    </a:lnTo>
                    <a:lnTo>
                      <a:pt x="57" y="370"/>
                    </a:lnTo>
                    <a:lnTo>
                      <a:pt x="58" y="377"/>
                    </a:lnTo>
                    <a:lnTo>
                      <a:pt x="60" y="385"/>
                    </a:lnTo>
                    <a:lnTo>
                      <a:pt x="63" y="391"/>
                    </a:lnTo>
                    <a:lnTo>
                      <a:pt x="65" y="399"/>
                    </a:lnTo>
                    <a:lnTo>
                      <a:pt x="69" y="406"/>
                    </a:lnTo>
                    <a:lnTo>
                      <a:pt x="74" y="412"/>
                    </a:lnTo>
                    <a:lnTo>
                      <a:pt x="79" y="417"/>
                    </a:lnTo>
                    <a:lnTo>
                      <a:pt x="85" y="423"/>
                    </a:lnTo>
                    <a:lnTo>
                      <a:pt x="91" y="428"/>
                    </a:lnTo>
                    <a:lnTo>
                      <a:pt x="98" y="433"/>
                    </a:lnTo>
                    <a:lnTo>
                      <a:pt x="106" y="437"/>
                    </a:lnTo>
                    <a:lnTo>
                      <a:pt x="114" y="440"/>
                    </a:lnTo>
                    <a:lnTo>
                      <a:pt x="122" y="444"/>
                    </a:lnTo>
                    <a:lnTo>
                      <a:pt x="131" y="447"/>
                    </a:lnTo>
                    <a:lnTo>
                      <a:pt x="139" y="450"/>
                    </a:lnTo>
                    <a:lnTo>
                      <a:pt x="146" y="452"/>
                    </a:lnTo>
                    <a:lnTo>
                      <a:pt x="153" y="453"/>
                    </a:lnTo>
                    <a:lnTo>
                      <a:pt x="159" y="455"/>
                    </a:lnTo>
                    <a:lnTo>
                      <a:pt x="166" y="456"/>
                    </a:lnTo>
                    <a:lnTo>
                      <a:pt x="172" y="456"/>
                    </a:lnTo>
                    <a:lnTo>
                      <a:pt x="178" y="457"/>
                    </a:lnTo>
                    <a:lnTo>
                      <a:pt x="185" y="457"/>
                    </a:lnTo>
                    <a:lnTo>
                      <a:pt x="191" y="456"/>
                    </a:lnTo>
                    <a:lnTo>
                      <a:pt x="197" y="455"/>
                    </a:lnTo>
                    <a:lnTo>
                      <a:pt x="197" y="454"/>
                    </a:lnTo>
                    <a:lnTo>
                      <a:pt x="198" y="453"/>
                    </a:lnTo>
                    <a:lnTo>
                      <a:pt x="198" y="452"/>
                    </a:lnTo>
                    <a:lnTo>
                      <a:pt x="199" y="452"/>
                    </a:lnTo>
                    <a:lnTo>
                      <a:pt x="200" y="453"/>
                    </a:lnTo>
                    <a:lnTo>
                      <a:pt x="202" y="454"/>
                    </a:lnTo>
                    <a:lnTo>
                      <a:pt x="204" y="455"/>
                    </a:lnTo>
                    <a:lnTo>
                      <a:pt x="207" y="455"/>
                    </a:lnTo>
                    <a:lnTo>
                      <a:pt x="208" y="455"/>
                    </a:lnTo>
                    <a:lnTo>
                      <a:pt x="210" y="454"/>
                    </a:lnTo>
                    <a:lnTo>
                      <a:pt x="212" y="454"/>
                    </a:lnTo>
                    <a:lnTo>
                      <a:pt x="214" y="453"/>
                    </a:lnTo>
                    <a:lnTo>
                      <a:pt x="216" y="453"/>
                    </a:lnTo>
                    <a:lnTo>
                      <a:pt x="218" y="452"/>
                    </a:lnTo>
                    <a:lnTo>
                      <a:pt x="220" y="452"/>
                    </a:lnTo>
                    <a:lnTo>
                      <a:pt x="221" y="452"/>
                    </a:lnTo>
                    <a:lnTo>
                      <a:pt x="222" y="454"/>
                    </a:lnTo>
                    <a:lnTo>
                      <a:pt x="224" y="456"/>
                    </a:lnTo>
                    <a:lnTo>
                      <a:pt x="225" y="457"/>
                    </a:lnTo>
                    <a:lnTo>
                      <a:pt x="225" y="459"/>
                    </a:lnTo>
                    <a:lnTo>
                      <a:pt x="226" y="461"/>
                    </a:lnTo>
                    <a:lnTo>
                      <a:pt x="227" y="463"/>
                    </a:lnTo>
                    <a:lnTo>
                      <a:pt x="228" y="464"/>
                    </a:lnTo>
                    <a:lnTo>
                      <a:pt x="228" y="466"/>
                    </a:lnTo>
                    <a:lnTo>
                      <a:pt x="223" y="470"/>
                    </a:lnTo>
                    <a:lnTo>
                      <a:pt x="231" y="475"/>
                    </a:lnTo>
                    <a:lnTo>
                      <a:pt x="238" y="479"/>
                    </a:lnTo>
                    <a:lnTo>
                      <a:pt x="244" y="482"/>
                    </a:lnTo>
                    <a:lnTo>
                      <a:pt x="251" y="486"/>
                    </a:lnTo>
                    <a:lnTo>
                      <a:pt x="259" y="488"/>
                    </a:lnTo>
                    <a:lnTo>
                      <a:pt x="266" y="491"/>
                    </a:lnTo>
                    <a:lnTo>
                      <a:pt x="272" y="494"/>
                    </a:lnTo>
                    <a:lnTo>
                      <a:pt x="279" y="496"/>
                    </a:lnTo>
                    <a:lnTo>
                      <a:pt x="286" y="498"/>
                    </a:lnTo>
                    <a:lnTo>
                      <a:pt x="313" y="503"/>
                    </a:lnTo>
                    <a:lnTo>
                      <a:pt x="322" y="504"/>
                    </a:lnTo>
                    <a:lnTo>
                      <a:pt x="330" y="505"/>
                    </a:lnTo>
                    <a:lnTo>
                      <a:pt x="339" y="506"/>
                    </a:lnTo>
                    <a:lnTo>
                      <a:pt x="347" y="507"/>
                    </a:lnTo>
                    <a:lnTo>
                      <a:pt x="355" y="508"/>
                    </a:lnTo>
                    <a:lnTo>
                      <a:pt x="364" y="508"/>
                    </a:lnTo>
                    <a:lnTo>
                      <a:pt x="373" y="508"/>
                    </a:lnTo>
                    <a:lnTo>
                      <a:pt x="381" y="508"/>
                    </a:lnTo>
                    <a:lnTo>
                      <a:pt x="390" y="507"/>
                    </a:lnTo>
                    <a:lnTo>
                      <a:pt x="398" y="506"/>
                    </a:lnTo>
                    <a:lnTo>
                      <a:pt x="406" y="504"/>
                    </a:lnTo>
                    <a:lnTo>
                      <a:pt x="415" y="502"/>
                    </a:lnTo>
                    <a:lnTo>
                      <a:pt x="424" y="499"/>
                    </a:lnTo>
                    <a:lnTo>
                      <a:pt x="431" y="496"/>
                    </a:lnTo>
                    <a:lnTo>
                      <a:pt x="440" y="492"/>
                    </a:lnTo>
                    <a:lnTo>
                      <a:pt x="449" y="488"/>
                    </a:lnTo>
                    <a:lnTo>
                      <a:pt x="449" y="487"/>
                    </a:lnTo>
                    <a:lnTo>
                      <a:pt x="450" y="486"/>
                    </a:lnTo>
                    <a:lnTo>
                      <a:pt x="450" y="485"/>
                    </a:lnTo>
                    <a:lnTo>
                      <a:pt x="451" y="484"/>
                    </a:lnTo>
                    <a:lnTo>
                      <a:pt x="451" y="483"/>
                    </a:lnTo>
                    <a:lnTo>
                      <a:pt x="450" y="482"/>
                    </a:lnTo>
                    <a:lnTo>
                      <a:pt x="448" y="481"/>
                    </a:lnTo>
                    <a:lnTo>
                      <a:pt x="447" y="480"/>
                    </a:lnTo>
                    <a:lnTo>
                      <a:pt x="446" y="477"/>
                    </a:lnTo>
                    <a:lnTo>
                      <a:pt x="446" y="476"/>
                    </a:lnTo>
                    <a:lnTo>
                      <a:pt x="445" y="475"/>
                    </a:lnTo>
                    <a:lnTo>
                      <a:pt x="445" y="474"/>
                    </a:lnTo>
                    <a:lnTo>
                      <a:pt x="446" y="473"/>
                    </a:lnTo>
                    <a:lnTo>
                      <a:pt x="447" y="472"/>
                    </a:lnTo>
                    <a:lnTo>
                      <a:pt x="448" y="471"/>
                    </a:lnTo>
                    <a:lnTo>
                      <a:pt x="449" y="471"/>
                    </a:lnTo>
                    <a:lnTo>
                      <a:pt x="450" y="470"/>
                    </a:lnTo>
                    <a:lnTo>
                      <a:pt x="453" y="471"/>
                    </a:lnTo>
                    <a:lnTo>
                      <a:pt x="458" y="472"/>
                    </a:lnTo>
                    <a:lnTo>
                      <a:pt x="462" y="473"/>
                    </a:lnTo>
                    <a:lnTo>
                      <a:pt x="467" y="474"/>
                    </a:lnTo>
                    <a:lnTo>
                      <a:pt x="471" y="475"/>
                    </a:lnTo>
                    <a:lnTo>
                      <a:pt x="476" y="476"/>
                    </a:lnTo>
                    <a:lnTo>
                      <a:pt x="479" y="476"/>
                    </a:lnTo>
                    <a:lnTo>
                      <a:pt x="483" y="477"/>
                    </a:lnTo>
                    <a:lnTo>
                      <a:pt x="492" y="478"/>
                    </a:lnTo>
                    <a:lnTo>
                      <a:pt x="501" y="478"/>
                    </a:lnTo>
                    <a:lnTo>
                      <a:pt x="510" y="479"/>
                    </a:lnTo>
                    <a:lnTo>
                      <a:pt x="519" y="478"/>
                    </a:lnTo>
                    <a:lnTo>
                      <a:pt x="528" y="478"/>
                    </a:lnTo>
                    <a:lnTo>
                      <a:pt x="537" y="477"/>
                    </a:lnTo>
                    <a:lnTo>
                      <a:pt x="546" y="476"/>
                    </a:lnTo>
                    <a:lnTo>
                      <a:pt x="554" y="474"/>
                    </a:lnTo>
                    <a:lnTo>
                      <a:pt x="564" y="471"/>
                    </a:lnTo>
                    <a:lnTo>
                      <a:pt x="573" y="469"/>
                    </a:lnTo>
                    <a:lnTo>
                      <a:pt x="581" y="466"/>
                    </a:lnTo>
                    <a:lnTo>
                      <a:pt x="590" y="463"/>
                    </a:lnTo>
                    <a:lnTo>
                      <a:pt x="599" y="460"/>
                    </a:lnTo>
                    <a:lnTo>
                      <a:pt x="607" y="455"/>
                    </a:lnTo>
                    <a:lnTo>
                      <a:pt x="616" y="451"/>
                    </a:lnTo>
                    <a:lnTo>
                      <a:pt x="624" y="445"/>
                    </a:lnTo>
                    <a:lnTo>
                      <a:pt x="628" y="442"/>
                    </a:lnTo>
                    <a:lnTo>
                      <a:pt x="630" y="440"/>
                    </a:lnTo>
                    <a:lnTo>
                      <a:pt x="633" y="438"/>
                    </a:lnTo>
                    <a:lnTo>
                      <a:pt x="637" y="435"/>
                    </a:lnTo>
                    <a:lnTo>
                      <a:pt x="639" y="432"/>
                    </a:lnTo>
                    <a:lnTo>
                      <a:pt x="642" y="429"/>
                    </a:lnTo>
                    <a:lnTo>
                      <a:pt x="646" y="426"/>
                    </a:lnTo>
                    <a:lnTo>
                      <a:pt x="649" y="423"/>
                    </a:lnTo>
                    <a:lnTo>
                      <a:pt x="651" y="424"/>
                    </a:lnTo>
                    <a:lnTo>
                      <a:pt x="652" y="425"/>
                    </a:lnTo>
                    <a:lnTo>
                      <a:pt x="653" y="426"/>
                    </a:lnTo>
                    <a:lnTo>
                      <a:pt x="654" y="428"/>
                    </a:lnTo>
                    <a:lnTo>
                      <a:pt x="655" y="431"/>
                    </a:lnTo>
                    <a:lnTo>
                      <a:pt x="656" y="433"/>
                    </a:lnTo>
                    <a:lnTo>
                      <a:pt x="657" y="436"/>
                    </a:lnTo>
                    <a:lnTo>
                      <a:pt x="657" y="438"/>
                    </a:lnTo>
                    <a:lnTo>
                      <a:pt x="656" y="439"/>
                    </a:lnTo>
                    <a:lnTo>
                      <a:pt x="656" y="440"/>
                    </a:lnTo>
                    <a:lnTo>
                      <a:pt x="656" y="440"/>
                    </a:lnTo>
                    <a:lnTo>
                      <a:pt x="645" y="449"/>
                    </a:lnTo>
                    <a:lnTo>
                      <a:pt x="635" y="457"/>
                    </a:lnTo>
                    <a:lnTo>
                      <a:pt x="624" y="464"/>
                    </a:lnTo>
                    <a:lnTo>
                      <a:pt x="612" y="471"/>
                    </a:lnTo>
                    <a:lnTo>
                      <a:pt x="601" y="477"/>
                    </a:lnTo>
                    <a:lnTo>
                      <a:pt x="588" y="482"/>
                    </a:lnTo>
                    <a:lnTo>
                      <a:pt x="576" y="486"/>
                    </a:lnTo>
                    <a:lnTo>
                      <a:pt x="563" y="489"/>
                    </a:lnTo>
                    <a:lnTo>
                      <a:pt x="551" y="491"/>
                    </a:lnTo>
                    <a:lnTo>
                      <a:pt x="537" y="493"/>
                    </a:lnTo>
                    <a:lnTo>
                      <a:pt x="524" y="494"/>
                    </a:lnTo>
                    <a:lnTo>
                      <a:pt x="511" y="494"/>
                    </a:lnTo>
                    <a:lnTo>
                      <a:pt x="499" y="494"/>
                    </a:lnTo>
                    <a:lnTo>
                      <a:pt x="486" y="492"/>
                    </a:lnTo>
                    <a:lnTo>
                      <a:pt x="474" y="490"/>
                    </a:lnTo>
                    <a:lnTo>
                      <a:pt x="462" y="487"/>
                    </a:lnTo>
                    <a:lnTo>
                      <a:pt x="462" y="489"/>
                    </a:lnTo>
                    <a:lnTo>
                      <a:pt x="464" y="492"/>
                    </a:lnTo>
                    <a:lnTo>
                      <a:pt x="465" y="494"/>
                    </a:lnTo>
                    <a:lnTo>
                      <a:pt x="464" y="498"/>
                    </a:lnTo>
                    <a:lnTo>
                      <a:pt x="439" y="512"/>
                    </a:lnTo>
                    <a:lnTo>
                      <a:pt x="431" y="514"/>
                    </a:lnTo>
                    <a:lnTo>
                      <a:pt x="424" y="517"/>
                    </a:lnTo>
                    <a:lnTo>
                      <a:pt x="415" y="519"/>
                    </a:lnTo>
                    <a:lnTo>
                      <a:pt x="407" y="521"/>
                    </a:lnTo>
                    <a:lnTo>
                      <a:pt x="399" y="523"/>
                    </a:lnTo>
                    <a:lnTo>
                      <a:pt x="392" y="524"/>
                    </a:lnTo>
                    <a:lnTo>
                      <a:pt x="384" y="524"/>
                    </a:lnTo>
                    <a:lnTo>
                      <a:pt x="376" y="525"/>
                    </a:lnTo>
                    <a:lnTo>
                      <a:pt x="375" y="525"/>
                    </a:lnTo>
                  </a:path>
                </a:pathLst>
              </a:custGeom>
              <a:solidFill>
                <a:srgbClr val="CCFFFF"/>
              </a:solidFill>
              <a:ln w="3175" cap="rnd" cmpd="sng">
                <a:solidFill>
                  <a:srgbClr val="996600"/>
                </a:solidFill>
                <a:round/>
                <a:headEnd/>
                <a:tailEnd/>
              </a:ln>
              <a:effectLst>
                <a:outerShdw dist="35921" dir="2700000" algn="ctr" rotWithShape="0">
                  <a:schemeClr val="bg2"/>
                </a:outerShdw>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102478" name="Rectangle 78">
                <a:extLst>
                  <a:ext uri="{FF2B5EF4-FFF2-40B4-BE49-F238E27FC236}">
                    <a16:creationId xmlns:a16="http://schemas.microsoft.com/office/drawing/2014/main" id="{06104A50-9A32-4FA0-9D19-621883D93592}"/>
                  </a:ext>
                </a:extLst>
              </p:cNvPr>
              <p:cNvSpPr>
                <a:spLocks noChangeAspect="1" noChangeArrowheads="1"/>
              </p:cNvSpPr>
              <p:nvPr/>
            </p:nvSpPr>
            <p:spPr bwMode="auto">
              <a:xfrm>
                <a:off x="4879" y="2949"/>
                <a:ext cx="708" cy="258"/>
              </a:xfrm>
              <a:prstGeom prst="rect">
                <a:avLst/>
              </a:prstGeom>
              <a:solidFill>
                <a:srgbClr val="CCFFFF"/>
              </a:solidFill>
              <a:ln w="3175">
                <a:noFill/>
                <a:miter lim="800000"/>
                <a:headEnd/>
                <a:tailEnd/>
              </a:ln>
              <a:effectLst/>
            </p:spPr>
            <p:txBody>
              <a:bodyPr wrap="none" lIns="90488" tIns="44450" rIns="90488" bIns="4445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700" b="1" i="0" u="none" strike="noStrike" kern="1200" cap="none" spc="0" normalizeH="0" baseline="0" noProof="0">
                    <a:ln>
                      <a:noFill/>
                    </a:ln>
                    <a:solidFill>
                      <a:srgbClr val="000000"/>
                    </a:solidFill>
                    <a:effectLst>
                      <a:outerShdw blurRad="38100" dist="38100" dir="2700000" algn="tl">
                        <a:srgbClr val="FFFFFF"/>
                      </a:outerShdw>
                    </a:effectLst>
                    <a:uLnTx/>
                    <a:uFillTx/>
                    <a:latin typeface="Arial" charset="0"/>
                    <a:ea typeface="+mn-ea"/>
                    <a:cs typeface="+mn-cs"/>
                  </a:rPr>
                  <a:t>Internet</a:t>
                </a:r>
                <a:endParaRPr kumimoji="0" lang="en-GB" sz="1700" b="1"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8684" name="Group 79">
              <a:extLst>
                <a:ext uri="{FF2B5EF4-FFF2-40B4-BE49-F238E27FC236}">
                  <a16:creationId xmlns:a16="http://schemas.microsoft.com/office/drawing/2014/main" id="{B25F90C1-0FC6-4F60-B5CA-3F19DC63C8A1}"/>
                </a:ext>
              </a:extLst>
            </p:cNvPr>
            <p:cNvGrpSpPr>
              <a:grpSpLocks/>
            </p:cNvGrpSpPr>
            <p:nvPr/>
          </p:nvGrpSpPr>
          <p:grpSpPr bwMode="auto">
            <a:xfrm>
              <a:off x="3030" y="2045"/>
              <a:ext cx="902" cy="549"/>
              <a:chOff x="3409" y="2024"/>
              <a:chExt cx="902" cy="549"/>
            </a:xfrm>
          </p:grpSpPr>
          <p:sp>
            <p:nvSpPr>
              <p:cNvPr id="102480" name="Line 80" descr="Small grid">
                <a:extLst>
                  <a:ext uri="{FF2B5EF4-FFF2-40B4-BE49-F238E27FC236}">
                    <a16:creationId xmlns:a16="http://schemas.microsoft.com/office/drawing/2014/main" id="{03630115-26E0-402B-8094-7EEA86EFFB59}"/>
                  </a:ext>
                </a:extLst>
              </p:cNvPr>
              <p:cNvSpPr>
                <a:spLocks noChangeAspect="1" noChangeShapeType="1"/>
              </p:cNvSpPr>
              <p:nvPr/>
            </p:nvSpPr>
            <p:spPr bwMode="auto">
              <a:xfrm>
                <a:off x="4142" y="2129"/>
                <a:ext cx="83" cy="5"/>
              </a:xfrm>
              <a:prstGeom prst="line">
                <a:avLst/>
              </a:prstGeom>
              <a:noFill/>
              <a:ln w="3175">
                <a:solidFill>
                  <a:srgbClr val="996600"/>
                </a:solidFill>
                <a:round/>
                <a:headEnd/>
                <a:tailEnd/>
              </a:ln>
              <a:effectLst>
                <a:outerShdw dist="35921" dir="2700000" algn="ctr" rotWithShape="0">
                  <a:schemeClr val="bg2"/>
                </a:outerShdw>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102481" name="Freeform 81">
                <a:extLst>
                  <a:ext uri="{FF2B5EF4-FFF2-40B4-BE49-F238E27FC236}">
                    <a16:creationId xmlns:a16="http://schemas.microsoft.com/office/drawing/2014/main" id="{423E712B-5051-4511-9F15-53DD43CAB0DF}"/>
                  </a:ext>
                </a:extLst>
              </p:cNvPr>
              <p:cNvSpPr>
                <a:spLocks noChangeAspect="1"/>
              </p:cNvSpPr>
              <p:nvPr/>
            </p:nvSpPr>
            <p:spPr bwMode="auto">
              <a:xfrm>
                <a:off x="3442" y="2054"/>
                <a:ext cx="828" cy="498"/>
              </a:xfrm>
              <a:custGeom>
                <a:avLst/>
                <a:gdLst/>
                <a:ahLst/>
                <a:cxnLst>
                  <a:cxn ang="0">
                    <a:pos x="377" y="1"/>
                  </a:cxn>
                  <a:cxn ang="0">
                    <a:pos x="428" y="8"/>
                  </a:cxn>
                  <a:cxn ang="0">
                    <a:pos x="475" y="18"/>
                  </a:cxn>
                  <a:cxn ang="0">
                    <a:pos x="519" y="34"/>
                  </a:cxn>
                  <a:cxn ang="0">
                    <a:pos x="559" y="54"/>
                  </a:cxn>
                  <a:cxn ang="0">
                    <a:pos x="596" y="78"/>
                  </a:cxn>
                  <a:cxn ang="0">
                    <a:pos x="625" y="105"/>
                  </a:cxn>
                  <a:cxn ang="0">
                    <a:pos x="650" y="136"/>
                  </a:cxn>
                  <a:cxn ang="0">
                    <a:pos x="669" y="167"/>
                  </a:cxn>
                  <a:cxn ang="0">
                    <a:pos x="680" y="202"/>
                  </a:cxn>
                  <a:cxn ang="0">
                    <a:pos x="684" y="238"/>
                  </a:cxn>
                  <a:cxn ang="0">
                    <a:pos x="680" y="274"/>
                  </a:cxn>
                  <a:cxn ang="0">
                    <a:pos x="669" y="309"/>
                  </a:cxn>
                  <a:cxn ang="0">
                    <a:pos x="650" y="341"/>
                  </a:cxn>
                  <a:cxn ang="0">
                    <a:pos x="625" y="372"/>
                  </a:cxn>
                  <a:cxn ang="0">
                    <a:pos x="596" y="399"/>
                  </a:cxn>
                  <a:cxn ang="0">
                    <a:pos x="559" y="423"/>
                  </a:cxn>
                  <a:cxn ang="0">
                    <a:pos x="519" y="443"/>
                  </a:cxn>
                  <a:cxn ang="0">
                    <a:pos x="475" y="458"/>
                  </a:cxn>
                  <a:cxn ang="0">
                    <a:pos x="428" y="469"/>
                  </a:cxn>
                  <a:cxn ang="0">
                    <a:pos x="377" y="475"/>
                  </a:cxn>
                  <a:cxn ang="0">
                    <a:pos x="325" y="476"/>
                  </a:cxn>
                  <a:cxn ang="0">
                    <a:pos x="273" y="472"/>
                  </a:cxn>
                  <a:cxn ang="0">
                    <a:pos x="224" y="463"/>
                  </a:cxn>
                  <a:cxn ang="0">
                    <a:pos x="179" y="447"/>
                  </a:cxn>
                  <a:cxn ang="0">
                    <a:pos x="138" y="429"/>
                  </a:cxn>
                  <a:cxn ang="0">
                    <a:pos x="101" y="407"/>
                  </a:cxn>
                  <a:cxn ang="0">
                    <a:pos x="68" y="381"/>
                  </a:cxn>
                  <a:cxn ang="0">
                    <a:pos x="41" y="352"/>
                  </a:cxn>
                  <a:cxn ang="0">
                    <a:pos x="21" y="320"/>
                  </a:cxn>
                  <a:cxn ang="0">
                    <a:pos x="7" y="287"/>
                  </a:cxn>
                  <a:cxn ang="0">
                    <a:pos x="1" y="250"/>
                  </a:cxn>
                  <a:cxn ang="0">
                    <a:pos x="2" y="214"/>
                  </a:cxn>
                  <a:cxn ang="0">
                    <a:pos x="12" y="179"/>
                  </a:cxn>
                  <a:cxn ang="0">
                    <a:pos x="27" y="145"/>
                  </a:cxn>
                  <a:cxn ang="0">
                    <a:pos x="50" y="115"/>
                  </a:cxn>
                  <a:cxn ang="0">
                    <a:pos x="79" y="87"/>
                  </a:cxn>
                  <a:cxn ang="0">
                    <a:pos x="112" y="62"/>
                  </a:cxn>
                  <a:cxn ang="0">
                    <a:pos x="152" y="41"/>
                  </a:cxn>
                  <a:cxn ang="0">
                    <a:pos x="195" y="23"/>
                  </a:cxn>
                  <a:cxn ang="0">
                    <a:pos x="241" y="11"/>
                  </a:cxn>
                  <a:cxn ang="0">
                    <a:pos x="291" y="3"/>
                  </a:cxn>
                  <a:cxn ang="0">
                    <a:pos x="342" y="0"/>
                  </a:cxn>
                </a:cxnLst>
                <a:rect l="0" t="0" r="r" b="b"/>
                <a:pathLst>
                  <a:path w="685" h="478">
                    <a:moveTo>
                      <a:pt x="342" y="0"/>
                    </a:moveTo>
                    <a:lnTo>
                      <a:pt x="360" y="0"/>
                    </a:lnTo>
                    <a:lnTo>
                      <a:pt x="377" y="1"/>
                    </a:lnTo>
                    <a:lnTo>
                      <a:pt x="394" y="3"/>
                    </a:lnTo>
                    <a:lnTo>
                      <a:pt x="412" y="5"/>
                    </a:lnTo>
                    <a:lnTo>
                      <a:pt x="428" y="8"/>
                    </a:lnTo>
                    <a:lnTo>
                      <a:pt x="444" y="11"/>
                    </a:lnTo>
                    <a:lnTo>
                      <a:pt x="460" y="14"/>
                    </a:lnTo>
                    <a:lnTo>
                      <a:pt x="475" y="18"/>
                    </a:lnTo>
                    <a:lnTo>
                      <a:pt x="490" y="23"/>
                    </a:lnTo>
                    <a:lnTo>
                      <a:pt x="505" y="29"/>
                    </a:lnTo>
                    <a:lnTo>
                      <a:pt x="519" y="34"/>
                    </a:lnTo>
                    <a:lnTo>
                      <a:pt x="533" y="41"/>
                    </a:lnTo>
                    <a:lnTo>
                      <a:pt x="547" y="47"/>
                    </a:lnTo>
                    <a:lnTo>
                      <a:pt x="559" y="54"/>
                    </a:lnTo>
                    <a:lnTo>
                      <a:pt x="572" y="62"/>
                    </a:lnTo>
                    <a:lnTo>
                      <a:pt x="584" y="70"/>
                    </a:lnTo>
                    <a:lnTo>
                      <a:pt x="596" y="78"/>
                    </a:lnTo>
                    <a:lnTo>
                      <a:pt x="606" y="87"/>
                    </a:lnTo>
                    <a:lnTo>
                      <a:pt x="616" y="96"/>
                    </a:lnTo>
                    <a:lnTo>
                      <a:pt x="625" y="105"/>
                    </a:lnTo>
                    <a:lnTo>
                      <a:pt x="635" y="115"/>
                    </a:lnTo>
                    <a:lnTo>
                      <a:pt x="643" y="125"/>
                    </a:lnTo>
                    <a:lnTo>
                      <a:pt x="650" y="136"/>
                    </a:lnTo>
                    <a:lnTo>
                      <a:pt x="657" y="145"/>
                    </a:lnTo>
                    <a:lnTo>
                      <a:pt x="664" y="157"/>
                    </a:lnTo>
                    <a:lnTo>
                      <a:pt x="669" y="167"/>
                    </a:lnTo>
                    <a:lnTo>
                      <a:pt x="673" y="179"/>
                    </a:lnTo>
                    <a:lnTo>
                      <a:pt x="677" y="190"/>
                    </a:lnTo>
                    <a:lnTo>
                      <a:pt x="680" y="202"/>
                    </a:lnTo>
                    <a:lnTo>
                      <a:pt x="682" y="214"/>
                    </a:lnTo>
                    <a:lnTo>
                      <a:pt x="684" y="226"/>
                    </a:lnTo>
                    <a:lnTo>
                      <a:pt x="684" y="238"/>
                    </a:lnTo>
                    <a:lnTo>
                      <a:pt x="684" y="250"/>
                    </a:lnTo>
                    <a:lnTo>
                      <a:pt x="682" y="263"/>
                    </a:lnTo>
                    <a:lnTo>
                      <a:pt x="680" y="274"/>
                    </a:lnTo>
                    <a:lnTo>
                      <a:pt x="677" y="287"/>
                    </a:lnTo>
                    <a:lnTo>
                      <a:pt x="673" y="297"/>
                    </a:lnTo>
                    <a:lnTo>
                      <a:pt x="669" y="309"/>
                    </a:lnTo>
                    <a:lnTo>
                      <a:pt x="664" y="320"/>
                    </a:lnTo>
                    <a:lnTo>
                      <a:pt x="657" y="331"/>
                    </a:lnTo>
                    <a:lnTo>
                      <a:pt x="650" y="341"/>
                    </a:lnTo>
                    <a:lnTo>
                      <a:pt x="643" y="352"/>
                    </a:lnTo>
                    <a:lnTo>
                      <a:pt x="635" y="362"/>
                    </a:lnTo>
                    <a:lnTo>
                      <a:pt x="625" y="372"/>
                    </a:lnTo>
                    <a:lnTo>
                      <a:pt x="616" y="381"/>
                    </a:lnTo>
                    <a:lnTo>
                      <a:pt x="606" y="390"/>
                    </a:lnTo>
                    <a:lnTo>
                      <a:pt x="596" y="399"/>
                    </a:lnTo>
                    <a:lnTo>
                      <a:pt x="584" y="407"/>
                    </a:lnTo>
                    <a:lnTo>
                      <a:pt x="572" y="415"/>
                    </a:lnTo>
                    <a:lnTo>
                      <a:pt x="559" y="423"/>
                    </a:lnTo>
                    <a:lnTo>
                      <a:pt x="547" y="429"/>
                    </a:lnTo>
                    <a:lnTo>
                      <a:pt x="533" y="436"/>
                    </a:lnTo>
                    <a:lnTo>
                      <a:pt x="519" y="443"/>
                    </a:lnTo>
                    <a:lnTo>
                      <a:pt x="505" y="447"/>
                    </a:lnTo>
                    <a:lnTo>
                      <a:pt x="490" y="453"/>
                    </a:lnTo>
                    <a:lnTo>
                      <a:pt x="475" y="458"/>
                    </a:lnTo>
                    <a:lnTo>
                      <a:pt x="460" y="463"/>
                    </a:lnTo>
                    <a:lnTo>
                      <a:pt x="444" y="466"/>
                    </a:lnTo>
                    <a:lnTo>
                      <a:pt x="428" y="469"/>
                    </a:lnTo>
                    <a:lnTo>
                      <a:pt x="412" y="472"/>
                    </a:lnTo>
                    <a:lnTo>
                      <a:pt x="394" y="474"/>
                    </a:lnTo>
                    <a:lnTo>
                      <a:pt x="377" y="475"/>
                    </a:lnTo>
                    <a:lnTo>
                      <a:pt x="360" y="476"/>
                    </a:lnTo>
                    <a:lnTo>
                      <a:pt x="342" y="477"/>
                    </a:lnTo>
                    <a:lnTo>
                      <a:pt x="325" y="476"/>
                    </a:lnTo>
                    <a:lnTo>
                      <a:pt x="308" y="475"/>
                    </a:lnTo>
                    <a:lnTo>
                      <a:pt x="291" y="474"/>
                    </a:lnTo>
                    <a:lnTo>
                      <a:pt x="273" y="472"/>
                    </a:lnTo>
                    <a:lnTo>
                      <a:pt x="257" y="469"/>
                    </a:lnTo>
                    <a:lnTo>
                      <a:pt x="241" y="466"/>
                    </a:lnTo>
                    <a:lnTo>
                      <a:pt x="224" y="463"/>
                    </a:lnTo>
                    <a:lnTo>
                      <a:pt x="210" y="458"/>
                    </a:lnTo>
                    <a:lnTo>
                      <a:pt x="195" y="453"/>
                    </a:lnTo>
                    <a:lnTo>
                      <a:pt x="179" y="447"/>
                    </a:lnTo>
                    <a:lnTo>
                      <a:pt x="165" y="443"/>
                    </a:lnTo>
                    <a:lnTo>
                      <a:pt x="152" y="436"/>
                    </a:lnTo>
                    <a:lnTo>
                      <a:pt x="138" y="429"/>
                    </a:lnTo>
                    <a:lnTo>
                      <a:pt x="125" y="423"/>
                    </a:lnTo>
                    <a:lnTo>
                      <a:pt x="112" y="415"/>
                    </a:lnTo>
                    <a:lnTo>
                      <a:pt x="101" y="407"/>
                    </a:lnTo>
                    <a:lnTo>
                      <a:pt x="89" y="399"/>
                    </a:lnTo>
                    <a:lnTo>
                      <a:pt x="79" y="390"/>
                    </a:lnTo>
                    <a:lnTo>
                      <a:pt x="68" y="381"/>
                    </a:lnTo>
                    <a:lnTo>
                      <a:pt x="59" y="372"/>
                    </a:lnTo>
                    <a:lnTo>
                      <a:pt x="50" y="362"/>
                    </a:lnTo>
                    <a:lnTo>
                      <a:pt x="41" y="352"/>
                    </a:lnTo>
                    <a:lnTo>
                      <a:pt x="35" y="341"/>
                    </a:lnTo>
                    <a:lnTo>
                      <a:pt x="27" y="331"/>
                    </a:lnTo>
                    <a:lnTo>
                      <a:pt x="21" y="320"/>
                    </a:lnTo>
                    <a:lnTo>
                      <a:pt x="15" y="309"/>
                    </a:lnTo>
                    <a:lnTo>
                      <a:pt x="12" y="297"/>
                    </a:lnTo>
                    <a:lnTo>
                      <a:pt x="7" y="287"/>
                    </a:lnTo>
                    <a:lnTo>
                      <a:pt x="4" y="274"/>
                    </a:lnTo>
                    <a:lnTo>
                      <a:pt x="2" y="263"/>
                    </a:lnTo>
                    <a:lnTo>
                      <a:pt x="1" y="250"/>
                    </a:lnTo>
                    <a:lnTo>
                      <a:pt x="0" y="238"/>
                    </a:lnTo>
                    <a:lnTo>
                      <a:pt x="1" y="226"/>
                    </a:lnTo>
                    <a:lnTo>
                      <a:pt x="2" y="214"/>
                    </a:lnTo>
                    <a:lnTo>
                      <a:pt x="4" y="202"/>
                    </a:lnTo>
                    <a:lnTo>
                      <a:pt x="7" y="190"/>
                    </a:lnTo>
                    <a:lnTo>
                      <a:pt x="12" y="179"/>
                    </a:lnTo>
                    <a:lnTo>
                      <a:pt x="15" y="167"/>
                    </a:lnTo>
                    <a:lnTo>
                      <a:pt x="21" y="157"/>
                    </a:lnTo>
                    <a:lnTo>
                      <a:pt x="27" y="145"/>
                    </a:lnTo>
                    <a:lnTo>
                      <a:pt x="35" y="136"/>
                    </a:lnTo>
                    <a:lnTo>
                      <a:pt x="41" y="125"/>
                    </a:lnTo>
                    <a:lnTo>
                      <a:pt x="50" y="115"/>
                    </a:lnTo>
                    <a:lnTo>
                      <a:pt x="59" y="105"/>
                    </a:lnTo>
                    <a:lnTo>
                      <a:pt x="68" y="96"/>
                    </a:lnTo>
                    <a:lnTo>
                      <a:pt x="79" y="87"/>
                    </a:lnTo>
                    <a:lnTo>
                      <a:pt x="89" y="78"/>
                    </a:lnTo>
                    <a:lnTo>
                      <a:pt x="101" y="70"/>
                    </a:lnTo>
                    <a:lnTo>
                      <a:pt x="112" y="62"/>
                    </a:lnTo>
                    <a:lnTo>
                      <a:pt x="125" y="54"/>
                    </a:lnTo>
                    <a:lnTo>
                      <a:pt x="138" y="47"/>
                    </a:lnTo>
                    <a:lnTo>
                      <a:pt x="152" y="41"/>
                    </a:lnTo>
                    <a:lnTo>
                      <a:pt x="165" y="34"/>
                    </a:lnTo>
                    <a:lnTo>
                      <a:pt x="179" y="29"/>
                    </a:lnTo>
                    <a:lnTo>
                      <a:pt x="195" y="23"/>
                    </a:lnTo>
                    <a:lnTo>
                      <a:pt x="210" y="18"/>
                    </a:lnTo>
                    <a:lnTo>
                      <a:pt x="224" y="14"/>
                    </a:lnTo>
                    <a:lnTo>
                      <a:pt x="241" y="11"/>
                    </a:lnTo>
                    <a:lnTo>
                      <a:pt x="257" y="8"/>
                    </a:lnTo>
                    <a:lnTo>
                      <a:pt x="273" y="5"/>
                    </a:lnTo>
                    <a:lnTo>
                      <a:pt x="291" y="3"/>
                    </a:lnTo>
                    <a:lnTo>
                      <a:pt x="308" y="1"/>
                    </a:lnTo>
                    <a:lnTo>
                      <a:pt x="325" y="0"/>
                    </a:lnTo>
                    <a:lnTo>
                      <a:pt x="342" y="0"/>
                    </a:lnTo>
                  </a:path>
                </a:pathLst>
              </a:custGeom>
              <a:solidFill>
                <a:srgbClr val="CCFFFF"/>
              </a:solidFill>
              <a:ln w="3175" cap="rnd" cmpd="sng">
                <a:solidFill>
                  <a:srgbClr val="996600"/>
                </a:solidFill>
                <a:round/>
                <a:headEnd/>
                <a:tailEnd/>
              </a:ln>
              <a:effectLst>
                <a:outerShdw dist="35921" dir="2700000" algn="ctr" rotWithShape="0">
                  <a:schemeClr val="bg2"/>
                </a:outerShdw>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102482" name="Freeform 82">
                <a:extLst>
                  <a:ext uri="{FF2B5EF4-FFF2-40B4-BE49-F238E27FC236}">
                    <a16:creationId xmlns:a16="http://schemas.microsoft.com/office/drawing/2014/main" id="{D73B5B62-A2BE-4606-8B96-E70A713D58B2}"/>
                  </a:ext>
                </a:extLst>
              </p:cNvPr>
              <p:cNvSpPr>
                <a:spLocks noChangeAspect="1"/>
              </p:cNvSpPr>
              <p:nvPr/>
            </p:nvSpPr>
            <p:spPr bwMode="auto">
              <a:xfrm>
                <a:off x="3409" y="2028"/>
                <a:ext cx="902" cy="549"/>
              </a:xfrm>
              <a:custGeom>
                <a:avLst/>
                <a:gdLst/>
                <a:ahLst/>
                <a:cxnLst>
                  <a:cxn ang="0">
                    <a:pos x="235" y="490"/>
                  </a:cxn>
                  <a:cxn ang="0">
                    <a:pos x="113" y="456"/>
                  </a:cxn>
                  <a:cxn ang="0">
                    <a:pos x="55" y="394"/>
                  </a:cxn>
                  <a:cxn ang="0">
                    <a:pos x="8" y="315"/>
                  </a:cxn>
                  <a:cxn ang="0">
                    <a:pos x="2" y="257"/>
                  </a:cxn>
                  <a:cxn ang="0">
                    <a:pos x="27" y="194"/>
                  </a:cxn>
                  <a:cxn ang="0">
                    <a:pos x="84" y="142"/>
                  </a:cxn>
                  <a:cxn ang="0">
                    <a:pos x="139" y="91"/>
                  </a:cxn>
                  <a:cxn ang="0">
                    <a:pos x="212" y="53"/>
                  </a:cxn>
                  <a:cxn ang="0">
                    <a:pos x="284" y="37"/>
                  </a:cxn>
                  <a:cxn ang="0">
                    <a:pos x="373" y="0"/>
                  </a:cxn>
                  <a:cxn ang="0">
                    <a:pos x="457" y="30"/>
                  </a:cxn>
                  <a:cxn ang="0">
                    <a:pos x="553" y="62"/>
                  </a:cxn>
                  <a:cxn ang="0">
                    <a:pos x="601" y="95"/>
                  </a:cxn>
                  <a:cxn ang="0">
                    <a:pos x="661" y="113"/>
                  </a:cxn>
                  <a:cxn ang="0">
                    <a:pos x="719" y="203"/>
                  </a:cxn>
                  <a:cxn ang="0">
                    <a:pos x="745" y="264"/>
                  </a:cxn>
                  <a:cxn ang="0">
                    <a:pos x="735" y="338"/>
                  </a:cxn>
                  <a:cxn ang="0">
                    <a:pos x="680" y="400"/>
                  </a:cxn>
                  <a:cxn ang="0">
                    <a:pos x="621" y="404"/>
                  </a:cxn>
                  <a:cxn ang="0">
                    <a:pos x="641" y="394"/>
                  </a:cxn>
                  <a:cxn ang="0">
                    <a:pos x="716" y="346"/>
                  </a:cxn>
                  <a:cxn ang="0">
                    <a:pos x="734" y="263"/>
                  </a:cxn>
                  <a:cxn ang="0">
                    <a:pos x="710" y="207"/>
                  </a:cxn>
                  <a:cxn ang="0">
                    <a:pos x="680" y="224"/>
                  </a:cxn>
                  <a:cxn ang="0">
                    <a:pos x="674" y="144"/>
                  </a:cxn>
                  <a:cxn ang="0">
                    <a:pos x="624" y="106"/>
                  </a:cxn>
                  <a:cxn ang="0">
                    <a:pos x="610" y="139"/>
                  </a:cxn>
                  <a:cxn ang="0">
                    <a:pos x="601" y="130"/>
                  </a:cxn>
                  <a:cxn ang="0">
                    <a:pos x="583" y="101"/>
                  </a:cxn>
                  <a:cxn ang="0">
                    <a:pos x="496" y="50"/>
                  </a:cxn>
                  <a:cxn ang="0">
                    <a:pos x="434" y="43"/>
                  </a:cxn>
                  <a:cxn ang="0">
                    <a:pos x="436" y="31"/>
                  </a:cxn>
                  <a:cxn ang="0">
                    <a:pos x="401" y="18"/>
                  </a:cxn>
                  <a:cxn ang="0">
                    <a:pos x="334" y="26"/>
                  </a:cxn>
                  <a:cxn ang="0">
                    <a:pos x="287" y="58"/>
                  </a:cxn>
                  <a:cxn ang="0">
                    <a:pos x="289" y="79"/>
                  </a:cxn>
                  <a:cxn ang="0">
                    <a:pos x="253" y="67"/>
                  </a:cxn>
                  <a:cxn ang="0">
                    <a:pos x="165" y="91"/>
                  </a:cxn>
                  <a:cxn ang="0">
                    <a:pos x="150" y="125"/>
                  </a:cxn>
                  <a:cxn ang="0">
                    <a:pos x="141" y="139"/>
                  </a:cxn>
                  <a:cxn ang="0">
                    <a:pos x="121" y="156"/>
                  </a:cxn>
                  <a:cxn ang="0">
                    <a:pos x="68" y="171"/>
                  </a:cxn>
                  <a:cxn ang="0">
                    <a:pos x="21" y="244"/>
                  </a:cxn>
                  <a:cxn ang="0">
                    <a:pos x="20" y="317"/>
                  </a:cxn>
                  <a:cxn ang="0">
                    <a:pos x="45" y="343"/>
                  </a:cxn>
                  <a:cxn ang="0">
                    <a:pos x="56" y="338"/>
                  </a:cxn>
                  <a:cxn ang="0">
                    <a:pos x="65" y="357"/>
                  </a:cxn>
                  <a:cxn ang="0">
                    <a:pos x="58" y="377"/>
                  </a:cxn>
                  <a:cxn ang="0">
                    <a:pos x="114" y="440"/>
                  </a:cxn>
                  <a:cxn ang="0">
                    <a:pos x="191" y="456"/>
                  </a:cxn>
                  <a:cxn ang="0">
                    <a:pos x="210" y="454"/>
                  </a:cxn>
                  <a:cxn ang="0">
                    <a:pos x="226" y="461"/>
                  </a:cxn>
                  <a:cxn ang="0">
                    <a:pos x="272" y="494"/>
                  </a:cxn>
                  <a:cxn ang="0">
                    <a:pos x="381" y="508"/>
                  </a:cxn>
                  <a:cxn ang="0">
                    <a:pos x="450" y="485"/>
                  </a:cxn>
                  <a:cxn ang="0">
                    <a:pos x="447" y="472"/>
                  </a:cxn>
                  <a:cxn ang="0">
                    <a:pos x="483" y="477"/>
                  </a:cxn>
                  <a:cxn ang="0">
                    <a:pos x="581" y="466"/>
                  </a:cxn>
                  <a:cxn ang="0">
                    <a:pos x="642" y="429"/>
                  </a:cxn>
                  <a:cxn ang="0">
                    <a:pos x="656" y="439"/>
                  </a:cxn>
                  <a:cxn ang="0">
                    <a:pos x="551" y="491"/>
                  </a:cxn>
                  <a:cxn ang="0">
                    <a:pos x="464" y="498"/>
                  </a:cxn>
                </a:cxnLst>
                <a:rect l="0" t="0" r="r" b="b"/>
                <a:pathLst>
                  <a:path w="747" h="527">
                    <a:moveTo>
                      <a:pt x="375" y="525"/>
                    </a:moveTo>
                    <a:lnTo>
                      <a:pt x="361" y="526"/>
                    </a:lnTo>
                    <a:lnTo>
                      <a:pt x="347" y="526"/>
                    </a:lnTo>
                    <a:lnTo>
                      <a:pt x="332" y="524"/>
                    </a:lnTo>
                    <a:lnTo>
                      <a:pt x="318" y="522"/>
                    </a:lnTo>
                    <a:lnTo>
                      <a:pt x="304" y="518"/>
                    </a:lnTo>
                    <a:lnTo>
                      <a:pt x="290" y="513"/>
                    </a:lnTo>
                    <a:lnTo>
                      <a:pt x="276" y="508"/>
                    </a:lnTo>
                    <a:lnTo>
                      <a:pt x="262" y="502"/>
                    </a:lnTo>
                    <a:lnTo>
                      <a:pt x="248" y="496"/>
                    </a:lnTo>
                    <a:lnTo>
                      <a:pt x="235" y="490"/>
                    </a:lnTo>
                    <a:lnTo>
                      <a:pt x="220" y="486"/>
                    </a:lnTo>
                    <a:lnTo>
                      <a:pt x="207" y="481"/>
                    </a:lnTo>
                    <a:lnTo>
                      <a:pt x="193" y="476"/>
                    </a:lnTo>
                    <a:lnTo>
                      <a:pt x="180" y="472"/>
                    </a:lnTo>
                    <a:lnTo>
                      <a:pt x="166" y="470"/>
                    </a:lnTo>
                    <a:lnTo>
                      <a:pt x="152" y="469"/>
                    </a:lnTo>
                    <a:lnTo>
                      <a:pt x="143" y="467"/>
                    </a:lnTo>
                    <a:lnTo>
                      <a:pt x="136" y="464"/>
                    </a:lnTo>
                    <a:lnTo>
                      <a:pt x="128" y="462"/>
                    </a:lnTo>
                    <a:lnTo>
                      <a:pt x="120" y="459"/>
                    </a:lnTo>
                    <a:lnTo>
                      <a:pt x="113" y="456"/>
                    </a:lnTo>
                    <a:lnTo>
                      <a:pt x="106" y="452"/>
                    </a:lnTo>
                    <a:lnTo>
                      <a:pt x="99" y="447"/>
                    </a:lnTo>
                    <a:lnTo>
                      <a:pt x="92" y="443"/>
                    </a:lnTo>
                    <a:lnTo>
                      <a:pt x="87" y="438"/>
                    </a:lnTo>
                    <a:lnTo>
                      <a:pt x="81" y="433"/>
                    </a:lnTo>
                    <a:lnTo>
                      <a:pt x="75" y="428"/>
                    </a:lnTo>
                    <a:lnTo>
                      <a:pt x="70" y="422"/>
                    </a:lnTo>
                    <a:lnTo>
                      <a:pt x="65" y="415"/>
                    </a:lnTo>
                    <a:lnTo>
                      <a:pt x="62" y="409"/>
                    </a:lnTo>
                    <a:lnTo>
                      <a:pt x="58" y="402"/>
                    </a:lnTo>
                    <a:lnTo>
                      <a:pt x="55" y="394"/>
                    </a:lnTo>
                    <a:lnTo>
                      <a:pt x="51" y="387"/>
                    </a:lnTo>
                    <a:lnTo>
                      <a:pt x="45" y="360"/>
                    </a:lnTo>
                    <a:lnTo>
                      <a:pt x="40" y="357"/>
                    </a:lnTo>
                    <a:lnTo>
                      <a:pt x="36" y="353"/>
                    </a:lnTo>
                    <a:lnTo>
                      <a:pt x="31" y="348"/>
                    </a:lnTo>
                    <a:lnTo>
                      <a:pt x="26" y="343"/>
                    </a:lnTo>
                    <a:lnTo>
                      <a:pt x="22" y="338"/>
                    </a:lnTo>
                    <a:lnTo>
                      <a:pt x="17" y="334"/>
                    </a:lnTo>
                    <a:lnTo>
                      <a:pt x="13" y="328"/>
                    </a:lnTo>
                    <a:lnTo>
                      <a:pt x="11" y="322"/>
                    </a:lnTo>
                    <a:lnTo>
                      <a:pt x="8" y="315"/>
                    </a:lnTo>
                    <a:lnTo>
                      <a:pt x="6" y="310"/>
                    </a:lnTo>
                    <a:lnTo>
                      <a:pt x="3" y="303"/>
                    </a:lnTo>
                    <a:lnTo>
                      <a:pt x="2" y="296"/>
                    </a:lnTo>
                    <a:lnTo>
                      <a:pt x="1" y="290"/>
                    </a:lnTo>
                    <a:lnTo>
                      <a:pt x="0" y="284"/>
                    </a:lnTo>
                    <a:lnTo>
                      <a:pt x="0" y="277"/>
                    </a:lnTo>
                    <a:lnTo>
                      <a:pt x="1" y="270"/>
                    </a:lnTo>
                    <a:lnTo>
                      <a:pt x="1" y="267"/>
                    </a:lnTo>
                    <a:lnTo>
                      <a:pt x="2" y="263"/>
                    </a:lnTo>
                    <a:lnTo>
                      <a:pt x="2" y="261"/>
                    </a:lnTo>
                    <a:lnTo>
                      <a:pt x="2" y="257"/>
                    </a:lnTo>
                    <a:lnTo>
                      <a:pt x="3" y="254"/>
                    </a:lnTo>
                    <a:lnTo>
                      <a:pt x="3" y="250"/>
                    </a:lnTo>
                    <a:lnTo>
                      <a:pt x="4" y="247"/>
                    </a:lnTo>
                    <a:lnTo>
                      <a:pt x="5" y="243"/>
                    </a:lnTo>
                    <a:lnTo>
                      <a:pt x="7" y="237"/>
                    </a:lnTo>
                    <a:lnTo>
                      <a:pt x="10" y="229"/>
                    </a:lnTo>
                    <a:lnTo>
                      <a:pt x="13" y="221"/>
                    </a:lnTo>
                    <a:lnTo>
                      <a:pt x="15" y="214"/>
                    </a:lnTo>
                    <a:lnTo>
                      <a:pt x="19" y="207"/>
                    </a:lnTo>
                    <a:lnTo>
                      <a:pt x="23" y="201"/>
                    </a:lnTo>
                    <a:lnTo>
                      <a:pt x="27" y="194"/>
                    </a:lnTo>
                    <a:lnTo>
                      <a:pt x="31" y="188"/>
                    </a:lnTo>
                    <a:lnTo>
                      <a:pt x="36" y="182"/>
                    </a:lnTo>
                    <a:lnTo>
                      <a:pt x="40" y="176"/>
                    </a:lnTo>
                    <a:lnTo>
                      <a:pt x="45" y="170"/>
                    </a:lnTo>
                    <a:lnTo>
                      <a:pt x="50" y="164"/>
                    </a:lnTo>
                    <a:lnTo>
                      <a:pt x="56" y="160"/>
                    </a:lnTo>
                    <a:lnTo>
                      <a:pt x="62" y="155"/>
                    </a:lnTo>
                    <a:lnTo>
                      <a:pt x="68" y="151"/>
                    </a:lnTo>
                    <a:lnTo>
                      <a:pt x="74" y="147"/>
                    </a:lnTo>
                    <a:lnTo>
                      <a:pt x="79" y="144"/>
                    </a:lnTo>
                    <a:lnTo>
                      <a:pt x="84" y="142"/>
                    </a:lnTo>
                    <a:lnTo>
                      <a:pt x="88" y="139"/>
                    </a:lnTo>
                    <a:lnTo>
                      <a:pt x="92" y="138"/>
                    </a:lnTo>
                    <a:lnTo>
                      <a:pt x="97" y="136"/>
                    </a:lnTo>
                    <a:lnTo>
                      <a:pt x="102" y="134"/>
                    </a:lnTo>
                    <a:lnTo>
                      <a:pt x="107" y="132"/>
                    </a:lnTo>
                    <a:lnTo>
                      <a:pt x="112" y="130"/>
                    </a:lnTo>
                    <a:lnTo>
                      <a:pt x="116" y="120"/>
                    </a:lnTo>
                    <a:lnTo>
                      <a:pt x="121" y="113"/>
                    </a:lnTo>
                    <a:lnTo>
                      <a:pt x="126" y="105"/>
                    </a:lnTo>
                    <a:lnTo>
                      <a:pt x="133" y="97"/>
                    </a:lnTo>
                    <a:lnTo>
                      <a:pt x="139" y="91"/>
                    </a:lnTo>
                    <a:lnTo>
                      <a:pt x="145" y="86"/>
                    </a:lnTo>
                    <a:lnTo>
                      <a:pt x="153" y="79"/>
                    </a:lnTo>
                    <a:lnTo>
                      <a:pt x="161" y="73"/>
                    </a:lnTo>
                    <a:lnTo>
                      <a:pt x="167" y="69"/>
                    </a:lnTo>
                    <a:lnTo>
                      <a:pt x="173" y="66"/>
                    </a:lnTo>
                    <a:lnTo>
                      <a:pt x="179" y="63"/>
                    </a:lnTo>
                    <a:lnTo>
                      <a:pt x="186" y="60"/>
                    </a:lnTo>
                    <a:lnTo>
                      <a:pt x="193" y="58"/>
                    </a:lnTo>
                    <a:lnTo>
                      <a:pt x="199" y="56"/>
                    </a:lnTo>
                    <a:lnTo>
                      <a:pt x="206" y="54"/>
                    </a:lnTo>
                    <a:lnTo>
                      <a:pt x="212" y="53"/>
                    </a:lnTo>
                    <a:lnTo>
                      <a:pt x="219" y="52"/>
                    </a:lnTo>
                    <a:lnTo>
                      <a:pt x="225" y="51"/>
                    </a:lnTo>
                    <a:lnTo>
                      <a:pt x="232" y="50"/>
                    </a:lnTo>
                    <a:lnTo>
                      <a:pt x="239" y="50"/>
                    </a:lnTo>
                    <a:lnTo>
                      <a:pt x="245" y="51"/>
                    </a:lnTo>
                    <a:lnTo>
                      <a:pt x="252" y="52"/>
                    </a:lnTo>
                    <a:lnTo>
                      <a:pt x="259" y="53"/>
                    </a:lnTo>
                    <a:lnTo>
                      <a:pt x="265" y="54"/>
                    </a:lnTo>
                    <a:lnTo>
                      <a:pt x="270" y="48"/>
                    </a:lnTo>
                    <a:lnTo>
                      <a:pt x="277" y="42"/>
                    </a:lnTo>
                    <a:lnTo>
                      <a:pt x="284" y="37"/>
                    </a:lnTo>
                    <a:lnTo>
                      <a:pt x="291" y="32"/>
                    </a:lnTo>
                    <a:lnTo>
                      <a:pt x="298" y="26"/>
                    </a:lnTo>
                    <a:lnTo>
                      <a:pt x="306" y="22"/>
                    </a:lnTo>
                    <a:lnTo>
                      <a:pt x="314" y="17"/>
                    </a:lnTo>
                    <a:lnTo>
                      <a:pt x="322" y="13"/>
                    </a:lnTo>
                    <a:lnTo>
                      <a:pt x="330" y="10"/>
                    </a:lnTo>
                    <a:lnTo>
                      <a:pt x="339" y="7"/>
                    </a:lnTo>
                    <a:lnTo>
                      <a:pt x="347" y="4"/>
                    </a:lnTo>
                    <a:lnTo>
                      <a:pt x="356" y="2"/>
                    </a:lnTo>
                    <a:lnTo>
                      <a:pt x="365" y="1"/>
                    </a:lnTo>
                    <a:lnTo>
                      <a:pt x="373" y="0"/>
                    </a:lnTo>
                    <a:lnTo>
                      <a:pt x="382" y="0"/>
                    </a:lnTo>
                    <a:lnTo>
                      <a:pt x="391" y="1"/>
                    </a:lnTo>
                    <a:lnTo>
                      <a:pt x="399" y="2"/>
                    </a:lnTo>
                    <a:lnTo>
                      <a:pt x="407" y="4"/>
                    </a:lnTo>
                    <a:lnTo>
                      <a:pt x="416" y="6"/>
                    </a:lnTo>
                    <a:lnTo>
                      <a:pt x="424" y="8"/>
                    </a:lnTo>
                    <a:lnTo>
                      <a:pt x="432" y="11"/>
                    </a:lnTo>
                    <a:lnTo>
                      <a:pt x="440" y="13"/>
                    </a:lnTo>
                    <a:lnTo>
                      <a:pt x="448" y="17"/>
                    </a:lnTo>
                    <a:lnTo>
                      <a:pt x="454" y="22"/>
                    </a:lnTo>
                    <a:lnTo>
                      <a:pt x="457" y="30"/>
                    </a:lnTo>
                    <a:lnTo>
                      <a:pt x="475" y="32"/>
                    </a:lnTo>
                    <a:lnTo>
                      <a:pt x="486" y="35"/>
                    </a:lnTo>
                    <a:lnTo>
                      <a:pt x="494" y="37"/>
                    </a:lnTo>
                    <a:lnTo>
                      <a:pt x="502" y="38"/>
                    </a:lnTo>
                    <a:lnTo>
                      <a:pt x="509" y="40"/>
                    </a:lnTo>
                    <a:lnTo>
                      <a:pt x="516" y="44"/>
                    </a:lnTo>
                    <a:lnTo>
                      <a:pt x="524" y="47"/>
                    </a:lnTo>
                    <a:lnTo>
                      <a:pt x="531" y="50"/>
                    </a:lnTo>
                    <a:lnTo>
                      <a:pt x="538" y="54"/>
                    </a:lnTo>
                    <a:lnTo>
                      <a:pt x="546" y="58"/>
                    </a:lnTo>
                    <a:lnTo>
                      <a:pt x="553" y="62"/>
                    </a:lnTo>
                    <a:lnTo>
                      <a:pt x="559" y="66"/>
                    </a:lnTo>
                    <a:lnTo>
                      <a:pt x="565" y="71"/>
                    </a:lnTo>
                    <a:lnTo>
                      <a:pt x="572" y="76"/>
                    </a:lnTo>
                    <a:lnTo>
                      <a:pt x="577" y="81"/>
                    </a:lnTo>
                    <a:lnTo>
                      <a:pt x="582" y="87"/>
                    </a:lnTo>
                    <a:lnTo>
                      <a:pt x="587" y="91"/>
                    </a:lnTo>
                    <a:lnTo>
                      <a:pt x="592" y="97"/>
                    </a:lnTo>
                    <a:lnTo>
                      <a:pt x="595" y="97"/>
                    </a:lnTo>
                    <a:lnTo>
                      <a:pt x="597" y="96"/>
                    </a:lnTo>
                    <a:lnTo>
                      <a:pt x="599" y="96"/>
                    </a:lnTo>
                    <a:lnTo>
                      <a:pt x="601" y="95"/>
                    </a:lnTo>
                    <a:lnTo>
                      <a:pt x="604" y="95"/>
                    </a:lnTo>
                    <a:lnTo>
                      <a:pt x="605" y="94"/>
                    </a:lnTo>
                    <a:lnTo>
                      <a:pt x="607" y="94"/>
                    </a:lnTo>
                    <a:lnTo>
                      <a:pt x="609" y="95"/>
                    </a:lnTo>
                    <a:lnTo>
                      <a:pt x="618" y="95"/>
                    </a:lnTo>
                    <a:lnTo>
                      <a:pt x="626" y="96"/>
                    </a:lnTo>
                    <a:lnTo>
                      <a:pt x="633" y="98"/>
                    </a:lnTo>
                    <a:lnTo>
                      <a:pt x="641" y="101"/>
                    </a:lnTo>
                    <a:lnTo>
                      <a:pt x="649" y="105"/>
                    </a:lnTo>
                    <a:lnTo>
                      <a:pt x="656" y="109"/>
                    </a:lnTo>
                    <a:lnTo>
                      <a:pt x="661" y="113"/>
                    </a:lnTo>
                    <a:lnTo>
                      <a:pt x="667" y="118"/>
                    </a:lnTo>
                    <a:lnTo>
                      <a:pt x="674" y="125"/>
                    </a:lnTo>
                    <a:lnTo>
                      <a:pt x="680" y="133"/>
                    </a:lnTo>
                    <a:lnTo>
                      <a:pt x="685" y="141"/>
                    </a:lnTo>
                    <a:lnTo>
                      <a:pt x="690" y="150"/>
                    </a:lnTo>
                    <a:lnTo>
                      <a:pt x="694" y="159"/>
                    </a:lnTo>
                    <a:lnTo>
                      <a:pt x="698" y="168"/>
                    </a:lnTo>
                    <a:lnTo>
                      <a:pt x="700" y="178"/>
                    </a:lnTo>
                    <a:lnTo>
                      <a:pt x="702" y="188"/>
                    </a:lnTo>
                    <a:lnTo>
                      <a:pt x="715" y="199"/>
                    </a:lnTo>
                    <a:lnTo>
                      <a:pt x="719" y="203"/>
                    </a:lnTo>
                    <a:lnTo>
                      <a:pt x="723" y="208"/>
                    </a:lnTo>
                    <a:lnTo>
                      <a:pt x="727" y="213"/>
                    </a:lnTo>
                    <a:lnTo>
                      <a:pt x="731" y="217"/>
                    </a:lnTo>
                    <a:lnTo>
                      <a:pt x="733" y="223"/>
                    </a:lnTo>
                    <a:lnTo>
                      <a:pt x="736" y="229"/>
                    </a:lnTo>
                    <a:lnTo>
                      <a:pt x="738" y="234"/>
                    </a:lnTo>
                    <a:lnTo>
                      <a:pt x="740" y="240"/>
                    </a:lnTo>
                    <a:lnTo>
                      <a:pt x="742" y="246"/>
                    </a:lnTo>
                    <a:lnTo>
                      <a:pt x="743" y="252"/>
                    </a:lnTo>
                    <a:lnTo>
                      <a:pt x="745" y="258"/>
                    </a:lnTo>
                    <a:lnTo>
                      <a:pt x="745" y="264"/>
                    </a:lnTo>
                    <a:lnTo>
                      <a:pt x="746" y="270"/>
                    </a:lnTo>
                    <a:lnTo>
                      <a:pt x="746" y="276"/>
                    </a:lnTo>
                    <a:lnTo>
                      <a:pt x="746" y="282"/>
                    </a:lnTo>
                    <a:lnTo>
                      <a:pt x="745" y="288"/>
                    </a:lnTo>
                    <a:lnTo>
                      <a:pt x="744" y="294"/>
                    </a:lnTo>
                    <a:lnTo>
                      <a:pt x="743" y="302"/>
                    </a:lnTo>
                    <a:lnTo>
                      <a:pt x="742" y="310"/>
                    </a:lnTo>
                    <a:lnTo>
                      <a:pt x="741" y="316"/>
                    </a:lnTo>
                    <a:lnTo>
                      <a:pt x="739" y="324"/>
                    </a:lnTo>
                    <a:lnTo>
                      <a:pt x="737" y="332"/>
                    </a:lnTo>
                    <a:lnTo>
                      <a:pt x="735" y="338"/>
                    </a:lnTo>
                    <a:lnTo>
                      <a:pt x="733" y="345"/>
                    </a:lnTo>
                    <a:lnTo>
                      <a:pt x="729" y="353"/>
                    </a:lnTo>
                    <a:lnTo>
                      <a:pt x="726" y="359"/>
                    </a:lnTo>
                    <a:lnTo>
                      <a:pt x="722" y="365"/>
                    </a:lnTo>
                    <a:lnTo>
                      <a:pt x="717" y="371"/>
                    </a:lnTo>
                    <a:lnTo>
                      <a:pt x="713" y="376"/>
                    </a:lnTo>
                    <a:lnTo>
                      <a:pt x="707" y="382"/>
                    </a:lnTo>
                    <a:lnTo>
                      <a:pt x="702" y="387"/>
                    </a:lnTo>
                    <a:lnTo>
                      <a:pt x="696" y="390"/>
                    </a:lnTo>
                    <a:lnTo>
                      <a:pt x="688" y="395"/>
                    </a:lnTo>
                    <a:lnTo>
                      <a:pt x="680" y="400"/>
                    </a:lnTo>
                    <a:lnTo>
                      <a:pt x="671" y="404"/>
                    </a:lnTo>
                    <a:lnTo>
                      <a:pt x="662" y="407"/>
                    </a:lnTo>
                    <a:lnTo>
                      <a:pt x="654" y="409"/>
                    </a:lnTo>
                    <a:lnTo>
                      <a:pt x="645" y="411"/>
                    </a:lnTo>
                    <a:lnTo>
                      <a:pt x="635" y="412"/>
                    </a:lnTo>
                    <a:lnTo>
                      <a:pt x="627" y="412"/>
                    </a:lnTo>
                    <a:lnTo>
                      <a:pt x="626" y="411"/>
                    </a:lnTo>
                    <a:lnTo>
                      <a:pt x="624" y="409"/>
                    </a:lnTo>
                    <a:lnTo>
                      <a:pt x="623" y="408"/>
                    </a:lnTo>
                    <a:lnTo>
                      <a:pt x="622" y="406"/>
                    </a:lnTo>
                    <a:lnTo>
                      <a:pt x="621" y="404"/>
                    </a:lnTo>
                    <a:lnTo>
                      <a:pt x="620" y="402"/>
                    </a:lnTo>
                    <a:lnTo>
                      <a:pt x="619" y="400"/>
                    </a:lnTo>
                    <a:lnTo>
                      <a:pt x="619" y="399"/>
                    </a:lnTo>
                    <a:lnTo>
                      <a:pt x="619" y="398"/>
                    </a:lnTo>
                    <a:lnTo>
                      <a:pt x="619" y="397"/>
                    </a:lnTo>
                    <a:lnTo>
                      <a:pt x="621" y="396"/>
                    </a:lnTo>
                    <a:lnTo>
                      <a:pt x="622" y="395"/>
                    </a:lnTo>
                    <a:lnTo>
                      <a:pt x="627" y="395"/>
                    </a:lnTo>
                    <a:lnTo>
                      <a:pt x="631" y="395"/>
                    </a:lnTo>
                    <a:lnTo>
                      <a:pt x="636" y="395"/>
                    </a:lnTo>
                    <a:lnTo>
                      <a:pt x="641" y="394"/>
                    </a:lnTo>
                    <a:lnTo>
                      <a:pt x="645" y="393"/>
                    </a:lnTo>
                    <a:lnTo>
                      <a:pt x="650" y="392"/>
                    </a:lnTo>
                    <a:lnTo>
                      <a:pt x="655" y="391"/>
                    </a:lnTo>
                    <a:lnTo>
                      <a:pt x="659" y="389"/>
                    </a:lnTo>
                    <a:lnTo>
                      <a:pt x="670" y="386"/>
                    </a:lnTo>
                    <a:lnTo>
                      <a:pt x="680" y="381"/>
                    </a:lnTo>
                    <a:lnTo>
                      <a:pt x="688" y="375"/>
                    </a:lnTo>
                    <a:lnTo>
                      <a:pt x="696" y="369"/>
                    </a:lnTo>
                    <a:lnTo>
                      <a:pt x="704" y="363"/>
                    </a:lnTo>
                    <a:lnTo>
                      <a:pt x="709" y="355"/>
                    </a:lnTo>
                    <a:lnTo>
                      <a:pt x="716" y="346"/>
                    </a:lnTo>
                    <a:lnTo>
                      <a:pt x="721" y="337"/>
                    </a:lnTo>
                    <a:lnTo>
                      <a:pt x="723" y="329"/>
                    </a:lnTo>
                    <a:lnTo>
                      <a:pt x="725" y="322"/>
                    </a:lnTo>
                    <a:lnTo>
                      <a:pt x="728" y="314"/>
                    </a:lnTo>
                    <a:lnTo>
                      <a:pt x="729" y="308"/>
                    </a:lnTo>
                    <a:lnTo>
                      <a:pt x="731" y="300"/>
                    </a:lnTo>
                    <a:lnTo>
                      <a:pt x="733" y="292"/>
                    </a:lnTo>
                    <a:lnTo>
                      <a:pt x="733" y="286"/>
                    </a:lnTo>
                    <a:lnTo>
                      <a:pt x="734" y="278"/>
                    </a:lnTo>
                    <a:lnTo>
                      <a:pt x="734" y="270"/>
                    </a:lnTo>
                    <a:lnTo>
                      <a:pt x="734" y="263"/>
                    </a:lnTo>
                    <a:lnTo>
                      <a:pt x="734" y="256"/>
                    </a:lnTo>
                    <a:lnTo>
                      <a:pt x="733" y="248"/>
                    </a:lnTo>
                    <a:lnTo>
                      <a:pt x="732" y="240"/>
                    </a:lnTo>
                    <a:lnTo>
                      <a:pt x="730" y="234"/>
                    </a:lnTo>
                    <a:lnTo>
                      <a:pt x="727" y="226"/>
                    </a:lnTo>
                    <a:lnTo>
                      <a:pt x="723" y="219"/>
                    </a:lnTo>
                    <a:lnTo>
                      <a:pt x="721" y="216"/>
                    </a:lnTo>
                    <a:lnTo>
                      <a:pt x="719" y="213"/>
                    </a:lnTo>
                    <a:lnTo>
                      <a:pt x="716" y="211"/>
                    </a:lnTo>
                    <a:lnTo>
                      <a:pt x="713" y="209"/>
                    </a:lnTo>
                    <a:lnTo>
                      <a:pt x="710" y="207"/>
                    </a:lnTo>
                    <a:lnTo>
                      <a:pt x="707" y="205"/>
                    </a:lnTo>
                    <a:lnTo>
                      <a:pt x="705" y="203"/>
                    </a:lnTo>
                    <a:lnTo>
                      <a:pt x="701" y="201"/>
                    </a:lnTo>
                    <a:lnTo>
                      <a:pt x="695" y="222"/>
                    </a:lnTo>
                    <a:lnTo>
                      <a:pt x="690" y="230"/>
                    </a:lnTo>
                    <a:lnTo>
                      <a:pt x="687" y="230"/>
                    </a:lnTo>
                    <a:lnTo>
                      <a:pt x="685" y="229"/>
                    </a:lnTo>
                    <a:lnTo>
                      <a:pt x="683" y="227"/>
                    </a:lnTo>
                    <a:lnTo>
                      <a:pt x="682" y="226"/>
                    </a:lnTo>
                    <a:lnTo>
                      <a:pt x="681" y="225"/>
                    </a:lnTo>
                    <a:lnTo>
                      <a:pt x="680" y="224"/>
                    </a:lnTo>
                    <a:lnTo>
                      <a:pt x="682" y="216"/>
                    </a:lnTo>
                    <a:lnTo>
                      <a:pt x="684" y="210"/>
                    </a:lnTo>
                    <a:lnTo>
                      <a:pt x="685" y="202"/>
                    </a:lnTo>
                    <a:lnTo>
                      <a:pt x="686" y="195"/>
                    </a:lnTo>
                    <a:lnTo>
                      <a:pt x="686" y="188"/>
                    </a:lnTo>
                    <a:lnTo>
                      <a:pt x="685" y="180"/>
                    </a:lnTo>
                    <a:lnTo>
                      <a:pt x="684" y="172"/>
                    </a:lnTo>
                    <a:lnTo>
                      <a:pt x="682" y="165"/>
                    </a:lnTo>
                    <a:lnTo>
                      <a:pt x="681" y="158"/>
                    </a:lnTo>
                    <a:lnTo>
                      <a:pt x="677" y="151"/>
                    </a:lnTo>
                    <a:lnTo>
                      <a:pt x="674" y="144"/>
                    </a:lnTo>
                    <a:lnTo>
                      <a:pt x="670" y="138"/>
                    </a:lnTo>
                    <a:lnTo>
                      <a:pt x="666" y="132"/>
                    </a:lnTo>
                    <a:lnTo>
                      <a:pt x="661" y="126"/>
                    </a:lnTo>
                    <a:lnTo>
                      <a:pt x="656" y="120"/>
                    </a:lnTo>
                    <a:lnTo>
                      <a:pt x="652" y="115"/>
                    </a:lnTo>
                    <a:lnTo>
                      <a:pt x="648" y="113"/>
                    </a:lnTo>
                    <a:lnTo>
                      <a:pt x="643" y="111"/>
                    </a:lnTo>
                    <a:lnTo>
                      <a:pt x="638" y="109"/>
                    </a:lnTo>
                    <a:lnTo>
                      <a:pt x="633" y="107"/>
                    </a:lnTo>
                    <a:lnTo>
                      <a:pt x="629" y="107"/>
                    </a:lnTo>
                    <a:lnTo>
                      <a:pt x="624" y="106"/>
                    </a:lnTo>
                    <a:lnTo>
                      <a:pt x="619" y="106"/>
                    </a:lnTo>
                    <a:lnTo>
                      <a:pt x="614" y="106"/>
                    </a:lnTo>
                    <a:lnTo>
                      <a:pt x="601" y="110"/>
                    </a:lnTo>
                    <a:lnTo>
                      <a:pt x="603" y="113"/>
                    </a:lnTo>
                    <a:lnTo>
                      <a:pt x="605" y="116"/>
                    </a:lnTo>
                    <a:lnTo>
                      <a:pt x="605" y="120"/>
                    </a:lnTo>
                    <a:lnTo>
                      <a:pt x="607" y="124"/>
                    </a:lnTo>
                    <a:lnTo>
                      <a:pt x="608" y="128"/>
                    </a:lnTo>
                    <a:lnTo>
                      <a:pt x="609" y="132"/>
                    </a:lnTo>
                    <a:lnTo>
                      <a:pt x="609" y="135"/>
                    </a:lnTo>
                    <a:lnTo>
                      <a:pt x="610" y="139"/>
                    </a:lnTo>
                    <a:lnTo>
                      <a:pt x="609" y="139"/>
                    </a:lnTo>
                    <a:lnTo>
                      <a:pt x="609" y="140"/>
                    </a:lnTo>
                    <a:lnTo>
                      <a:pt x="607" y="141"/>
                    </a:lnTo>
                    <a:lnTo>
                      <a:pt x="606" y="141"/>
                    </a:lnTo>
                    <a:lnTo>
                      <a:pt x="605" y="140"/>
                    </a:lnTo>
                    <a:lnTo>
                      <a:pt x="604" y="139"/>
                    </a:lnTo>
                    <a:lnTo>
                      <a:pt x="603" y="138"/>
                    </a:lnTo>
                    <a:lnTo>
                      <a:pt x="602" y="136"/>
                    </a:lnTo>
                    <a:lnTo>
                      <a:pt x="602" y="134"/>
                    </a:lnTo>
                    <a:lnTo>
                      <a:pt x="601" y="132"/>
                    </a:lnTo>
                    <a:lnTo>
                      <a:pt x="601" y="130"/>
                    </a:lnTo>
                    <a:lnTo>
                      <a:pt x="600" y="129"/>
                    </a:lnTo>
                    <a:lnTo>
                      <a:pt x="600" y="128"/>
                    </a:lnTo>
                    <a:lnTo>
                      <a:pt x="600" y="127"/>
                    </a:lnTo>
                    <a:lnTo>
                      <a:pt x="600" y="126"/>
                    </a:lnTo>
                    <a:lnTo>
                      <a:pt x="599" y="121"/>
                    </a:lnTo>
                    <a:lnTo>
                      <a:pt x="597" y="117"/>
                    </a:lnTo>
                    <a:lnTo>
                      <a:pt x="595" y="113"/>
                    </a:lnTo>
                    <a:lnTo>
                      <a:pt x="592" y="111"/>
                    </a:lnTo>
                    <a:lnTo>
                      <a:pt x="589" y="107"/>
                    </a:lnTo>
                    <a:lnTo>
                      <a:pt x="586" y="104"/>
                    </a:lnTo>
                    <a:lnTo>
                      <a:pt x="583" y="101"/>
                    </a:lnTo>
                    <a:lnTo>
                      <a:pt x="580" y="98"/>
                    </a:lnTo>
                    <a:lnTo>
                      <a:pt x="574" y="91"/>
                    </a:lnTo>
                    <a:lnTo>
                      <a:pt x="567" y="86"/>
                    </a:lnTo>
                    <a:lnTo>
                      <a:pt x="559" y="80"/>
                    </a:lnTo>
                    <a:lnTo>
                      <a:pt x="551" y="74"/>
                    </a:lnTo>
                    <a:lnTo>
                      <a:pt x="543" y="69"/>
                    </a:lnTo>
                    <a:lnTo>
                      <a:pt x="533" y="64"/>
                    </a:lnTo>
                    <a:lnTo>
                      <a:pt x="525" y="61"/>
                    </a:lnTo>
                    <a:lnTo>
                      <a:pt x="515" y="57"/>
                    </a:lnTo>
                    <a:lnTo>
                      <a:pt x="505" y="54"/>
                    </a:lnTo>
                    <a:lnTo>
                      <a:pt x="496" y="50"/>
                    </a:lnTo>
                    <a:lnTo>
                      <a:pt x="487" y="48"/>
                    </a:lnTo>
                    <a:lnTo>
                      <a:pt x="477" y="46"/>
                    </a:lnTo>
                    <a:lnTo>
                      <a:pt x="468" y="45"/>
                    </a:lnTo>
                    <a:lnTo>
                      <a:pt x="458" y="44"/>
                    </a:lnTo>
                    <a:lnTo>
                      <a:pt x="449" y="44"/>
                    </a:lnTo>
                    <a:lnTo>
                      <a:pt x="440" y="45"/>
                    </a:lnTo>
                    <a:lnTo>
                      <a:pt x="439" y="46"/>
                    </a:lnTo>
                    <a:lnTo>
                      <a:pt x="439" y="47"/>
                    </a:lnTo>
                    <a:lnTo>
                      <a:pt x="437" y="45"/>
                    </a:lnTo>
                    <a:lnTo>
                      <a:pt x="435" y="44"/>
                    </a:lnTo>
                    <a:lnTo>
                      <a:pt x="434" y="43"/>
                    </a:lnTo>
                    <a:lnTo>
                      <a:pt x="433" y="41"/>
                    </a:lnTo>
                    <a:lnTo>
                      <a:pt x="432" y="39"/>
                    </a:lnTo>
                    <a:lnTo>
                      <a:pt x="430" y="38"/>
                    </a:lnTo>
                    <a:lnTo>
                      <a:pt x="429" y="36"/>
                    </a:lnTo>
                    <a:lnTo>
                      <a:pt x="428" y="34"/>
                    </a:lnTo>
                    <a:lnTo>
                      <a:pt x="428" y="33"/>
                    </a:lnTo>
                    <a:lnTo>
                      <a:pt x="428" y="32"/>
                    </a:lnTo>
                    <a:lnTo>
                      <a:pt x="429" y="32"/>
                    </a:lnTo>
                    <a:lnTo>
                      <a:pt x="431" y="31"/>
                    </a:lnTo>
                    <a:lnTo>
                      <a:pt x="434" y="31"/>
                    </a:lnTo>
                    <a:lnTo>
                      <a:pt x="436" y="31"/>
                    </a:lnTo>
                    <a:lnTo>
                      <a:pt x="439" y="30"/>
                    </a:lnTo>
                    <a:lnTo>
                      <a:pt x="439" y="29"/>
                    </a:lnTo>
                    <a:lnTo>
                      <a:pt x="434" y="27"/>
                    </a:lnTo>
                    <a:lnTo>
                      <a:pt x="431" y="26"/>
                    </a:lnTo>
                    <a:lnTo>
                      <a:pt x="427" y="25"/>
                    </a:lnTo>
                    <a:lnTo>
                      <a:pt x="424" y="23"/>
                    </a:lnTo>
                    <a:lnTo>
                      <a:pt x="420" y="22"/>
                    </a:lnTo>
                    <a:lnTo>
                      <a:pt x="415" y="21"/>
                    </a:lnTo>
                    <a:lnTo>
                      <a:pt x="412" y="20"/>
                    </a:lnTo>
                    <a:lnTo>
                      <a:pt x="408" y="19"/>
                    </a:lnTo>
                    <a:lnTo>
                      <a:pt x="401" y="18"/>
                    </a:lnTo>
                    <a:lnTo>
                      <a:pt x="396" y="17"/>
                    </a:lnTo>
                    <a:lnTo>
                      <a:pt x="390" y="16"/>
                    </a:lnTo>
                    <a:lnTo>
                      <a:pt x="383" y="16"/>
                    </a:lnTo>
                    <a:lnTo>
                      <a:pt x="377" y="16"/>
                    </a:lnTo>
                    <a:lnTo>
                      <a:pt x="371" y="16"/>
                    </a:lnTo>
                    <a:lnTo>
                      <a:pt x="365" y="17"/>
                    </a:lnTo>
                    <a:lnTo>
                      <a:pt x="358" y="18"/>
                    </a:lnTo>
                    <a:lnTo>
                      <a:pt x="352" y="20"/>
                    </a:lnTo>
                    <a:lnTo>
                      <a:pt x="346" y="21"/>
                    </a:lnTo>
                    <a:lnTo>
                      <a:pt x="340" y="24"/>
                    </a:lnTo>
                    <a:lnTo>
                      <a:pt x="334" y="26"/>
                    </a:lnTo>
                    <a:lnTo>
                      <a:pt x="328" y="29"/>
                    </a:lnTo>
                    <a:lnTo>
                      <a:pt x="322" y="32"/>
                    </a:lnTo>
                    <a:lnTo>
                      <a:pt x="317" y="35"/>
                    </a:lnTo>
                    <a:lnTo>
                      <a:pt x="311" y="38"/>
                    </a:lnTo>
                    <a:lnTo>
                      <a:pt x="307" y="41"/>
                    </a:lnTo>
                    <a:lnTo>
                      <a:pt x="304" y="44"/>
                    </a:lnTo>
                    <a:lnTo>
                      <a:pt x="300" y="46"/>
                    </a:lnTo>
                    <a:lnTo>
                      <a:pt x="296" y="49"/>
                    </a:lnTo>
                    <a:lnTo>
                      <a:pt x="293" y="52"/>
                    </a:lnTo>
                    <a:lnTo>
                      <a:pt x="290" y="55"/>
                    </a:lnTo>
                    <a:lnTo>
                      <a:pt x="287" y="58"/>
                    </a:lnTo>
                    <a:lnTo>
                      <a:pt x="283" y="61"/>
                    </a:lnTo>
                    <a:lnTo>
                      <a:pt x="283" y="62"/>
                    </a:lnTo>
                    <a:lnTo>
                      <a:pt x="285" y="63"/>
                    </a:lnTo>
                    <a:lnTo>
                      <a:pt x="286" y="63"/>
                    </a:lnTo>
                    <a:lnTo>
                      <a:pt x="287" y="64"/>
                    </a:lnTo>
                    <a:lnTo>
                      <a:pt x="287" y="66"/>
                    </a:lnTo>
                    <a:lnTo>
                      <a:pt x="289" y="75"/>
                    </a:lnTo>
                    <a:lnTo>
                      <a:pt x="289" y="76"/>
                    </a:lnTo>
                    <a:lnTo>
                      <a:pt x="289" y="77"/>
                    </a:lnTo>
                    <a:lnTo>
                      <a:pt x="289" y="78"/>
                    </a:lnTo>
                    <a:lnTo>
                      <a:pt x="289" y="79"/>
                    </a:lnTo>
                    <a:lnTo>
                      <a:pt x="288" y="79"/>
                    </a:lnTo>
                    <a:lnTo>
                      <a:pt x="286" y="80"/>
                    </a:lnTo>
                    <a:lnTo>
                      <a:pt x="285" y="80"/>
                    </a:lnTo>
                    <a:lnTo>
                      <a:pt x="283" y="79"/>
                    </a:lnTo>
                    <a:lnTo>
                      <a:pt x="273" y="73"/>
                    </a:lnTo>
                    <a:lnTo>
                      <a:pt x="272" y="74"/>
                    </a:lnTo>
                    <a:lnTo>
                      <a:pt x="271" y="74"/>
                    </a:lnTo>
                    <a:lnTo>
                      <a:pt x="270" y="74"/>
                    </a:lnTo>
                    <a:lnTo>
                      <a:pt x="269" y="74"/>
                    </a:lnTo>
                    <a:lnTo>
                      <a:pt x="261" y="70"/>
                    </a:lnTo>
                    <a:lnTo>
                      <a:pt x="253" y="67"/>
                    </a:lnTo>
                    <a:lnTo>
                      <a:pt x="245" y="66"/>
                    </a:lnTo>
                    <a:lnTo>
                      <a:pt x="237" y="66"/>
                    </a:lnTo>
                    <a:lnTo>
                      <a:pt x="229" y="67"/>
                    </a:lnTo>
                    <a:lnTo>
                      <a:pt x="220" y="68"/>
                    </a:lnTo>
                    <a:lnTo>
                      <a:pt x="212" y="69"/>
                    </a:lnTo>
                    <a:lnTo>
                      <a:pt x="204" y="71"/>
                    </a:lnTo>
                    <a:lnTo>
                      <a:pt x="195" y="74"/>
                    </a:lnTo>
                    <a:lnTo>
                      <a:pt x="187" y="77"/>
                    </a:lnTo>
                    <a:lnTo>
                      <a:pt x="179" y="82"/>
                    </a:lnTo>
                    <a:lnTo>
                      <a:pt x="171" y="87"/>
                    </a:lnTo>
                    <a:lnTo>
                      <a:pt x="165" y="91"/>
                    </a:lnTo>
                    <a:lnTo>
                      <a:pt x="158" y="96"/>
                    </a:lnTo>
                    <a:lnTo>
                      <a:pt x="152" y="102"/>
                    </a:lnTo>
                    <a:lnTo>
                      <a:pt x="145" y="108"/>
                    </a:lnTo>
                    <a:lnTo>
                      <a:pt x="133" y="124"/>
                    </a:lnTo>
                    <a:lnTo>
                      <a:pt x="136" y="124"/>
                    </a:lnTo>
                    <a:lnTo>
                      <a:pt x="138" y="124"/>
                    </a:lnTo>
                    <a:lnTo>
                      <a:pt x="141" y="123"/>
                    </a:lnTo>
                    <a:lnTo>
                      <a:pt x="142" y="123"/>
                    </a:lnTo>
                    <a:lnTo>
                      <a:pt x="145" y="124"/>
                    </a:lnTo>
                    <a:lnTo>
                      <a:pt x="147" y="124"/>
                    </a:lnTo>
                    <a:lnTo>
                      <a:pt x="150" y="125"/>
                    </a:lnTo>
                    <a:lnTo>
                      <a:pt x="151" y="128"/>
                    </a:lnTo>
                    <a:lnTo>
                      <a:pt x="156" y="139"/>
                    </a:lnTo>
                    <a:lnTo>
                      <a:pt x="155" y="139"/>
                    </a:lnTo>
                    <a:lnTo>
                      <a:pt x="154" y="140"/>
                    </a:lnTo>
                    <a:lnTo>
                      <a:pt x="153" y="139"/>
                    </a:lnTo>
                    <a:lnTo>
                      <a:pt x="152" y="139"/>
                    </a:lnTo>
                    <a:lnTo>
                      <a:pt x="151" y="138"/>
                    </a:lnTo>
                    <a:lnTo>
                      <a:pt x="150" y="138"/>
                    </a:lnTo>
                    <a:lnTo>
                      <a:pt x="147" y="138"/>
                    </a:lnTo>
                    <a:lnTo>
                      <a:pt x="144" y="138"/>
                    </a:lnTo>
                    <a:lnTo>
                      <a:pt x="141" y="139"/>
                    </a:lnTo>
                    <a:lnTo>
                      <a:pt x="138" y="139"/>
                    </a:lnTo>
                    <a:lnTo>
                      <a:pt x="134" y="140"/>
                    </a:lnTo>
                    <a:lnTo>
                      <a:pt x="131" y="141"/>
                    </a:lnTo>
                    <a:lnTo>
                      <a:pt x="127" y="142"/>
                    </a:lnTo>
                    <a:lnTo>
                      <a:pt x="124" y="143"/>
                    </a:lnTo>
                    <a:lnTo>
                      <a:pt x="123" y="145"/>
                    </a:lnTo>
                    <a:lnTo>
                      <a:pt x="122" y="147"/>
                    </a:lnTo>
                    <a:lnTo>
                      <a:pt x="122" y="149"/>
                    </a:lnTo>
                    <a:lnTo>
                      <a:pt x="122" y="152"/>
                    </a:lnTo>
                    <a:lnTo>
                      <a:pt x="122" y="154"/>
                    </a:lnTo>
                    <a:lnTo>
                      <a:pt x="121" y="156"/>
                    </a:lnTo>
                    <a:lnTo>
                      <a:pt x="120" y="158"/>
                    </a:lnTo>
                    <a:lnTo>
                      <a:pt x="118" y="159"/>
                    </a:lnTo>
                    <a:lnTo>
                      <a:pt x="116" y="158"/>
                    </a:lnTo>
                    <a:lnTo>
                      <a:pt x="113" y="155"/>
                    </a:lnTo>
                    <a:lnTo>
                      <a:pt x="110" y="152"/>
                    </a:lnTo>
                    <a:lnTo>
                      <a:pt x="107" y="149"/>
                    </a:lnTo>
                    <a:lnTo>
                      <a:pt x="98" y="152"/>
                    </a:lnTo>
                    <a:lnTo>
                      <a:pt x="90" y="156"/>
                    </a:lnTo>
                    <a:lnTo>
                      <a:pt x="83" y="161"/>
                    </a:lnTo>
                    <a:lnTo>
                      <a:pt x="75" y="165"/>
                    </a:lnTo>
                    <a:lnTo>
                      <a:pt x="68" y="171"/>
                    </a:lnTo>
                    <a:lnTo>
                      <a:pt x="61" y="177"/>
                    </a:lnTo>
                    <a:lnTo>
                      <a:pt x="55" y="183"/>
                    </a:lnTo>
                    <a:lnTo>
                      <a:pt x="49" y="189"/>
                    </a:lnTo>
                    <a:lnTo>
                      <a:pt x="45" y="196"/>
                    </a:lnTo>
                    <a:lnTo>
                      <a:pt x="40" y="202"/>
                    </a:lnTo>
                    <a:lnTo>
                      <a:pt x="37" y="209"/>
                    </a:lnTo>
                    <a:lnTo>
                      <a:pt x="33" y="215"/>
                    </a:lnTo>
                    <a:lnTo>
                      <a:pt x="30" y="223"/>
                    </a:lnTo>
                    <a:lnTo>
                      <a:pt x="27" y="230"/>
                    </a:lnTo>
                    <a:lnTo>
                      <a:pt x="23" y="238"/>
                    </a:lnTo>
                    <a:lnTo>
                      <a:pt x="21" y="244"/>
                    </a:lnTo>
                    <a:lnTo>
                      <a:pt x="19" y="252"/>
                    </a:lnTo>
                    <a:lnTo>
                      <a:pt x="17" y="260"/>
                    </a:lnTo>
                    <a:lnTo>
                      <a:pt x="16" y="267"/>
                    </a:lnTo>
                    <a:lnTo>
                      <a:pt x="15" y="274"/>
                    </a:lnTo>
                    <a:lnTo>
                      <a:pt x="14" y="282"/>
                    </a:lnTo>
                    <a:lnTo>
                      <a:pt x="14" y="289"/>
                    </a:lnTo>
                    <a:lnTo>
                      <a:pt x="15" y="296"/>
                    </a:lnTo>
                    <a:lnTo>
                      <a:pt x="16" y="304"/>
                    </a:lnTo>
                    <a:lnTo>
                      <a:pt x="17" y="309"/>
                    </a:lnTo>
                    <a:lnTo>
                      <a:pt x="18" y="313"/>
                    </a:lnTo>
                    <a:lnTo>
                      <a:pt x="20" y="317"/>
                    </a:lnTo>
                    <a:lnTo>
                      <a:pt x="22" y="322"/>
                    </a:lnTo>
                    <a:lnTo>
                      <a:pt x="25" y="327"/>
                    </a:lnTo>
                    <a:lnTo>
                      <a:pt x="27" y="331"/>
                    </a:lnTo>
                    <a:lnTo>
                      <a:pt x="30" y="336"/>
                    </a:lnTo>
                    <a:lnTo>
                      <a:pt x="33" y="339"/>
                    </a:lnTo>
                    <a:lnTo>
                      <a:pt x="35" y="342"/>
                    </a:lnTo>
                    <a:lnTo>
                      <a:pt x="38" y="345"/>
                    </a:lnTo>
                    <a:lnTo>
                      <a:pt x="40" y="347"/>
                    </a:lnTo>
                    <a:lnTo>
                      <a:pt x="45" y="348"/>
                    </a:lnTo>
                    <a:lnTo>
                      <a:pt x="45" y="346"/>
                    </a:lnTo>
                    <a:lnTo>
                      <a:pt x="45" y="343"/>
                    </a:lnTo>
                    <a:lnTo>
                      <a:pt x="45" y="341"/>
                    </a:lnTo>
                    <a:lnTo>
                      <a:pt x="45" y="338"/>
                    </a:lnTo>
                    <a:lnTo>
                      <a:pt x="46" y="337"/>
                    </a:lnTo>
                    <a:lnTo>
                      <a:pt x="46" y="335"/>
                    </a:lnTo>
                    <a:lnTo>
                      <a:pt x="47" y="333"/>
                    </a:lnTo>
                    <a:lnTo>
                      <a:pt x="48" y="330"/>
                    </a:lnTo>
                    <a:lnTo>
                      <a:pt x="50" y="331"/>
                    </a:lnTo>
                    <a:lnTo>
                      <a:pt x="52" y="333"/>
                    </a:lnTo>
                    <a:lnTo>
                      <a:pt x="53" y="334"/>
                    </a:lnTo>
                    <a:lnTo>
                      <a:pt x="55" y="336"/>
                    </a:lnTo>
                    <a:lnTo>
                      <a:pt x="56" y="338"/>
                    </a:lnTo>
                    <a:lnTo>
                      <a:pt x="57" y="339"/>
                    </a:lnTo>
                    <a:lnTo>
                      <a:pt x="57" y="341"/>
                    </a:lnTo>
                    <a:lnTo>
                      <a:pt x="57" y="343"/>
                    </a:lnTo>
                    <a:lnTo>
                      <a:pt x="57" y="345"/>
                    </a:lnTo>
                    <a:lnTo>
                      <a:pt x="57" y="347"/>
                    </a:lnTo>
                    <a:lnTo>
                      <a:pt x="56" y="349"/>
                    </a:lnTo>
                    <a:lnTo>
                      <a:pt x="56" y="352"/>
                    </a:lnTo>
                    <a:lnTo>
                      <a:pt x="59" y="353"/>
                    </a:lnTo>
                    <a:lnTo>
                      <a:pt x="61" y="354"/>
                    </a:lnTo>
                    <a:lnTo>
                      <a:pt x="64" y="356"/>
                    </a:lnTo>
                    <a:lnTo>
                      <a:pt x="65" y="357"/>
                    </a:lnTo>
                    <a:lnTo>
                      <a:pt x="67" y="363"/>
                    </a:lnTo>
                    <a:lnTo>
                      <a:pt x="65" y="363"/>
                    </a:lnTo>
                    <a:lnTo>
                      <a:pt x="64" y="363"/>
                    </a:lnTo>
                    <a:lnTo>
                      <a:pt x="62" y="363"/>
                    </a:lnTo>
                    <a:lnTo>
                      <a:pt x="60" y="363"/>
                    </a:lnTo>
                    <a:lnTo>
                      <a:pt x="59" y="363"/>
                    </a:lnTo>
                    <a:lnTo>
                      <a:pt x="58" y="363"/>
                    </a:lnTo>
                    <a:lnTo>
                      <a:pt x="57" y="363"/>
                    </a:lnTo>
                    <a:lnTo>
                      <a:pt x="56" y="363"/>
                    </a:lnTo>
                    <a:lnTo>
                      <a:pt x="57" y="370"/>
                    </a:lnTo>
                    <a:lnTo>
                      <a:pt x="58" y="377"/>
                    </a:lnTo>
                    <a:lnTo>
                      <a:pt x="60" y="385"/>
                    </a:lnTo>
                    <a:lnTo>
                      <a:pt x="63" y="391"/>
                    </a:lnTo>
                    <a:lnTo>
                      <a:pt x="65" y="399"/>
                    </a:lnTo>
                    <a:lnTo>
                      <a:pt x="69" y="406"/>
                    </a:lnTo>
                    <a:lnTo>
                      <a:pt x="74" y="412"/>
                    </a:lnTo>
                    <a:lnTo>
                      <a:pt x="79" y="417"/>
                    </a:lnTo>
                    <a:lnTo>
                      <a:pt x="85" y="423"/>
                    </a:lnTo>
                    <a:lnTo>
                      <a:pt x="91" y="428"/>
                    </a:lnTo>
                    <a:lnTo>
                      <a:pt x="98" y="433"/>
                    </a:lnTo>
                    <a:lnTo>
                      <a:pt x="106" y="437"/>
                    </a:lnTo>
                    <a:lnTo>
                      <a:pt x="114" y="440"/>
                    </a:lnTo>
                    <a:lnTo>
                      <a:pt x="122" y="444"/>
                    </a:lnTo>
                    <a:lnTo>
                      <a:pt x="131" y="447"/>
                    </a:lnTo>
                    <a:lnTo>
                      <a:pt x="139" y="450"/>
                    </a:lnTo>
                    <a:lnTo>
                      <a:pt x="146" y="452"/>
                    </a:lnTo>
                    <a:lnTo>
                      <a:pt x="153" y="453"/>
                    </a:lnTo>
                    <a:lnTo>
                      <a:pt x="159" y="455"/>
                    </a:lnTo>
                    <a:lnTo>
                      <a:pt x="166" y="456"/>
                    </a:lnTo>
                    <a:lnTo>
                      <a:pt x="172" y="456"/>
                    </a:lnTo>
                    <a:lnTo>
                      <a:pt x="178" y="457"/>
                    </a:lnTo>
                    <a:lnTo>
                      <a:pt x="185" y="457"/>
                    </a:lnTo>
                    <a:lnTo>
                      <a:pt x="191" y="456"/>
                    </a:lnTo>
                    <a:lnTo>
                      <a:pt x="197" y="455"/>
                    </a:lnTo>
                    <a:lnTo>
                      <a:pt x="197" y="454"/>
                    </a:lnTo>
                    <a:lnTo>
                      <a:pt x="198" y="453"/>
                    </a:lnTo>
                    <a:lnTo>
                      <a:pt x="198" y="452"/>
                    </a:lnTo>
                    <a:lnTo>
                      <a:pt x="199" y="452"/>
                    </a:lnTo>
                    <a:lnTo>
                      <a:pt x="200" y="453"/>
                    </a:lnTo>
                    <a:lnTo>
                      <a:pt x="202" y="454"/>
                    </a:lnTo>
                    <a:lnTo>
                      <a:pt x="204" y="455"/>
                    </a:lnTo>
                    <a:lnTo>
                      <a:pt x="207" y="455"/>
                    </a:lnTo>
                    <a:lnTo>
                      <a:pt x="208" y="455"/>
                    </a:lnTo>
                    <a:lnTo>
                      <a:pt x="210" y="454"/>
                    </a:lnTo>
                    <a:lnTo>
                      <a:pt x="212" y="454"/>
                    </a:lnTo>
                    <a:lnTo>
                      <a:pt x="214" y="453"/>
                    </a:lnTo>
                    <a:lnTo>
                      <a:pt x="216" y="453"/>
                    </a:lnTo>
                    <a:lnTo>
                      <a:pt x="218" y="452"/>
                    </a:lnTo>
                    <a:lnTo>
                      <a:pt x="220" y="452"/>
                    </a:lnTo>
                    <a:lnTo>
                      <a:pt x="221" y="452"/>
                    </a:lnTo>
                    <a:lnTo>
                      <a:pt x="222" y="454"/>
                    </a:lnTo>
                    <a:lnTo>
                      <a:pt x="224" y="456"/>
                    </a:lnTo>
                    <a:lnTo>
                      <a:pt x="225" y="457"/>
                    </a:lnTo>
                    <a:lnTo>
                      <a:pt x="225" y="459"/>
                    </a:lnTo>
                    <a:lnTo>
                      <a:pt x="226" y="461"/>
                    </a:lnTo>
                    <a:lnTo>
                      <a:pt x="227" y="463"/>
                    </a:lnTo>
                    <a:lnTo>
                      <a:pt x="228" y="464"/>
                    </a:lnTo>
                    <a:lnTo>
                      <a:pt x="228" y="466"/>
                    </a:lnTo>
                    <a:lnTo>
                      <a:pt x="223" y="470"/>
                    </a:lnTo>
                    <a:lnTo>
                      <a:pt x="231" y="475"/>
                    </a:lnTo>
                    <a:lnTo>
                      <a:pt x="238" y="479"/>
                    </a:lnTo>
                    <a:lnTo>
                      <a:pt x="244" y="482"/>
                    </a:lnTo>
                    <a:lnTo>
                      <a:pt x="251" y="486"/>
                    </a:lnTo>
                    <a:lnTo>
                      <a:pt x="259" y="488"/>
                    </a:lnTo>
                    <a:lnTo>
                      <a:pt x="266" y="491"/>
                    </a:lnTo>
                    <a:lnTo>
                      <a:pt x="272" y="494"/>
                    </a:lnTo>
                    <a:lnTo>
                      <a:pt x="279" y="496"/>
                    </a:lnTo>
                    <a:lnTo>
                      <a:pt x="286" y="498"/>
                    </a:lnTo>
                    <a:lnTo>
                      <a:pt x="313" y="503"/>
                    </a:lnTo>
                    <a:lnTo>
                      <a:pt x="322" y="504"/>
                    </a:lnTo>
                    <a:lnTo>
                      <a:pt x="330" y="505"/>
                    </a:lnTo>
                    <a:lnTo>
                      <a:pt x="339" y="506"/>
                    </a:lnTo>
                    <a:lnTo>
                      <a:pt x="347" y="507"/>
                    </a:lnTo>
                    <a:lnTo>
                      <a:pt x="355" y="508"/>
                    </a:lnTo>
                    <a:lnTo>
                      <a:pt x="364" y="508"/>
                    </a:lnTo>
                    <a:lnTo>
                      <a:pt x="373" y="508"/>
                    </a:lnTo>
                    <a:lnTo>
                      <a:pt x="381" y="508"/>
                    </a:lnTo>
                    <a:lnTo>
                      <a:pt x="390" y="507"/>
                    </a:lnTo>
                    <a:lnTo>
                      <a:pt x="398" y="506"/>
                    </a:lnTo>
                    <a:lnTo>
                      <a:pt x="406" y="504"/>
                    </a:lnTo>
                    <a:lnTo>
                      <a:pt x="415" y="502"/>
                    </a:lnTo>
                    <a:lnTo>
                      <a:pt x="424" y="499"/>
                    </a:lnTo>
                    <a:lnTo>
                      <a:pt x="431" y="496"/>
                    </a:lnTo>
                    <a:lnTo>
                      <a:pt x="440" y="492"/>
                    </a:lnTo>
                    <a:lnTo>
                      <a:pt x="449" y="488"/>
                    </a:lnTo>
                    <a:lnTo>
                      <a:pt x="449" y="487"/>
                    </a:lnTo>
                    <a:lnTo>
                      <a:pt x="450" y="486"/>
                    </a:lnTo>
                    <a:lnTo>
                      <a:pt x="450" y="485"/>
                    </a:lnTo>
                    <a:lnTo>
                      <a:pt x="451" y="484"/>
                    </a:lnTo>
                    <a:lnTo>
                      <a:pt x="451" y="483"/>
                    </a:lnTo>
                    <a:lnTo>
                      <a:pt x="450" y="482"/>
                    </a:lnTo>
                    <a:lnTo>
                      <a:pt x="448" y="481"/>
                    </a:lnTo>
                    <a:lnTo>
                      <a:pt x="447" y="480"/>
                    </a:lnTo>
                    <a:lnTo>
                      <a:pt x="446" y="477"/>
                    </a:lnTo>
                    <a:lnTo>
                      <a:pt x="446" y="476"/>
                    </a:lnTo>
                    <a:lnTo>
                      <a:pt x="445" y="475"/>
                    </a:lnTo>
                    <a:lnTo>
                      <a:pt x="445" y="474"/>
                    </a:lnTo>
                    <a:lnTo>
                      <a:pt x="446" y="473"/>
                    </a:lnTo>
                    <a:lnTo>
                      <a:pt x="447" y="472"/>
                    </a:lnTo>
                    <a:lnTo>
                      <a:pt x="448" y="471"/>
                    </a:lnTo>
                    <a:lnTo>
                      <a:pt x="449" y="471"/>
                    </a:lnTo>
                    <a:lnTo>
                      <a:pt x="450" y="470"/>
                    </a:lnTo>
                    <a:lnTo>
                      <a:pt x="453" y="471"/>
                    </a:lnTo>
                    <a:lnTo>
                      <a:pt x="458" y="472"/>
                    </a:lnTo>
                    <a:lnTo>
                      <a:pt x="462" y="473"/>
                    </a:lnTo>
                    <a:lnTo>
                      <a:pt x="467" y="474"/>
                    </a:lnTo>
                    <a:lnTo>
                      <a:pt x="471" y="475"/>
                    </a:lnTo>
                    <a:lnTo>
                      <a:pt x="476" y="476"/>
                    </a:lnTo>
                    <a:lnTo>
                      <a:pt x="479" y="476"/>
                    </a:lnTo>
                    <a:lnTo>
                      <a:pt x="483" y="477"/>
                    </a:lnTo>
                    <a:lnTo>
                      <a:pt x="492" y="478"/>
                    </a:lnTo>
                    <a:lnTo>
                      <a:pt x="501" y="478"/>
                    </a:lnTo>
                    <a:lnTo>
                      <a:pt x="510" y="479"/>
                    </a:lnTo>
                    <a:lnTo>
                      <a:pt x="519" y="478"/>
                    </a:lnTo>
                    <a:lnTo>
                      <a:pt x="528" y="478"/>
                    </a:lnTo>
                    <a:lnTo>
                      <a:pt x="537" y="477"/>
                    </a:lnTo>
                    <a:lnTo>
                      <a:pt x="546" y="476"/>
                    </a:lnTo>
                    <a:lnTo>
                      <a:pt x="554" y="474"/>
                    </a:lnTo>
                    <a:lnTo>
                      <a:pt x="564" y="471"/>
                    </a:lnTo>
                    <a:lnTo>
                      <a:pt x="573" y="469"/>
                    </a:lnTo>
                    <a:lnTo>
                      <a:pt x="581" y="466"/>
                    </a:lnTo>
                    <a:lnTo>
                      <a:pt x="590" y="463"/>
                    </a:lnTo>
                    <a:lnTo>
                      <a:pt x="599" y="460"/>
                    </a:lnTo>
                    <a:lnTo>
                      <a:pt x="607" y="455"/>
                    </a:lnTo>
                    <a:lnTo>
                      <a:pt x="616" y="451"/>
                    </a:lnTo>
                    <a:lnTo>
                      <a:pt x="624" y="445"/>
                    </a:lnTo>
                    <a:lnTo>
                      <a:pt x="628" y="442"/>
                    </a:lnTo>
                    <a:lnTo>
                      <a:pt x="630" y="440"/>
                    </a:lnTo>
                    <a:lnTo>
                      <a:pt x="633" y="438"/>
                    </a:lnTo>
                    <a:lnTo>
                      <a:pt x="637" y="435"/>
                    </a:lnTo>
                    <a:lnTo>
                      <a:pt x="639" y="432"/>
                    </a:lnTo>
                    <a:lnTo>
                      <a:pt x="642" y="429"/>
                    </a:lnTo>
                    <a:lnTo>
                      <a:pt x="646" y="426"/>
                    </a:lnTo>
                    <a:lnTo>
                      <a:pt x="649" y="423"/>
                    </a:lnTo>
                    <a:lnTo>
                      <a:pt x="651" y="424"/>
                    </a:lnTo>
                    <a:lnTo>
                      <a:pt x="652" y="425"/>
                    </a:lnTo>
                    <a:lnTo>
                      <a:pt x="653" y="426"/>
                    </a:lnTo>
                    <a:lnTo>
                      <a:pt x="654" y="428"/>
                    </a:lnTo>
                    <a:lnTo>
                      <a:pt x="655" y="431"/>
                    </a:lnTo>
                    <a:lnTo>
                      <a:pt x="656" y="433"/>
                    </a:lnTo>
                    <a:lnTo>
                      <a:pt x="657" y="436"/>
                    </a:lnTo>
                    <a:lnTo>
                      <a:pt x="657" y="438"/>
                    </a:lnTo>
                    <a:lnTo>
                      <a:pt x="656" y="439"/>
                    </a:lnTo>
                    <a:lnTo>
                      <a:pt x="656" y="440"/>
                    </a:lnTo>
                    <a:lnTo>
                      <a:pt x="656" y="440"/>
                    </a:lnTo>
                    <a:lnTo>
                      <a:pt x="645" y="449"/>
                    </a:lnTo>
                    <a:lnTo>
                      <a:pt x="635" y="457"/>
                    </a:lnTo>
                    <a:lnTo>
                      <a:pt x="624" y="464"/>
                    </a:lnTo>
                    <a:lnTo>
                      <a:pt x="612" y="471"/>
                    </a:lnTo>
                    <a:lnTo>
                      <a:pt x="601" y="477"/>
                    </a:lnTo>
                    <a:lnTo>
                      <a:pt x="588" y="482"/>
                    </a:lnTo>
                    <a:lnTo>
                      <a:pt x="576" y="486"/>
                    </a:lnTo>
                    <a:lnTo>
                      <a:pt x="563" y="489"/>
                    </a:lnTo>
                    <a:lnTo>
                      <a:pt x="551" y="491"/>
                    </a:lnTo>
                    <a:lnTo>
                      <a:pt x="537" y="493"/>
                    </a:lnTo>
                    <a:lnTo>
                      <a:pt x="524" y="494"/>
                    </a:lnTo>
                    <a:lnTo>
                      <a:pt x="511" y="494"/>
                    </a:lnTo>
                    <a:lnTo>
                      <a:pt x="499" y="494"/>
                    </a:lnTo>
                    <a:lnTo>
                      <a:pt x="486" y="492"/>
                    </a:lnTo>
                    <a:lnTo>
                      <a:pt x="474" y="490"/>
                    </a:lnTo>
                    <a:lnTo>
                      <a:pt x="462" y="487"/>
                    </a:lnTo>
                    <a:lnTo>
                      <a:pt x="462" y="489"/>
                    </a:lnTo>
                    <a:lnTo>
                      <a:pt x="464" y="492"/>
                    </a:lnTo>
                    <a:lnTo>
                      <a:pt x="465" y="494"/>
                    </a:lnTo>
                    <a:lnTo>
                      <a:pt x="464" y="498"/>
                    </a:lnTo>
                    <a:lnTo>
                      <a:pt x="439" y="512"/>
                    </a:lnTo>
                    <a:lnTo>
                      <a:pt x="431" y="514"/>
                    </a:lnTo>
                    <a:lnTo>
                      <a:pt x="424" y="517"/>
                    </a:lnTo>
                    <a:lnTo>
                      <a:pt x="415" y="519"/>
                    </a:lnTo>
                    <a:lnTo>
                      <a:pt x="407" y="521"/>
                    </a:lnTo>
                    <a:lnTo>
                      <a:pt x="399" y="523"/>
                    </a:lnTo>
                    <a:lnTo>
                      <a:pt x="392" y="524"/>
                    </a:lnTo>
                    <a:lnTo>
                      <a:pt x="384" y="524"/>
                    </a:lnTo>
                    <a:lnTo>
                      <a:pt x="376" y="525"/>
                    </a:lnTo>
                    <a:lnTo>
                      <a:pt x="375" y="525"/>
                    </a:lnTo>
                  </a:path>
                </a:pathLst>
              </a:custGeom>
              <a:solidFill>
                <a:srgbClr val="CCFFFF"/>
              </a:solidFill>
              <a:ln w="3175" cap="rnd" cmpd="sng">
                <a:solidFill>
                  <a:srgbClr val="996600"/>
                </a:solidFill>
                <a:round/>
                <a:headEnd/>
                <a:tailEnd/>
              </a:ln>
              <a:effectLst>
                <a:outerShdw dist="35921" dir="2700000" algn="ctr" rotWithShape="0">
                  <a:schemeClr val="bg2"/>
                </a:outerShdw>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102483" name="Rectangle 83">
                <a:extLst>
                  <a:ext uri="{FF2B5EF4-FFF2-40B4-BE49-F238E27FC236}">
                    <a16:creationId xmlns:a16="http://schemas.microsoft.com/office/drawing/2014/main" id="{C78B4E71-761F-456B-A70C-E860E24D9B33}"/>
                  </a:ext>
                </a:extLst>
              </p:cNvPr>
              <p:cNvSpPr>
                <a:spLocks noChangeAspect="1" noChangeArrowheads="1"/>
              </p:cNvSpPr>
              <p:nvPr/>
            </p:nvSpPr>
            <p:spPr bwMode="auto">
              <a:xfrm>
                <a:off x="3524" y="2189"/>
                <a:ext cx="640" cy="236"/>
              </a:xfrm>
              <a:prstGeom prst="rect">
                <a:avLst/>
              </a:prstGeom>
              <a:solidFill>
                <a:srgbClr val="CCFFFF"/>
              </a:solidFill>
              <a:ln w="3175">
                <a:noFill/>
                <a:miter lim="800000"/>
                <a:headEnd/>
                <a:tailEnd/>
              </a:ln>
              <a:effectLst/>
            </p:spPr>
            <p:txBody>
              <a:bodyPr wrap="none" lIns="90488" tIns="44450" rIns="90488" bIns="4445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500" b="1" i="0" u="none" strike="noStrike" kern="1200" cap="none" spc="0" normalizeH="0" baseline="0" noProof="0">
                    <a:ln>
                      <a:noFill/>
                    </a:ln>
                    <a:solidFill>
                      <a:srgbClr val="000000"/>
                    </a:solidFill>
                    <a:effectLst>
                      <a:outerShdw blurRad="38100" dist="38100" dir="2700000" algn="tl">
                        <a:srgbClr val="FFFFFF"/>
                      </a:outerShdw>
                    </a:effectLst>
                    <a:uLnTx/>
                    <a:uFillTx/>
                    <a:latin typeface="Arial" charset="0"/>
                    <a:ea typeface="+mn-ea"/>
                    <a:cs typeface="+mn-cs"/>
                  </a:rPr>
                  <a:t>Internet</a:t>
                </a:r>
                <a:endParaRPr kumimoji="0" lang="en-GB" sz="1500" b="1" i="0" u="none" strike="noStrike" kern="1200" cap="none" spc="0" normalizeH="0" baseline="0" noProof="0">
                  <a:ln>
                    <a:noFill/>
                  </a:ln>
                  <a:solidFill>
                    <a:srgbClr val="000000"/>
                  </a:solidFill>
                  <a:effectLst/>
                  <a:uLnTx/>
                  <a:uFillTx/>
                  <a:latin typeface="Arial" charset="0"/>
                  <a:ea typeface="+mn-ea"/>
                  <a:cs typeface="+mn-cs"/>
                </a:endParaRPr>
              </a:p>
            </p:txBody>
          </p:sp>
        </p:grpSp>
      </p:grpSp>
      <p:sp>
        <p:nvSpPr>
          <p:cNvPr id="102484" name="Rectangle 84">
            <a:extLst>
              <a:ext uri="{FF2B5EF4-FFF2-40B4-BE49-F238E27FC236}">
                <a16:creationId xmlns:a16="http://schemas.microsoft.com/office/drawing/2014/main" id="{4BD692B1-FFA5-492B-BE7C-1624ACF06CDC}"/>
              </a:ext>
            </a:extLst>
          </p:cNvPr>
          <p:cNvSpPr>
            <a:spLocks noChangeArrowheads="1"/>
          </p:cNvSpPr>
          <p:nvPr/>
        </p:nvSpPr>
        <p:spPr bwMode="auto">
          <a:xfrm>
            <a:off x="744319" y="98143"/>
            <a:ext cx="7772400" cy="685800"/>
          </a:xfrm>
          <a:prstGeom prst="rect">
            <a:avLst/>
          </a:prstGeom>
          <a:noFill/>
          <a:ln w="9525">
            <a:noFill/>
            <a:miter lim="800000"/>
            <a:headEnd/>
            <a:tailEnd/>
          </a:ln>
          <a:effectLst/>
        </p:spPr>
        <p:txBody>
          <a:bodyPr lIns="92075" tIns="46038" rIns="92075" bIns="46038" anchor="ct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GB" sz="4400" b="1" i="0" u="none" strike="noStrike" kern="1200" cap="none" spc="0" normalizeH="0" baseline="0" noProof="0">
                <a:ln>
                  <a:noFill/>
                </a:ln>
                <a:solidFill>
                  <a:srgbClr val="FF3300"/>
                </a:solidFill>
                <a:effectLst/>
                <a:uLnTx/>
                <a:uFillTx/>
                <a:latin typeface="Times" panose="02020603050405020304" pitchFamily="18" charset="0"/>
                <a:ea typeface="+mn-ea"/>
                <a:cs typeface="+mn-cs"/>
              </a:rPr>
              <a:t>CA Technology Evolution </a:t>
            </a:r>
          </a:p>
        </p:txBody>
      </p:sp>
      <p:sp>
        <p:nvSpPr>
          <p:cNvPr id="102487" name="Line 87">
            <a:extLst>
              <a:ext uri="{FF2B5EF4-FFF2-40B4-BE49-F238E27FC236}">
                <a16:creationId xmlns:a16="http://schemas.microsoft.com/office/drawing/2014/main" id="{3FA7754F-1DFC-4B52-9C5A-092778B81420}"/>
              </a:ext>
            </a:extLst>
          </p:cNvPr>
          <p:cNvSpPr>
            <a:spLocks noChangeShapeType="1"/>
          </p:cNvSpPr>
          <p:nvPr/>
        </p:nvSpPr>
        <p:spPr bwMode="auto">
          <a:xfrm>
            <a:off x="1065273" y="1196752"/>
            <a:ext cx="6781800" cy="0"/>
          </a:xfrm>
          <a:prstGeom prst="line">
            <a:avLst/>
          </a:prstGeom>
          <a:noFill/>
          <a:ln w="38100">
            <a:solidFill>
              <a:schemeClr val="tx1"/>
            </a:solidFill>
            <a:round/>
            <a:headEnd/>
            <a:tailEnd type="triangle" w="med" len="med"/>
          </a:ln>
          <a:effec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2" name="Rectangle 1">
            <a:extLst>
              <a:ext uri="{FF2B5EF4-FFF2-40B4-BE49-F238E27FC236}">
                <a16:creationId xmlns:a16="http://schemas.microsoft.com/office/drawing/2014/main" id="{1F174F46-7135-4BA7-85EB-C1B24EFA48EA}"/>
              </a:ext>
            </a:extLst>
          </p:cNvPr>
          <p:cNvSpPr/>
          <p:nvPr/>
        </p:nvSpPr>
        <p:spPr>
          <a:xfrm>
            <a:off x="356731" y="5608035"/>
            <a:ext cx="8463742" cy="523220"/>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Times" panose="02020603050405020304" pitchFamily="18" charset="0"/>
                <a:ea typeface="+mn-ea"/>
                <a:cs typeface="+mn-cs"/>
              </a:rPr>
              <a:t>openssl s_client -connect facebook.com:443 -showcerts</a:t>
            </a:r>
          </a:p>
        </p:txBody>
      </p:sp>
    </p:spTree>
    <p:extLst>
      <p:ext uri="{BB962C8B-B14F-4D97-AF65-F5344CB8AC3E}">
        <p14:creationId xmlns:p14="http://schemas.microsoft.com/office/powerpoint/2010/main" val="12337790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84" name="Rectangle 84">
            <a:extLst>
              <a:ext uri="{FF2B5EF4-FFF2-40B4-BE49-F238E27FC236}">
                <a16:creationId xmlns:a16="http://schemas.microsoft.com/office/drawing/2014/main" id="{4BD692B1-FFA5-492B-BE7C-1624ACF06CDC}"/>
              </a:ext>
            </a:extLst>
          </p:cNvPr>
          <p:cNvSpPr>
            <a:spLocks noChangeArrowheads="1"/>
          </p:cNvSpPr>
          <p:nvPr/>
        </p:nvSpPr>
        <p:spPr bwMode="auto">
          <a:xfrm>
            <a:off x="744319" y="98143"/>
            <a:ext cx="7772400" cy="685800"/>
          </a:xfrm>
          <a:prstGeom prst="rect">
            <a:avLst/>
          </a:prstGeom>
          <a:noFill/>
          <a:ln w="9525">
            <a:noFill/>
            <a:miter lim="800000"/>
            <a:headEnd/>
            <a:tailEnd/>
          </a:ln>
          <a:effectLst/>
        </p:spPr>
        <p:txBody>
          <a:bodyPr lIns="92075" tIns="46038" rIns="92075" bIns="46038" anchor="ct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Times" panose="02020603050405020304" pitchFamily="18" charset="0"/>
                <a:ea typeface="+mn-ea"/>
                <a:cs typeface="+mn-cs"/>
              </a:rPr>
              <a:t> </a:t>
            </a:r>
            <a:r>
              <a:rPr kumimoji="0" lang="en-US" sz="3600" b="1" i="0" u="none" strike="noStrike" kern="1200" cap="none" spc="0" normalizeH="0" baseline="0" noProof="0">
                <a:ln>
                  <a:noFill/>
                </a:ln>
                <a:solidFill>
                  <a:srgbClr val="000000"/>
                </a:solidFill>
                <a:effectLst/>
                <a:uLnTx/>
                <a:uFillTx/>
                <a:latin typeface="Times" panose="02020603050405020304" pitchFamily="18" charset="0"/>
                <a:ea typeface="+mn-ea"/>
                <a:cs typeface="+mn-cs"/>
              </a:rPr>
              <a:t>Cross-certification between two PKIs</a:t>
            </a:r>
            <a:endParaRPr kumimoji="0" lang="en-GB" sz="3600" b="1" i="0" u="none" strike="noStrike" kern="1200" cap="none" spc="0" normalizeH="0" baseline="0" noProof="0">
              <a:ln>
                <a:noFill/>
              </a:ln>
              <a:solidFill>
                <a:srgbClr val="FF3300"/>
              </a:solidFill>
              <a:effectLst>
                <a:outerShdw blurRad="38100" dist="38100" dir="2700000" algn="tl">
                  <a:srgbClr val="C0C0C0"/>
                </a:outerShdw>
              </a:effectLst>
              <a:uLnTx/>
              <a:uFillTx/>
              <a:latin typeface="Times" panose="02020603050405020304" pitchFamily="18" charset="0"/>
              <a:ea typeface="+mn-ea"/>
              <a:cs typeface="+mn-cs"/>
            </a:endParaRPr>
          </a:p>
        </p:txBody>
      </p:sp>
      <p:pic>
        <p:nvPicPr>
          <p:cNvPr id="2050" name="Picture 2" descr="https://upload.wikimedia.org/wikipedia/commons/thumb/3/30/Cross-certification_diagram.svg/800px-Cross-certification_diagram.svg.png">
            <a:extLst>
              <a:ext uri="{FF2B5EF4-FFF2-40B4-BE49-F238E27FC236}">
                <a16:creationId xmlns:a16="http://schemas.microsoft.com/office/drawing/2014/main" id="{E491F285-C207-4348-8CA7-477CA26CD0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319" y="980728"/>
            <a:ext cx="7620000"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3340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Title 3">
            <a:extLst>
              <a:ext uri="{FF2B5EF4-FFF2-40B4-BE49-F238E27FC236}">
                <a16:creationId xmlns:a16="http://schemas.microsoft.com/office/drawing/2014/main" id="{3F7C19BB-5E65-4088-8C63-93E7DD7FE2DD}"/>
              </a:ext>
            </a:extLst>
          </p:cNvPr>
          <p:cNvSpPr>
            <a:spLocks noGrp="1"/>
          </p:cNvSpPr>
          <p:nvPr>
            <p:ph type="title" idx="4294967295"/>
          </p:nvPr>
        </p:nvSpPr>
        <p:spPr>
          <a:xfrm>
            <a:off x="1167368" y="12616"/>
            <a:ext cx="7543800" cy="884238"/>
          </a:xfrm>
        </p:spPr>
        <p:txBody>
          <a:bodyPr anchor="ctr"/>
          <a:lstStyle/>
          <a:p>
            <a:pPr eaLnBrk="1" hangingPunct="1"/>
            <a:r>
              <a:rPr lang="en-US" altLang="zh-CN" sz="3600" dirty="0">
                <a:ea typeface="宋体" panose="02010600030101010101" pitchFamily="2" charset="-122"/>
                <a:cs typeface="Times New Roman" panose="02020603050405020304" pitchFamily="18" charset="0"/>
              </a:rPr>
              <a:t>The Four Simple Operations</a:t>
            </a:r>
          </a:p>
        </p:txBody>
      </p:sp>
      <p:sp>
        <p:nvSpPr>
          <p:cNvPr id="35844" name="Content Placeholder 2">
            <a:extLst>
              <a:ext uri="{FF2B5EF4-FFF2-40B4-BE49-F238E27FC236}">
                <a16:creationId xmlns:a16="http://schemas.microsoft.com/office/drawing/2014/main" id="{FD98E2AB-2B55-4BCF-AE7F-7A81224D23F9}"/>
              </a:ext>
            </a:extLst>
          </p:cNvPr>
          <p:cNvSpPr>
            <a:spLocks noGrp="1"/>
          </p:cNvSpPr>
          <p:nvPr>
            <p:ph idx="4294967295"/>
          </p:nvPr>
        </p:nvSpPr>
        <p:spPr>
          <a:xfrm>
            <a:off x="457200" y="1196752"/>
            <a:ext cx="8229600" cy="4411662"/>
          </a:xfrm>
        </p:spPr>
        <p:txBody>
          <a:bodyPr/>
          <a:lstStyle/>
          <a:p>
            <a:pPr eaLnBrk="1" hangingPunct="1">
              <a:buFont typeface="Wingdings" panose="05000000000000000000" pitchFamily="2" charset="2"/>
              <a:buChar char=""/>
            </a:pPr>
            <a:r>
              <a:rPr lang="en-US" altLang="zh-CN" sz="2400" b="1" dirty="0">
                <a:ea typeface="宋体" panose="02010600030101010101" pitchFamily="2" charset="-122"/>
                <a:cs typeface="Times New Roman" panose="02020603050405020304" pitchFamily="18" charset="0"/>
              </a:rPr>
              <a:t>substitute-bytes</a:t>
            </a:r>
            <a:r>
              <a:rPr lang="en-US" altLang="zh-CN" sz="2400" dirty="0">
                <a:ea typeface="宋体" panose="02010600030101010101" pitchFamily="2" charset="-122"/>
                <a:cs typeface="Times New Roman" panose="02020603050405020304" pitchFamily="18" charset="0"/>
              </a:rPr>
              <a:t> (sub)</a:t>
            </a:r>
          </a:p>
          <a:p>
            <a:pPr lvl="1" eaLnBrk="1" hangingPunct="1">
              <a:buFont typeface="Wingdings" panose="05000000000000000000" pitchFamily="2" charset="2"/>
              <a:buChar char=""/>
            </a:pPr>
            <a:r>
              <a:rPr lang="en-US" altLang="zh-CN" sz="2000" dirty="0">
                <a:ea typeface="宋体" panose="02010600030101010101" pitchFamily="2" charset="-122"/>
                <a:cs typeface="Times New Roman" panose="02020603050405020304" pitchFamily="18" charset="0"/>
              </a:rPr>
              <a:t>Non-linear operation based on a defined </a:t>
            </a:r>
            <a:r>
              <a:rPr lang="en-US" altLang="zh-CN" sz="2000" b="1" dirty="0">
                <a:ea typeface="宋体" panose="02010600030101010101" pitchFamily="2" charset="-122"/>
                <a:cs typeface="Times New Roman" panose="02020603050405020304" pitchFamily="18" charset="0"/>
              </a:rPr>
              <a:t>substitution box</a:t>
            </a:r>
          </a:p>
          <a:p>
            <a:pPr lvl="1" eaLnBrk="1" hangingPunct="1">
              <a:buFont typeface="Wingdings" panose="05000000000000000000" pitchFamily="2" charset="2"/>
              <a:buChar char=""/>
            </a:pPr>
            <a:r>
              <a:rPr lang="en-US" altLang="zh-CN" sz="2000" dirty="0">
                <a:ea typeface="宋体" panose="02010600030101010101" pitchFamily="2" charset="-122"/>
                <a:cs typeface="Times New Roman" panose="02020603050405020304" pitchFamily="18" charset="0"/>
              </a:rPr>
              <a:t>Used to resist cryptanalysis and other mathematical attacks</a:t>
            </a:r>
          </a:p>
          <a:p>
            <a:pPr eaLnBrk="1" hangingPunct="1">
              <a:buFont typeface="Wingdings" panose="05000000000000000000" pitchFamily="2" charset="2"/>
              <a:buChar char=""/>
            </a:pPr>
            <a:r>
              <a:rPr lang="en-US" altLang="zh-CN" sz="2400" b="1" dirty="0">
                <a:ea typeface="宋体" panose="02010600030101010101" pitchFamily="2" charset="-122"/>
                <a:cs typeface="Times New Roman" panose="02020603050405020304" pitchFamily="18" charset="0"/>
              </a:rPr>
              <a:t>shift-rows</a:t>
            </a:r>
            <a:r>
              <a:rPr lang="en-US" altLang="zh-CN" sz="2400" dirty="0">
                <a:ea typeface="宋体" panose="02010600030101010101" pitchFamily="2" charset="-122"/>
                <a:cs typeface="Times New Roman" panose="02020603050405020304" pitchFamily="18" charset="0"/>
              </a:rPr>
              <a:t> (</a:t>
            </a:r>
            <a:r>
              <a:rPr lang="en-US" altLang="zh-CN" sz="2400" dirty="0" err="1">
                <a:ea typeface="宋体" panose="02010600030101010101" pitchFamily="2" charset="-122"/>
                <a:cs typeface="Times New Roman" panose="02020603050405020304" pitchFamily="18" charset="0"/>
              </a:rPr>
              <a:t>shr</a:t>
            </a:r>
            <a:r>
              <a:rPr lang="en-US" altLang="zh-CN" sz="2400" dirty="0">
                <a:ea typeface="宋体" panose="02010600030101010101" pitchFamily="2" charset="-122"/>
                <a:cs typeface="Times New Roman" panose="02020603050405020304" pitchFamily="18" charset="0"/>
              </a:rPr>
              <a:t>)</a:t>
            </a:r>
          </a:p>
          <a:p>
            <a:pPr lvl="1" eaLnBrk="1" hangingPunct="1">
              <a:buFont typeface="Wingdings" panose="05000000000000000000" pitchFamily="2" charset="2"/>
              <a:buChar char=""/>
            </a:pPr>
            <a:r>
              <a:rPr lang="en-US" altLang="zh-CN" sz="2000" dirty="0">
                <a:ea typeface="宋体" panose="02010600030101010101" pitchFamily="2" charset="-122"/>
                <a:cs typeface="Times New Roman" panose="02020603050405020304" pitchFamily="18" charset="0"/>
              </a:rPr>
              <a:t>Linear operation for producing </a:t>
            </a:r>
            <a:r>
              <a:rPr lang="en-US" altLang="zh-CN" sz="2000" b="1" dirty="0">
                <a:ea typeface="宋体" panose="02010600030101010101" pitchFamily="2" charset="-122"/>
                <a:cs typeface="Times New Roman" panose="02020603050405020304" pitchFamily="18" charset="0"/>
              </a:rPr>
              <a:t>diffusion</a:t>
            </a:r>
          </a:p>
          <a:p>
            <a:pPr eaLnBrk="1" hangingPunct="1">
              <a:buFont typeface="Wingdings" panose="05000000000000000000" pitchFamily="2" charset="2"/>
              <a:buChar char=""/>
            </a:pPr>
            <a:r>
              <a:rPr lang="en-US" altLang="zh-CN" sz="2400" b="1" dirty="0">
                <a:ea typeface="宋体" panose="02010600030101010101" pitchFamily="2" charset="-122"/>
                <a:cs typeface="Times New Roman" panose="02020603050405020304" pitchFamily="18" charset="0"/>
              </a:rPr>
              <a:t>mix-columns</a:t>
            </a:r>
            <a:r>
              <a:rPr lang="en-US" altLang="zh-CN" sz="2400" dirty="0">
                <a:ea typeface="宋体" panose="02010600030101010101" pitchFamily="2" charset="-122"/>
                <a:cs typeface="Times New Roman" panose="02020603050405020304" pitchFamily="18" charset="0"/>
              </a:rPr>
              <a:t> (mic)</a:t>
            </a:r>
          </a:p>
          <a:p>
            <a:pPr lvl="1" eaLnBrk="1" hangingPunct="1">
              <a:buFont typeface="Wingdings" panose="05000000000000000000" pitchFamily="2" charset="2"/>
              <a:buChar char=""/>
            </a:pPr>
            <a:r>
              <a:rPr lang="en-US" altLang="zh-CN" sz="2000" dirty="0">
                <a:ea typeface="宋体" panose="02010600030101010101" pitchFamily="2" charset="-122"/>
                <a:cs typeface="Times New Roman" panose="02020603050405020304" pitchFamily="18" charset="0"/>
              </a:rPr>
              <a:t>Elementary operation also for producing </a:t>
            </a:r>
            <a:r>
              <a:rPr lang="en-US" altLang="zh-CN" sz="2000" b="1" dirty="0">
                <a:ea typeface="宋体" panose="02010600030101010101" pitchFamily="2" charset="-122"/>
                <a:cs typeface="Times New Roman" panose="02020603050405020304" pitchFamily="18" charset="0"/>
              </a:rPr>
              <a:t>diffusion</a:t>
            </a:r>
          </a:p>
          <a:p>
            <a:pPr eaLnBrk="1" hangingPunct="1">
              <a:buFont typeface="Wingdings" panose="05000000000000000000" pitchFamily="2" charset="2"/>
              <a:buChar char=""/>
            </a:pPr>
            <a:r>
              <a:rPr lang="en-US" altLang="zh-CN" sz="2400" b="1" dirty="0">
                <a:ea typeface="宋体" panose="02010600030101010101" pitchFamily="2" charset="-122"/>
                <a:cs typeface="Times New Roman" panose="02020603050405020304" pitchFamily="18" charset="0"/>
              </a:rPr>
              <a:t>add-round-key</a:t>
            </a:r>
            <a:r>
              <a:rPr lang="en-US" altLang="zh-CN" sz="2400" dirty="0">
                <a:ea typeface="宋体" panose="02010600030101010101" pitchFamily="2" charset="-122"/>
                <a:cs typeface="Times New Roman" panose="02020603050405020304" pitchFamily="18" charset="0"/>
              </a:rPr>
              <a:t> (ark)</a:t>
            </a:r>
          </a:p>
          <a:p>
            <a:pPr lvl="1" eaLnBrk="1" hangingPunct="1">
              <a:buFont typeface="Wingdings" panose="05000000000000000000" pitchFamily="2" charset="2"/>
              <a:buChar char=""/>
            </a:pPr>
            <a:r>
              <a:rPr lang="en-US" altLang="zh-CN" sz="2000" dirty="0">
                <a:ea typeface="宋体" panose="02010600030101010101" pitchFamily="2" charset="-122"/>
                <a:cs typeface="Times New Roman" panose="02020603050405020304" pitchFamily="18" charset="0"/>
              </a:rPr>
              <a:t>Simple set </a:t>
            </a:r>
            <a:r>
              <a:rPr lang="en-US" altLang="zh-CN" sz="2000">
                <a:ea typeface="宋体" panose="02010600030101010101" pitchFamily="2" charset="-122"/>
                <a:cs typeface="Times New Roman" panose="02020603050405020304" pitchFamily="18" charset="0"/>
              </a:rPr>
              <a:t>of ⊕ </a:t>
            </a:r>
            <a:r>
              <a:rPr lang="en-US" altLang="zh-CN" sz="2000" dirty="0">
                <a:ea typeface="宋体" panose="02010600030101010101" pitchFamily="2" charset="-122"/>
                <a:cs typeface="Times New Roman" panose="02020603050405020304" pitchFamily="18" charset="0"/>
              </a:rPr>
              <a:t>operations on state matrices </a:t>
            </a:r>
          </a:p>
          <a:p>
            <a:pPr lvl="1" eaLnBrk="1" hangingPunct="1">
              <a:buFont typeface="Wingdings" panose="05000000000000000000" pitchFamily="2" charset="2"/>
              <a:buChar char=""/>
            </a:pPr>
            <a:r>
              <a:rPr lang="en-US" altLang="zh-CN" sz="2000" dirty="0">
                <a:ea typeface="宋体" panose="02010600030101010101" pitchFamily="2" charset="-122"/>
                <a:cs typeface="Times New Roman" panose="02020603050405020304" pitchFamily="18" charset="0"/>
              </a:rPr>
              <a:t>Linear operation</a:t>
            </a:r>
          </a:p>
          <a:p>
            <a:pPr lvl="1" eaLnBrk="1" hangingPunct="1">
              <a:buFont typeface="Wingdings" panose="05000000000000000000" pitchFamily="2" charset="2"/>
              <a:buChar char=""/>
            </a:pPr>
            <a:r>
              <a:rPr lang="en-US" altLang="zh-CN" sz="2000" dirty="0">
                <a:ea typeface="宋体" panose="02010600030101010101" pitchFamily="2" charset="-122"/>
                <a:cs typeface="Times New Roman" panose="02020603050405020304" pitchFamily="18" charset="0"/>
              </a:rPr>
              <a:t>Produces </a:t>
            </a:r>
            <a:r>
              <a:rPr lang="en-US" altLang="zh-CN" sz="2000" b="1" dirty="0">
                <a:ea typeface="宋体" panose="02010600030101010101" pitchFamily="2" charset="-122"/>
                <a:cs typeface="Times New Roman" panose="02020603050405020304" pitchFamily="18" charset="0"/>
              </a:rPr>
              <a:t>confusion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Title 4">
            <a:extLst>
              <a:ext uri="{FF2B5EF4-FFF2-40B4-BE49-F238E27FC236}">
                <a16:creationId xmlns:a16="http://schemas.microsoft.com/office/drawing/2014/main" id="{8FF67B78-7D38-47F7-9972-361F2D3787C8}"/>
              </a:ext>
            </a:extLst>
          </p:cNvPr>
          <p:cNvSpPr>
            <a:spLocks noGrp="1"/>
          </p:cNvSpPr>
          <p:nvPr>
            <p:ph type="title" idx="4294967295"/>
          </p:nvPr>
        </p:nvSpPr>
        <p:spPr>
          <a:xfrm>
            <a:off x="1050618" y="129973"/>
            <a:ext cx="7543800" cy="864596"/>
          </a:xfrm>
        </p:spPr>
        <p:txBody>
          <a:bodyPr anchor="ctr"/>
          <a:lstStyle/>
          <a:p>
            <a:pPr eaLnBrk="1" hangingPunct="1"/>
            <a:r>
              <a:rPr lang="en-US" altLang="zh-CN" sz="3600">
                <a:ea typeface="宋体" panose="02010600030101010101" pitchFamily="2" charset="-122"/>
              </a:rPr>
              <a:t>AES state matrix</a:t>
            </a:r>
            <a:endParaRPr lang="en-US" altLang="zh-CN" sz="3600" dirty="0">
              <a:ea typeface="宋体" panose="02010600030101010101" pitchFamily="2" charset="-122"/>
            </a:endParaRPr>
          </a:p>
        </p:txBody>
      </p:sp>
      <p:sp>
        <p:nvSpPr>
          <p:cNvPr id="43012" name="Content Placeholder 5">
            <a:extLst>
              <a:ext uri="{FF2B5EF4-FFF2-40B4-BE49-F238E27FC236}">
                <a16:creationId xmlns:a16="http://schemas.microsoft.com/office/drawing/2014/main" id="{9548B17D-A8E7-43C9-9268-A95E83FFD58E}"/>
              </a:ext>
            </a:extLst>
          </p:cNvPr>
          <p:cNvSpPr>
            <a:spLocks noGrp="1"/>
          </p:cNvSpPr>
          <p:nvPr>
            <p:ph idx="4294967295"/>
          </p:nvPr>
        </p:nvSpPr>
        <p:spPr>
          <a:xfrm>
            <a:off x="457200" y="1451769"/>
            <a:ext cx="8229600" cy="4411662"/>
          </a:xfrm>
        </p:spPr>
        <p:txBody>
          <a:bodyPr/>
          <a:lstStyle/>
          <a:p>
            <a:pPr eaLnBrk="1" hangingPunct="1"/>
            <a:r>
              <a:rPr lang="en-US" altLang="zh-CN" sz="2800">
                <a:ea typeface="宋体" panose="02010600030101010101" pitchFamily="2" charset="-122"/>
              </a:rPr>
              <a:t>The </a:t>
            </a:r>
            <a:r>
              <a:rPr lang="en-US" altLang="zh-CN" sz="2800" dirty="0">
                <a:ea typeface="宋体" panose="02010600030101010101" pitchFamily="2" charset="-122"/>
              </a:rPr>
              <a:t>matrix </a:t>
            </a:r>
            <a:r>
              <a:rPr lang="en-US" altLang="zh-CN" sz="2800" i="1" dirty="0">
                <a:latin typeface="Times New Roman" panose="02020603050405020304" pitchFamily="18" charset="0"/>
                <a:ea typeface="宋体" panose="02010600030101010101" pitchFamily="2" charset="-122"/>
              </a:rPr>
              <a:t>A</a:t>
            </a:r>
          </a:p>
          <a:p>
            <a:pPr eaLnBrk="1" hangingPunct="1">
              <a:buFont typeface="Wingdings" panose="05000000000000000000" pitchFamily="2" charset="2"/>
              <a:buNone/>
            </a:pPr>
            <a:r>
              <a:rPr lang="en-US" altLang="zh-CN" sz="2800" dirty="0">
                <a:ea typeface="宋体" panose="02010600030101010101" pitchFamily="2" charset="-122"/>
              </a:rPr>
              <a:t>				</a:t>
            </a:r>
          </a:p>
          <a:p>
            <a:pPr eaLnBrk="1" hangingPunct="1">
              <a:buFont typeface="Wingdings" panose="05000000000000000000" pitchFamily="2" charset="2"/>
              <a:buNone/>
            </a:pPr>
            <a:r>
              <a:rPr lang="en-US" altLang="zh-CN" sz="2800" dirty="0">
                <a:ea typeface="宋体" panose="02010600030101010101" pitchFamily="2" charset="-122"/>
              </a:rPr>
              <a:t>				   a</a:t>
            </a:r>
            <a:r>
              <a:rPr lang="en-US" altLang="zh-CN" sz="2800" baseline="-25000" dirty="0">
                <a:ea typeface="宋体" panose="02010600030101010101" pitchFamily="2" charset="-122"/>
              </a:rPr>
              <a:t>0,0     </a:t>
            </a:r>
            <a:r>
              <a:rPr lang="en-US" altLang="zh-CN" sz="2800" dirty="0">
                <a:ea typeface="宋体" panose="02010600030101010101" pitchFamily="2" charset="-122"/>
              </a:rPr>
              <a:t>a</a:t>
            </a:r>
            <a:r>
              <a:rPr lang="en-US" altLang="zh-CN" sz="2800" baseline="-25000" dirty="0">
                <a:ea typeface="宋体" panose="02010600030101010101" pitchFamily="2" charset="-122"/>
              </a:rPr>
              <a:t>0,1     </a:t>
            </a:r>
            <a:r>
              <a:rPr lang="en-US" altLang="zh-CN" sz="2800" dirty="0">
                <a:ea typeface="宋体" panose="02010600030101010101" pitchFamily="2" charset="-122"/>
              </a:rPr>
              <a:t>a</a:t>
            </a:r>
            <a:r>
              <a:rPr lang="en-US" altLang="zh-CN" sz="2800" baseline="-25000" dirty="0">
                <a:ea typeface="宋体" panose="02010600030101010101" pitchFamily="2" charset="-122"/>
              </a:rPr>
              <a:t>0,2     </a:t>
            </a:r>
            <a:r>
              <a:rPr lang="en-US" altLang="zh-CN" sz="2800" dirty="0">
                <a:ea typeface="宋体" panose="02010600030101010101" pitchFamily="2" charset="-122"/>
              </a:rPr>
              <a:t>a</a:t>
            </a:r>
            <a:r>
              <a:rPr lang="en-US" altLang="zh-CN" sz="2800" baseline="-25000" dirty="0">
                <a:ea typeface="宋体" panose="02010600030101010101" pitchFamily="2" charset="-122"/>
              </a:rPr>
              <a:t>0,3 </a:t>
            </a:r>
            <a:r>
              <a:rPr lang="en-US" altLang="zh-CN" sz="2800" dirty="0">
                <a:ea typeface="宋体" panose="02010600030101010101" pitchFamily="2" charset="-122"/>
              </a:rPr>
              <a:t>	</a:t>
            </a:r>
          </a:p>
          <a:p>
            <a:pPr eaLnBrk="1" hangingPunct="1">
              <a:buFont typeface="Wingdings" panose="05000000000000000000" pitchFamily="2" charset="2"/>
              <a:buNone/>
            </a:pPr>
            <a:r>
              <a:rPr lang="en-US" altLang="zh-CN" sz="2800" dirty="0">
                <a:ea typeface="宋体" panose="02010600030101010101" pitchFamily="2" charset="-122"/>
              </a:rPr>
              <a:t>		</a:t>
            </a:r>
            <a:r>
              <a:rPr lang="en-US" altLang="zh-CN" sz="2800">
                <a:ea typeface="宋体" panose="02010600030101010101" pitchFamily="2" charset="-122"/>
              </a:rPr>
              <a:t>	</a:t>
            </a:r>
            <a:r>
              <a:rPr lang="en-US" altLang="zh-CN" sz="2800" i="1">
                <a:latin typeface="Times New Roman" panose="02020603050405020304" pitchFamily="18" charset="0"/>
                <a:ea typeface="宋体" panose="02010600030101010101" pitchFamily="2" charset="-122"/>
              </a:rPr>
              <a:t>A</a:t>
            </a:r>
            <a:r>
              <a:rPr lang="en-US" altLang="zh-CN" sz="2800">
                <a:latin typeface="Times New Roman" panose="02020603050405020304" pitchFamily="18" charset="0"/>
                <a:ea typeface="宋体" panose="02010600030101010101" pitchFamily="2" charset="-122"/>
              </a:rPr>
              <a:t>)</a:t>
            </a:r>
            <a:r>
              <a:rPr lang="en-US" altLang="zh-CN" sz="2800">
                <a:ea typeface="宋体" panose="02010600030101010101" pitchFamily="2" charset="-122"/>
              </a:rPr>
              <a:t>= </a:t>
            </a:r>
            <a:r>
              <a:rPr lang="en-US" altLang="zh-CN" sz="2800" dirty="0">
                <a:ea typeface="宋体" panose="02010600030101010101" pitchFamily="2" charset="-122"/>
              </a:rPr>
              <a:t>	</a:t>
            </a:r>
            <a:r>
              <a:rPr lang="en-US" altLang="zh-CN" sz="2800">
                <a:ea typeface="宋体" panose="02010600030101010101" pitchFamily="2" charset="-122"/>
              </a:rPr>
              <a:t>   a</a:t>
            </a:r>
            <a:r>
              <a:rPr lang="en-US" altLang="zh-CN" sz="2800" baseline="-25000">
                <a:ea typeface="宋体" panose="02010600030101010101" pitchFamily="2" charset="-122"/>
              </a:rPr>
              <a:t>1,0     </a:t>
            </a:r>
            <a:r>
              <a:rPr lang="en-US" altLang="zh-CN" sz="2800">
                <a:ea typeface="宋体" panose="02010600030101010101" pitchFamily="2" charset="-122"/>
              </a:rPr>
              <a:t>a</a:t>
            </a:r>
            <a:r>
              <a:rPr lang="en-US" altLang="zh-CN" sz="2800" baseline="-25000">
                <a:ea typeface="宋体" panose="02010600030101010101" pitchFamily="2" charset="-122"/>
              </a:rPr>
              <a:t>1,1     </a:t>
            </a:r>
            <a:r>
              <a:rPr lang="en-US" altLang="zh-CN" sz="2800">
                <a:ea typeface="宋体" panose="02010600030101010101" pitchFamily="2" charset="-122"/>
              </a:rPr>
              <a:t>a</a:t>
            </a:r>
            <a:r>
              <a:rPr lang="en-US" altLang="zh-CN" sz="2800" baseline="-25000">
                <a:ea typeface="宋体" panose="02010600030101010101" pitchFamily="2" charset="-122"/>
              </a:rPr>
              <a:t>1,2     </a:t>
            </a:r>
            <a:r>
              <a:rPr lang="en-US" altLang="zh-CN" sz="2800">
                <a:ea typeface="宋体" panose="02010600030101010101" pitchFamily="2" charset="-122"/>
              </a:rPr>
              <a:t>a</a:t>
            </a:r>
            <a:r>
              <a:rPr lang="en-US" altLang="zh-CN" sz="2800" baseline="-25000">
                <a:ea typeface="宋体" panose="02010600030101010101" pitchFamily="2" charset="-122"/>
              </a:rPr>
              <a:t>1,3</a:t>
            </a:r>
            <a:r>
              <a:rPr lang="en-US" altLang="zh-CN" sz="2800" baseline="-25000" dirty="0">
                <a:ea typeface="宋体" panose="02010600030101010101" pitchFamily="2" charset="-122"/>
              </a:rPr>
              <a:t>	</a:t>
            </a:r>
            <a:endParaRPr lang="en-US" altLang="zh-CN" sz="2800" dirty="0">
              <a:ea typeface="宋体" panose="02010600030101010101" pitchFamily="2" charset="-122"/>
            </a:endParaRPr>
          </a:p>
          <a:p>
            <a:pPr eaLnBrk="1" hangingPunct="1">
              <a:buFont typeface="Wingdings" panose="05000000000000000000" pitchFamily="2" charset="2"/>
              <a:buNone/>
            </a:pPr>
            <a:r>
              <a:rPr lang="en-US" altLang="zh-CN" sz="2800" dirty="0">
                <a:ea typeface="宋体" panose="02010600030101010101" pitchFamily="2" charset="-122"/>
              </a:rPr>
              <a:t>				</a:t>
            </a:r>
            <a:r>
              <a:rPr lang="en-US" altLang="zh-CN" sz="2800">
                <a:ea typeface="宋体" panose="02010600030101010101" pitchFamily="2" charset="-122"/>
              </a:rPr>
              <a:t>   a</a:t>
            </a:r>
            <a:r>
              <a:rPr lang="en-US" altLang="zh-CN" sz="2800" baseline="-25000">
                <a:ea typeface="宋体" panose="02010600030101010101" pitchFamily="2" charset="-122"/>
              </a:rPr>
              <a:t>2,0     </a:t>
            </a:r>
            <a:r>
              <a:rPr lang="en-US" altLang="zh-CN" sz="2800">
                <a:ea typeface="宋体" panose="02010600030101010101" pitchFamily="2" charset="-122"/>
              </a:rPr>
              <a:t>a</a:t>
            </a:r>
            <a:r>
              <a:rPr lang="en-US" altLang="zh-CN" sz="2800" baseline="-25000">
                <a:ea typeface="宋体" panose="02010600030101010101" pitchFamily="2" charset="-122"/>
              </a:rPr>
              <a:t>2,1     </a:t>
            </a:r>
            <a:r>
              <a:rPr lang="en-US" altLang="zh-CN" sz="2800">
                <a:ea typeface="宋体" panose="02010600030101010101" pitchFamily="2" charset="-122"/>
              </a:rPr>
              <a:t>a</a:t>
            </a:r>
            <a:r>
              <a:rPr lang="en-US" altLang="zh-CN" sz="2800" baseline="-25000">
                <a:ea typeface="宋体" panose="02010600030101010101" pitchFamily="2" charset="-122"/>
              </a:rPr>
              <a:t>2,2     </a:t>
            </a:r>
            <a:r>
              <a:rPr lang="en-US" altLang="zh-CN" sz="2800">
                <a:ea typeface="宋体" panose="02010600030101010101" pitchFamily="2" charset="-122"/>
              </a:rPr>
              <a:t>a</a:t>
            </a:r>
            <a:r>
              <a:rPr lang="en-US" altLang="zh-CN" sz="2800" baseline="-25000">
                <a:ea typeface="宋体" panose="02010600030101010101" pitchFamily="2" charset="-122"/>
              </a:rPr>
              <a:t>2,3</a:t>
            </a:r>
            <a:r>
              <a:rPr lang="en-US" altLang="zh-CN" sz="2800" baseline="-25000" dirty="0">
                <a:ea typeface="宋体" panose="02010600030101010101" pitchFamily="2" charset="-122"/>
              </a:rPr>
              <a:t>	</a:t>
            </a:r>
            <a:endParaRPr lang="en-US" altLang="zh-CN" sz="2800" dirty="0">
              <a:ea typeface="宋体" panose="02010600030101010101" pitchFamily="2" charset="-122"/>
            </a:endParaRPr>
          </a:p>
          <a:p>
            <a:pPr eaLnBrk="1" hangingPunct="1">
              <a:buFont typeface="Wingdings" panose="05000000000000000000" pitchFamily="2" charset="2"/>
              <a:buNone/>
            </a:pPr>
            <a:r>
              <a:rPr lang="en-US" altLang="zh-CN" sz="2800" dirty="0">
                <a:ea typeface="宋体" panose="02010600030101010101" pitchFamily="2" charset="-122"/>
              </a:rPr>
              <a:t>				</a:t>
            </a:r>
            <a:r>
              <a:rPr lang="en-US" altLang="zh-CN" sz="2800">
                <a:ea typeface="宋体" panose="02010600030101010101" pitchFamily="2" charset="-122"/>
              </a:rPr>
              <a:t>   a</a:t>
            </a:r>
            <a:r>
              <a:rPr lang="en-US" altLang="zh-CN" sz="2800" baseline="-25000">
                <a:ea typeface="宋体" panose="02010600030101010101" pitchFamily="2" charset="-122"/>
              </a:rPr>
              <a:t>3,0     </a:t>
            </a:r>
            <a:r>
              <a:rPr lang="en-US" altLang="zh-CN" sz="2800">
                <a:ea typeface="宋体" panose="02010600030101010101" pitchFamily="2" charset="-122"/>
              </a:rPr>
              <a:t>a</a:t>
            </a:r>
            <a:r>
              <a:rPr lang="en-US" altLang="zh-CN" sz="2800" baseline="-25000">
                <a:ea typeface="宋体" panose="02010600030101010101" pitchFamily="2" charset="-122"/>
              </a:rPr>
              <a:t>3,1     </a:t>
            </a:r>
            <a:r>
              <a:rPr lang="en-US" altLang="zh-CN" sz="2800">
                <a:ea typeface="宋体" panose="02010600030101010101" pitchFamily="2" charset="-122"/>
              </a:rPr>
              <a:t>a</a:t>
            </a:r>
            <a:r>
              <a:rPr lang="en-US" altLang="zh-CN" sz="2800" baseline="-25000">
                <a:ea typeface="宋体" panose="02010600030101010101" pitchFamily="2" charset="-122"/>
              </a:rPr>
              <a:t>3,2     </a:t>
            </a:r>
            <a:r>
              <a:rPr lang="en-US" altLang="zh-CN" sz="2800">
                <a:ea typeface="宋体" panose="02010600030101010101" pitchFamily="2" charset="-122"/>
              </a:rPr>
              <a:t>a</a:t>
            </a:r>
            <a:r>
              <a:rPr lang="en-US" altLang="zh-CN" sz="2800" baseline="-25000">
                <a:ea typeface="宋体" panose="02010600030101010101" pitchFamily="2" charset="-122"/>
              </a:rPr>
              <a:t>3,3  </a:t>
            </a:r>
            <a:r>
              <a:rPr lang="en-US" altLang="zh-CN" sz="2800" baseline="-25000" dirty="0">
                <a:ea typeface="宋体" panose="02010600030101010101" pitchFamily="2" charset="-122"/>
              </a:rPr>
              <a:t>	</a:t>
            </a:r>
          </a:p>
          <a:p>
            <a:pPr eaLnBrk="1" hangingPunct="1">
              <a:buFont typeface="Wingdings" panose="05000000000000000000" pitchFamily="2" charset="2"/>
              <a:buNone/>
            </a:pPr>
            <a:endParaRPr lang="en-US" altLang="zh-CN" sz="2800" dirty="0">
              <a:ea typeface="宋体" panose="02010600030101010101" pitchFamily="2" charset="-122"/>
            </a:endParaRPr>
          </a:p>
          <a:p>
            <a:pPr eaLnBrk="1" hangingPunct="1">
              <a:buFont typeface="Wingdings" panose="05000000000000000000" pitchFamily="2" charset="2"/>
              <a:buNone/>
            </a:pPr>
            <a:endParaRPr lang="en-US" altLang="zh-CN" sz="2800" dirty="0">
              <a:ea typeface="宋体" panose="02010600030101010101" pitchFamily="2" charset="-122"/>
            </a:endParaRPr>
          </a:p>
        </p:txBody>
      </p:sp>
      <p:sp>
        <p:nvSpPr>
          <p:cNvPr id="43013" name="AutoShape 5">
            <a:extLst>
              <a:ext uri="{FF2B5EF4-FFF2-40B4-BE49-F238E27FC236}">
                <a16:creationId xmlns:a16="http://schemas.microsoft.com/office/drawing/2014/main" id="{EEA882E3-01E8-43DF-8EEB-50A58F12B373}"/>
              </a:ext>
            </a:extLst>
          </p:cNvPr>
          <p:cNvSpPr>
            <a:spLocks noChangeArrowheads="1"/>
          </p:cNvSpPr>
          <p:nvPr/>
        </p:nvSpPr>
        <p:spPr bwMode="auto">
          <a:xfrm>
            <a:off x="3352800" y="2432189"/>
            <a:ext cx="3505200" cy="2292212"/>
          </a:xfrm>
          <a:prstGeom prst="bracketPair">
            <a:avLst>
              <a:gd name="adj" fmla="val 16667"/>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
              <a:defRPr sz="26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2200">
              <a:latin typeface="Times New Roman" panose="02020603050405020304" pitchFamily="18" charset="0"/>
            </a:endParaRPr>
          </a:p>
        </p:txBody>
      </p:sp>
      <p:sp>
        <p:nvSpPr>
          <p:cNvPr id="2" name="TextBox 1">
            <a:extLst>
              <a:ext uri="{FF2B5EF4-FFF2-40B4-BE49-F238E27FC236}">
                <a16:creationId xmlns:a16="http://schemas.microsoft.com/office/drawing/2014/main" id="{AC01BD9D-F09A-4891-92FA-5122EEA811F1}"/>
              </a:ext>
            </a:extLst>
          </p:cNvPr>
          <p:cNvSpPr txBox="1"/>
          <p:nvPr/>
        </p:nvSpPr>
        <p:spPr>
          <a:xfrm>
            <a:off x="4572000" y="1094659"/>
            <a:ext cx="1390124" cy="523220"/>
          </a:xfrm>
          <a:prstGeom prst="rect">
            <a:avLst/>
          </a:prstGeom>
          <a:noFill/>
        </p:spPr>
        <p:txBody>
          <a:bodyPr wrap="none" rtlCol="0">
            <a:spAutoFit/>
          </a:bodyPr>
          <a:lstStyle/>
          <a:p>
            <a:r>
              <a:rPr lang="en-US" sz="2800">
                <a:latin typeface="Times New Roman" panose="02020603050405020304" pitchFamily="18" charset="0"/>
                <a:cs typeface="Times New Roman" panose="02020603050405020304" pitchFamily="18" charset="0"/>
              </a:rPr>
              <a:t>16 bytes</a:t>
            </a:r>
          </a:p>
        </p:txBody>
      </p:sp>
      <p:sp>
        <p:nvSpPr>
          <p:cNvPr id="3" name="Arrow: Down 2">
            <a:extLst>
              <a:ext uri="{FF2B5EF4-FFF2-40B4-BE49-F238E27FC236}">
                <a16:creationId xmlns:a16="http://schemas.microsoft.com/office/drawing/2014/main" id="{DC32D5CC-70DB-4E06-8D1D-5E7F807B9F38}"/>
              </a:ext>
            </a:extLst>
          </p:cNvPr>
          <p:cNvSpPr/>
          <p:nvPr/>
        </p:nvSpPr>
        <p:spPr bwMode="auto">
          <a:xfrm>
            <a:off x="4885813" y="2099849"/>
            <a:ext cx="457200" cy="45720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pitchFamily="18" charset="0"/>
            </a:endParaRPr>
          </a:p>
        </p:txBody>
      </p:sp>
      <p:pic>
        <p:nvPicPr>
          <p:cNvPr id="5" name="Picture 4">
            <a:extLst>
              <a:ext uri="{FF2B5EF4-FFF2-40B4-BE49-F238E27FC236}">
                <a16:creationId xmlns:a16="http://schemas.microsoft.com/office/drawing/2014/main" id="{92D361C6-10C4-4094-AF89-D5F9A1946FEA}"/>
              </a:ext>
            </a:extLst>
          </p:cNvPr>
          <p:cNvPicPr>
            <a:picLocks noChangeAspect="1"/>
          </p:cNvPicPr>
          <p:nvPr/>
        </p:nvPicPr>
        <p:blipFill>
          <a:blip r:embed="rId3"/>
          <a:stretch>
            <a:fillRect/>
          </a:stretch>
        </p:blipFill>
        <p:spPr>
          <a:xfrm>
            <a:off x="2997004" y="1536885"/>
            <a:ext cx="6100763" cy="414551"/>
          </a:xfrm>
          <a:prstGeom prst="rect">
            <a:avLst/>
          </a:prstGeom>
        </p:spPr>
      </p:pic>
    </p:spTree>
    <p:extLst>
      <p:ext uri="{BB962C8B-B14F-4D97-AF65-F5344CB8AC3E}">
        <p14:creationId xmlns:p14="http://schemas.microsoft.com/office/powerpoint/2010/main" val="2284193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632" y="166794"/>
            <a:ext cx="6480720" cy="669918"/>
          </a:xfrm>
        </p:spPr>
        <p:txBody>
          <a:bodyPr wrap="square">
            <a:spAutoFit/>
          </a:bodyPr>
          <a:lstStyle/>
          <a:p>
            <a:r>
              <a:rPr lang="en-IN" altLang="en-US" sz="3600" spc="-400" dirty="0">
                <a:latin typeface="+mj-lt"/>
                <a:ea typeface="ヒラギノ角ゴ Pro W3" charset="-128"/>
              </a:rPr>
              <a:t>A E </a:t>
            </a:r>
            <a:r>
              <a:rPr lang="en-IN" altLang="en-US" sz="3600" dirty="0">
                <a:latin typeface="+mj-lt"/>
                <a:ea typeface="ヒラギノ角ゴ Pro W3" charset="-128"/>
              </a:rPr>
              <a:t>S Encryption Round</a:t>
            </a:r>
            <a:endParaRPr lang="en-US" sz="2800" dirty="0">
              <a:latin typeface="+mj-lt"/>
            </a:endParaRPr>
          </a:p>
        </p:txBody>
      </p:sp>
      <p:pic>
        <p:nvPicPr>
          <p:cNvPr id="7" name="Picture 2" descr="Flow extends from each of 16 states to separate sub-bytes then separate states, with flow from each then leading to an illustration of shift rows. Shifts are illustrated for each state, extending left and right, four in each of four rows, to under a different state. Flow then leads from these shifted states with groups of four leading to four Mix Columns, and then flowing back to separate states, through Add Round Key r sub 0 through r sub 15, from left to right, to states."/>
          <p:cNvPicPr>
            <a:picLocks noGrp="1" noChangeAspect="1" noChangeArrowheads="1"/>
          </p:cNvPicPr>
          <p:nvPr>
            <p:ph type="pic" sz="quarter" idx="14"/>
          </p:nvPr>
        </p:nvPicPr>
        <p:blipFill>
          <a:blip r:embed="rId3">
            <a:extLst>
              <a:ext uri="{28A0092B-C50C-407E-A947-70E740481C1C}">
                <a14:useLocalDpi xmlns:a14="http://schemas.microsoft.com/office/drawing/2010/main" val="0"/>
              </a:ext>
            </a:extLst>
          </a:blip>
          <a:stretch>
            <a:fillRect/>
          </a:stretch>
        </p:blipFill>
        <p:spPr bwMode="auto">
          <a:xfrm>
            <a:off x="467544" y="980728"/>
            <a:ext cx="8208912" cy="54195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49066491"/>
      </p:ext>
    </p:extLst>
  </p:cSld>
  <p:clrMapOvr>
    <a:masterClrMapping/>
  </p:clrMapOvr>
</p:sld>
</file>

<file path=ppt/theme/theme1.xml><?xml version="1.0" encoding="utf-8"?>
<a:theme xmlns:a="http://schemas.openxmlformats.org/drawingml/2006/main" name="2_Standarddesign">
  <a:themeElements>
    <a:clrScheme name="1_Standard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Standard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altLang="de-DE" sz="28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altLang="de-DE" sz="2800" b="0" i="0" u="none" strike="noStrike" cap="none" normalizeH="0" baseline="0" smtClean="0">
            <a:ln>
              <a:noFill/>
            </a:ln>
            <a:solidFill>
              <a:schemeClr val="tx1"/>
            </a:solidFill>
            <a:effectLst/>
            <a:latin typeface="Times" pitchFamily="18" charset="0"/>
          </a:defRPr>
        </a:defPPr>
      </a:lstStyle>
    </a:lnDef>
    <a:txDef>
      <a:spPr>
        <a:noFill/>
      </a:spPr>
      <a:bodyPr wrap="none" rtlCol="0">
        <a:spAutoFit/>
      </a:bodyPr>
      <a:lstStyle>
        <a:defPPr algn="l">
          <a:defRPr sz="2800" smtClean="0">
            <a:latin typeface="Times New Roman" panose="02020603050405020304" pitchFamily="18" charset="0"/>
            <a:cs typeface="Times New Roman" panose="02020603050405020304" pitchFamily="18" charset="0"/>
          </a:defRPr>
        </a:defPPr>
      </a:lstStyle>
    </a:txDef>
  </a:objectDefaults>
  <a:extraClrSchemeLst>
    <a:extraClrScheme>
      <a:clrScheme name="1_Standard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Standard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Standard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Standard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Standarddesign">
  <a:themeElements>
    <a:clrScheme name="1_Standard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Standard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altLang="de-DE" sz="28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altLang="de-DE" sz="28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1_Standard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Standard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Standard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Standard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Tài liệu" ma:contentTypeID="0x0101000306E66439A3B4439F1E40907241B1C2" ma:contentTypeVersion="3" ma:contentTypeDescription="Tạo tài liệu mới." ma:contentTypeScope="" ma:versionID="ddc4193dc7cac85df37390ca1cc72860">
  <xsd:schema xmlns:xsd="http://www.w3.org/2001/XMLSchema" xmlns:xs="http://www.w3.org/2001/XMLSchema" xmlns:p="http://schemas.microsoft.com/office/2006/metadata/properties" xmlns:ns2="799822cd-6e0e-4a41-b501-0089548f73ff" targetNamespace="http://schemas.microsoft.com/office/2006/metadata/properties" ma:root="true" ma:fieldsID="5c0e0ae9b5cb7f526ed2562c9c0f59b1" ns2:_="">
    <xsd:import namespace="799822cd-6e0e-4a41-b501-0089548f73ff"/>
    <xsd:element name="properties">
      <xsd:complexType>
        <xsd:sequence>
          <xsd:element name="documentManagement">
            <xsd:complexType>
              <xsd:all>
                <xsd:element ref="ns2:MediaServiceMetadata" minOccurs="0"/>
                <xsd:element ref="ns2:MediaServiceFastMetadata"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9822cd-6e0e-4a41-b501-0089548f73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8E90A14-F44E-4758-B8AB-FCFD6EAD0EB7}">
  <ds:schemaRefs>
    <ds:schemaRef ds:uri="http://schemas.microsoft.com/sharepoint/v3/contenttype/forms"/>
  </ds:schemaRefs>
</ds:datastoreItem>
</file>

<file path=customXml/itemProps2.xml><?xml version="1.0" encoding="utf-8"?>
<ds:datastoreItem xmlns:ds="http://schemas.openxmlformats.org/officeDocument/2006/customXml" ds:itemID="{6DC1AA06-FA0F-4D06-BEBE-27B146850CB9}">
  <ds:schemaRefs>
    <ds:schemaRef ds:uri="http://schemas.microsoft.com/office/2006/metadata/properties"/>
    <ds:schemaRef ds:uri="http://purl.org/dc/dcmitype/"/>
    <ds:schemaRef ds:uri="http://schemas.microsoft.com/office/infopath/2007/PartnerControls"/>
    <ds:schemaRef ds:uri="http://purl.org/dc/terms/"/>
    <ds:schemaRef ds:uri="http://schemas.microsoft.com/office/2006/documentManagement/types"/>
    <ds:schemaRef ds:uri="http://schemas.openxmlformats.org/package/2006/metadata/core-properties"/>
    <ds:schemaRef ds:uri="799822cd-6e0e-4a41-b501-0089548f73ff"/>
    <ds:schemaRef ds:uri="http://www.w3.org/XML/1998/namespace"/>
    <ds:schemaRef ds:uri="http://purl.org/dc/elements/1.1/"/>
  </ds:schemaRefs>
</ds:datastoreItem>
</file>

<file path=customXml/itemProps3.xml><?xml version="1.0" encoding="utf-8"?>
<ds:datastoreItem xmlns:ds="http://schemas.openxmlformats.org/officeDocument/2006/customXml" ds:itemID="{106CEAE7-26A0-40E1-BB43-595880207851}"/>
</file>

<file path=docProps/app.xml><?xml version="1.0" encoding="utf-8"?>
<Properties xmlns="http://schemas.openxmlformats.org/officeDocument/2006/extended-properties" xmlns:vt="http://schemas.openxmlformats.org/officeDocument/2006/docPropsVTypes">
  <Template/>
  <TotalTime>10547</TotalTime>
  <Words>7013</Words>
  <Application>Microsoft Office PowerPoint</Application>
  <PresentationFormat>On-screen Show (4:3)</PresentationFormat>
  <Paragraphs>769</Paragraphs>
  <Slides>69</Slides>
  <Notes>55</Notes>
  <HiddenSlides>0</HiddenSlides>
  <MMClips>0</MMClips>
  <ScaleCrop>false</ScaleCrop>
  <HeadingPairs>
    <vt:vector size="8" baseType="variant">
      <vt:variant>
        <vt:lpstr>Fonts Used</vt:lpstr>
      </vt:variant>
      <vt:variant>
        <vt:i4>16</vt:i4>
      </vt:variant>
      <vt:variant>
        <vt:lpstr>Theme</vt:lpstr>
      </vt:variant>
      <vt:variant>
        <vt:i4>2</vt:i4>
      </vt:variant>
      <vt:variant>
        <vt:lpstr>Embedded OLE Servers</vt:lpstr>
      </vt:variant>
      <vt:variant>
        <vt:i4>1</vt:i4>
      </vt:variant>
      <vt:variant>
        <vt:lpstr>Slide Titles</vt:lpstr>
      </vt:variant>
      <vt:variant>
        <vt:i4>69</vt:i4>
      </vt:variant>
    </vt:vector>
  </HeadingPairs>
  <TitlesOfParts>
    <vt:vector size="88" baseType="lpstr">
      <vt:lpstr>Arial</vt:lpstr>
      <vt:lpstr>Arial</vt:lpstr>
      <vt:lpstr>Arial Unicode MS</vt:lpstr>
      <vt:lpstr>Blackadder ITC</vt:lpstr>
      <vt:lpstr>Calibri</vt:lpstr>
      <vt:lpstr>Cambria Math</vt:lpstr>
      <vt:lpstr>Courier New</vt:lpstr>
      <vt:lpstr>Garamond</vt:lpstr>
      <vt:lpstr>Monotype Sorts</vt:lpstr>
      <vt:lpstr>Segoe UI</vt:lpstr>
      <vt:lpstr>Segoe UI Light</vt:lpstr>
      <vt:lpstr>Tahoma</vt:lpstr>
      <vt:lpstr>Times</vt:lpstr>
      <vt:lpstr>Times New Roman</vt:lpstr>
      <vt:lpstr>Times-Roman</vt:lpstr>
      <vt:lpstr>Wingdings</vt:lpstr>
      <vt:lpstr>2_Standarddesign</vt:lpstr>
      <vt:lpstr>3_Standarddesign</vt:lpstr>
      <vt:lpstr>Equation</vt:lpstr>
      <vt:lpstr>NT101-Network Security</vt:lpstr>
      <vt:lpstr>Outline</vt:lpstr>
      <vt:lpstr>Basic Security Model (review) </vt:lpstr>
      <vt:lpstr>PowerPoint Presentation</vt:lpstr>
      <vt:lpstr>PowerPoint Presentation</vt:lpstr>
      <vt:lpstr>PowerPoint Presentation</vt:lpstr>
      <vt:lpstr>The Four Simple Operations</vt:lpstr>
      <vt:lpstr>AES state matrix</vt:lpstr>
      <vt:lpstr>A E S Encryption Round</vt:lpstr>
      <vt:lpstr>AES-128</vt:lpstr>
      <vt:lpstr>AES S-Box</vt:lpstr>
      <vt:lpstr>AES S-Boxes (1 of 2)</vt:lpstr>
      <vt:lpstr>AES S-Boxes (2 of 2)</vt:lpstr>
      <vt:lpstr>Substitute-Bytes (sub)</vt:lpstr>
      <vt:lpstr>A E S Row and Column Operations</vt:lpstr>
      <vt:lpstr>Shift-Rows (shr)</vt:lpstr>
      <vt:lpstr>Mix-Columns (mic)</vt:lpstr>
      <vt:lpstr>Add Round Keys (ark)</vt:lpstr>
      <vt:lpstr>PowerPoint Presentation</vt:lpstr>
      <vt:lpstr>Computational hardness assumptions </vt:lpstr>
      <vt:lpstr>Factorization problem</vt:lpstr>
      <vt:lpstr>The R S A Algorithm</vt:lpstr>
      <vt:lpstr>The R S A</vt:lpstr>
      <vt:lpstr>ElGamal cipher</vt:lpstr>
      <vt:lpstr>Diffie-Hellman key exchange</vt:lpstr>
      <vt:lpstr>Diffie-Hellman key exchange</vt:lpstr>
      <vt:lpstr>Hash function and MACs</vt:lpstr>
      <vt:lpstr>Hash Functions</vt:lpstr>
      <vt:lpstr>Security Requirements for Cryptographic Hash Functions</vt:lpstr>
      <vt:lpstr>Well Known Hash Functions</vt:lpstr>
      <vt:lpstr>PowerPoint Presentation</vt:lpstr>
      <vt:lpstr>Message Authentication Code</vt:lpstr>
      <vt:lpstr>HMAC: Constructing MAC from Cryptographic Hash Functions</vt:lpstr>
      <vt:lpstr>Authentication and integrity checking</vt:lpstr>
      <vt:lpstr>Authentication and integrity checking</vt:lpstr>
      <vt:lpstr>Digital signature</vt:lpstr>
      <vt:lpstr>Digital Signature Properties</vt:lpstr>
      <vt:lpstr>Outline</vt:lpstr>
      <vt:lpstr>ElGamal Digital Signature</vt:lpstr>
      <vt:lpstr>ElGamal Digital Signature</vt:lpstr>
      <vt:lpstr>Outline</vt:lpstr>
      <vt:lpstr>Schnorr Digital Signature</vt:lpstr>
      <vt:lpstr>Schnorr Digital Signature</vt:lpstr>
      <vt:lpstr>Outline</vt:lpstr>
      <vt:lpstr>N I S T Digital Signature Algorithm</vt:lpstr>
      <vt:lpstr>Two Approaches to Digital Signatures</vt:lpstr>
      <vt:lpstr>RSASSA Signatures</vt:lpstr>
      <vt:lpstr>RSASSA Signatures</vt:lpstr>
      <vt:lpstr>RSASSA-PSS Encoding</vt:lpstr>
      <vt:lpstr>R S ASSA-P S S verifying</vt:lpstr>
      <vt:lpstr>The Digital Signature Algorithm (D S A)</vt:lpstr>
      <vt:lpstr>The Digital Signature Algorithm (D S A)</vt:lpstr>
      <vt:lpstr>The Digital Signature Algorithm (D S A)</vt:lpstr>
      <vt:lpstr>The Digital Signature Algorithm (D S A)</vt:lpstr>
      <vt:lpstr>Outline</vt:lpstr>
      <vt:lpstr>Elliptic Curve Digital Signature Algorithm  (E C D S A)</vt:lpstr>
      <vt:lpstr>Elliptic Curve Digital Signature Algorithm  (E C D S A)</vt:lpstr>
      <vt:lpstr>Elliptic Curve Digital Signature Algorithm  (E C D S A)</vt:lpstr>
      <vt:lpstr>Digital Signature Requirements</vt:lpstr>
      <vt:lpstr>Outline</vt:lpstr>
      <vt:lpstr>PowerPoint Presentation</vt:lpstr>
      <vt:lpstr>X.509 digital certificate Formats</vt:lpstr>
      <vt:lpstr>Public Key Infrastructure (PKI)</vt:lpstr>
      <vt:lpstr>X.509 PKI (PKIX)</vt:lpstr>
      <vt:lpstr>PKIX Architecture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 Security Theory and Practice</dc:title>
  <dc:creator>NGOCTU</dc:creator>
  <cp:lastModifiedBy>Nguyễn Đức Trung</cp:lastModifiedBy>
  <cp:revision>502</cp:revision>
  <dcterms:created xsi:type="dcterms:W3CDTF">2008-01-30T16:33:00Z</dcterms:created>
  <dcterms:modified xsi:type="dcterms:W3CDTF">2022-09-12T09:13:09Z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0x0101000306E66439A3B4439F1E40907241B1C2</vt:lpwstr>
  </property>
</Properties>
</file>